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3004800" cy="97536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>
        <p:scale>
          <a:sx n="78" d="100"/>
          <a:sy n="78" d="100"/>
        </p:scale>
        <p:origin x="112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2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400" b="0" strike="noStrike" spc="66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50760" tIns="50760" rIns="50760" bIns="50760" anchor="b"/>
          <a:lstStyle/>
          <a:p>
            <a:pPr algn="ctr">
              <a:lnSpc>
                <a:spcPct val="100000"/>
              </a:lnSpc>
            </a:pPr>
            <a:r>
              <a:rPr lang="en-GB" sz="15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Title Text</a:t>
            </a:r>
            <a:endParaRPr lang="en-GB" sz="15000" b="0" strike="noStrike" spc="-1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1270080" y="5041800"/>
            <a:ext cx="10464480" cy="1130040"/>
          </a:xfrm>
          <a:prstGeom prst="rect">
            <a:avLst/>
          </a:prstGeom>
        </p:spPr>
        <p:txBody>
          <a:bodyPr lIns="50760" tIns="50760" rIns="50760" bIns="50760"/>
          <a:lstStyle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7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lang="en-GB" sz="3700" b="0" strike="noStrike" spc="66">
              <a:solidFill>
                <a:srgbClr val="000000"/>
              </a:solidFill>
              <a:latin typeface="Aku &amp; Kamu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7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lang="en-GB" sz="3700" b="0" strike="noStrike" spc="66">
              <a:solidFill>
                <a:srgbClr val="000000"/>
              </a:solidFill>
              <a:latin typeface="Aku &amp; Kamu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7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lang="en-GB" sz="3700" b="0" strike="noStrike" spc="66">
              <a:solidFill>
                <a:srgbClr val="000000"/>
              </a:solidFill>
              <a:latin typeface="Aku &amp; Kamu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7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lang="en-GB" sz="3700" b="0" strike="noStrike" spc="66">
              <a:solidFill>
                <a:srgbClr val="000000"/>
              </a:solidFill>
              <a:latin typeface="Aku &amp; Kamu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7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lang="en-GB" sz="3700" b="0" strike="noStrike" spc="66">
              <a:solidFill>
                <a:srgbClr val="000000"/>
              </a:solidFill>
              <a:latin typeface="Aku &amp; Kamu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328800" y="9296280"/>
            <a:ext cx="339840" cy="324000"/>
          </a:xfrm>
          <a:prstGeom prst="rect">
            <a:avLst/>
          </a:prstGeom>
        </p:spPr>
        <p:txBody>
          <a:bodyPr lIns="50760" tIns="50760" rIns="50760" bIns="50760"/>
          <a:lstStyle/>
          <a:p>
            <a:endParaRPr lang="en-GB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/>
          </p:nvPr>
        </p:nvSpPr>
        <p:spPr>
          <a:xfrm>
            <a:off x="6328800" y="9296280"/>
            <a:ext cx="339840" cy="324000"/>
          </a:xfrm>
          <a:prstGeom prst="rect">
            <a:avLst/>
          </a:prstGeom>
        </p:spPr>
        <p:txBody>
          <a:bodyPr lIns="50760" tIns="50760" rIns="50760" bIns="50760"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2000" b="0" strike="noStrike" spc="-1">
                <a:solidFill>
                  <a:srgbClr val="000000"/>
                </a:solidFill>
                <a:latin typeface="Aku &amp; Kamu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66">
                <a:solidFill>
                  <a:srgbClr val="000000"/>
                </a:solidFill>
                <a:latin typeface="Aku &amp; Kamu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66">
                <a:solidFill>
                  <a:srgbClr val="000000"/>
                </a:solidFill>
                <a:latin typeface="Aku &amp; Kamu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66">
                <a:solidFill>
                  <a:srgbClr val="000000"/>
                </a:solidFill>
                <a:latin typeface="Aku &amp; Kamu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rUxyiH88nY" TargetMode="External"/><Relationship Id="rId2" Type="http://schemas.openxmlformats.org/officeDocument/2006/relationships/hyperlink" Target="https://www.youtube.com/watch?v=B74Q9iFsvdk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YJPAXDsIZx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ambacherforst.org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ixi53hNWEqw" TargetMode="External"/><Relationship Id="rId4" Type="http://schemas.openxmlformats.org/officeDocument/2006/relationships/hyperlink" Target="https://www.youtube.com/watch?v=Be8ey5gOAk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egal_team_fuer_alle@posteo.de" TargetMode="External"/><Relationship Id="rId2" Type="http://schemas.openxmlformats.org/officeDocument/2006/relationships/hyperlink" Target="https://www.ende-gelaende.org/wp-content/uploads/2017/08/Rechtshilfe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hambacherforst.org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ende-gelaende.org/de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ode-rood.org/index.php/de/hier-ist-code-rood-gegen-den-klimawandel/" TargetMode="External"/><Relationship Id="rId5" Type="http://schemas.openxmlformats.org/officeDocument/2006/relationships/hyperlink" Target="https://limityjsmemy.cz/de/" TargetMode="External"/><Relationship Id="rId4" Type="http://schemas.openxmlformats.org/officeDocument/2006/relationships/hyperlink" Target="https://untenlassen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36006084823_86f0d035f4_o.jpg"/>
          <p:cNvPicPr/>
          <p:nvPr/>
        </p:nvPicPr>
        <p:blipFill>
          <a:blip r:embed="rId2"/>
          <a:stretch/>
        </p:blipFill>
        <p:spPr>
          <a:xfrm>
            <a:off x="-7920" y="-21240"/>
            <a:ext cx="13020480" cy="9795240"/>
          </a:xfrm>
          <a:prstGeom prst="rect">
            <a:avLst/>
          </a:prstGeom>
          <a:ln w="12600"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973235" y="601793"/>
            <a:ext cx="8562240" cy="2083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GB" sz="13000" b="0" strike="noStrike" spc="-1" dirty="0">
                <a:solidFill>
                  <a:srgbClr val="C7327C"/>
                </a:solidFill>
                <a:latin typeface="Aku &amp; Kamu"/>
                <a:ea typeface="Aku &amp; Kamu"/>
              </a:rPr>
              <a:t>ENDE GELÄNDE</a:t>
            </a:r>
            <a:endParaRPr lang="en-GB" sz="13000" b="0" strike="noStrike" spc="-1" dirty="0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252000" y="8625240"/>
            <a:ext cx="12500280" cy="109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GB" sz="65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Hambi Bleibt! One Struggle! one Fight!</a:t>
            </a:r>
            <a:endParaRPr lang="en-GB" sz="6500" b="0" strike="noStrike" spc="-1">
              <a:latin typeface="Arial"/>
            </a:endParaRPr>
          </a:p>
        </p:txBody>
      </p:sp>
      <p:pic>
        <p:nvPicPr>
          <p:cNvPr id="81" name="EG_logo.png"/>
          <p:cNvPicPr/>
          <p:nvPr/>
        </p:nvPicPr>
        <p:blipFill>
          <a:blip r:embed="rId3"/>
          <a:stretch/>
        </p:blipFill>
        <p:spPr>
          <a:xfrm>
            <a:off x="10427047" y="382193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ng"/>
          <p:cNvPicPr/>
          <p:nvPr/>
        </p:nvPicPr>
        <p:blipFill>
          <a:blip r:embed="rId2"/>
          <a:stretch/>
        </p:blipFill>
        <p:spPr>
          <a:xfrm>
            <a:off x="1285920" y="2788560"/>
            <a:ext cx="10432440" cy="6102000"/>
          </a:xfrm>
          <a:prstGeom prst="rect">
            <a:avLst/>
          </a:prstGeom>
          <a:ln w="1260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DER DEUTSCHE STROMMIX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44680" y="1984680"/>
            <a:ext cx="11914920" cy="589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200" b="0" strike="noStrike" spc="63">
                <a:solidFill>
                  <a:srgbClr val="000000"/>
                </a:solidFill>
                <a:latin typeface="Aku &amp; Kamu"/>
                <a:ea typeface="Aku &amp; Kamu"/>
              </a:rPr>
              <a:t>BRUTTOSTROMerzeugung in Deutschland nach Energieträger 2007-2016</a:t>
            </a:r>
            <a:endParaRPr lang="en-GB" sz="3200" b="0" strike="noStrike" spc="-1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544680" y="8899920"/>
            <a:ext cx="11914920" cy="40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r">
              <a:lnSpc>
                <a:spcPct val="100000"/>
              </a:lnSpc>
            </a:pPr>
            <a:r>
              <a:rPr lang="en-GB" sz="2000" b="0" strike="noStrike" spc="38">
                <a:solidFill>
                  <a:srgbClr val="945200"/>
                </a:solidFill>
                <a:latin typeface="Aku &amp; Kamu"/>
                <a:ea typeface="Aku &amp; Kamu"/>
              </a:rPr>
              <a:t>QUELLE: STROM-Report.de</a:t>
            </a:r>
            <a:endParaRPr lang="en-GB" sz="2000" b="0" strike="noStrike" spc="-1">
              <a:latin typeface="Arial"/>
            </a:endParaRPr>
          </a:p>
        </p:txBody>
      </p:sp>
      <p:pic>
        <p:nvPicPr>
          <p:cNvPr id="137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38271886811_bf81f5d33a_o.jpg"/>
          <p:cNvPicPr/>
          <p:nvPr/>
        </p:nvPicPr>
        <p:blipFill>
          <a:blip r:embed="rId2"/>
          <a:stretch/>
        </p:blipFill>
        <p:spPr>
          <a:xfrm>
            <a:off x="-815040" y="-1440"/>
            <a:ext cx="14634720" cy="9756360"/>
          </a:xfrm>
          <a:prstGeom prst="rect">
            <a:avLst/>
          </a:prstGeom>
          <a:ln w="1260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544680" y="7027920"/>
            <a:ext cx="11914920" cy="2310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SzPct val="80000"/>
              <a:buFont typeface="StarSymbol"/>
              <a:buChar char="‣"/>
            </a:pPr>
            <a:r>
              <a:rPr lang="en-GB" sz="3000" b="0" strike="noStrike" spc="58">
                <a:solidFill>
                  <a:srgbClr val="FFFFFF"/>
                </a:solidFill>
                <a:latin typeface="Aku &amp; Kamu"/>
                <a:ea typeface="Aku &amp; Kamu"/>
              </a:rPr>
              <a:t>Landschaftszerstörung</a:t>
            </a:r>
            <a:endParaRPr lang="en-GB" sz="30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SzPct val="80000"/>
              <a:buFont typeface="StarSymbol"/>
              <a:buChar char="‣"/>
            </a:pPr>
            <a:r>
              <a:rPr lang="en-GB" sz="3000" b="0" strike="noStrike" spc="58">
                <a:solidFill>
                  <a:srgbClr val="FFFFFF"/>
                </a:solidFill>
                <a:latin typeface="Aku &amp; Kamu"/>
                <a:ea typeface="Aku &amp; Kamu"/>
              </a:rPr>
              <a:t>Gesundheitliche Schäden und Zwangsumsiedlung</a:t>
            </a:r>
            <a:endParaRPr lang="en-GB" sz="30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SzPct val="80000"/>
              <a:buFont typeface="StarSymbol"/>
              <a:buChar char="‣"/>
            </a:pPr>
            <a:r>
              <a:rPr lang="en-GB" sz="3000" b="0" strike="noStrike" spc="58">
                <a:solidFill>
                  <a:srgbClr val="FFFFFF"/>
                </a:solidFill>
                <a:latin typeface="Aku &amp; Kamu"/>
                <a:ea typeface="Aku &amp; Kamu"/>
              </a:rPr>
              <a:t>Ausstoß von Stickoxiden , Schwefeldioxiden und Schwermetallen</a:t>
            </a:r>
            <a:endParaRPr lang="en-GB" sz="30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SzPct val="80000"/>
              <a:buFont typeface="StarSymbol"/>
              <a:buChar char="‣"/>
            </a:pPr>
            <a:r>
              <a:rPr lang="en-GB" sz="3000" b="0" strike="noStrike" spc="58">
                <a:solidFill>
                  <a:srgbClr val="FFFFFF"/>
                </a:solidFill>
                <a:latin typeface="Aku &amp; Kamu"/>
                <a:ea typeface="Aku &amp; Kamu"/>
              </a:rPr>
              <a:t>Großflächige Verringerung des grundwasserspiegels</a:t>
            </a:r>
            <a:endParaRPr lang="en-GB" sz="3000" b="0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544680" y="6309720"/>
            <a:ext cx="11914920" cy="63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FFFFFF"/>
                </a:solidFill>
                <a:latin typeface="Aku &amp; Kamu"/>
                <a:ea typeface="Aku &amp; Kamu"/>
              </a:rPr>
              <a:t>WAS VOM TAGE</a:t>
            </a:r>
            <a:r>
              <a:rPr lang="en-GB" sz="3500" b="0" strike="noStrike" spc="69">
                <a:solidFill>
                  <a:srgbClr val="C7327C"/>
                </a:solidFill>
                <a:latin typeface="Aku &amp; Kamu"/>
                <a:ea typeface="Aku &amp; Kamu"/>
              </a:rPr>
              <a:t>BAU</a:t>
            </a:r>
            <a:r>
              <a:rPr lang="en-GB" sz="3500" b="0" strike="noStrike" spc="69">
                <a:solidFill>
                  <a:srgbClr val="FFFFFF"/>
                </a:solidFill>
                <a:latin typeface="Aku &amp; Kamu"/>
                <a:ea typeface="Aku &amp; Kamu"/>
              </a:rPr>
              <a:t> ÜBRIG BLEIBT …</a:t>
            </a:r>
            <a:endParaRPr lang="en-GB" sz="3500" b="0" strike="noStrike" spc="-1">
              <a:latin typeface="Arial"/>
            </a:endParaRPr>
          </a:p>
        </p:txBody>
      </p:sp>
      <p:pic>
        <p:nvPicPr>
          <p:cNvPr id="141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38184601182_dc7c2f447b_o.jpg"/>
          <p:cNvPicPr/>
          <p:nvPr/>
        </p:nvPicPr>
        <p:blipFill>
          <a:blip r:embed="rId2"/>
          <a:stretch/>
        </p:blipFill>
        <p:spPr>
          <a:xfrm>
            <a:off x="-1470600" y="1440"/>
            <a:ext cx="14622840" cy="9749880"/>
          </a:xfrm>
          <a:prstGeom prst="rect">
            <a:avLst/>
          </a:prstGeom>
          <a:ln w="12600"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-48960" y="8249760"/>
            <a:ext cx="13102560" cy="10242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404280" y="7247520"/>
            <a:ext cx="12195720" cy="193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12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ENDE GELÄNDE</a:t>
            </a:r>
            <a:endParaRPr lang="en-GB" sz="12000" b="0" strike="noStrike" spc="-1">
              <a:latin typeface="Arial"/>
            </a:endParaRPr>
          </a:p>
        </p:txBody>
      </p:sp>
      <p:pic>
        <p:nvPicPr>
          <p:cNvPr id="145" name="EG_logo.png"/>
          <p:cNvPicPr/>
          <p:nvPr/>
        </p:nvPicPr>
        <p:blipFill>
          <a:blip/>
          <a:stretch/>
        </p:blipFill>
        <p:spPr>
          <a:xfrm>
            <a:off x="9708120" y="6533280"/>
            <a:ext cx="3099960" cy="30999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Wer ist Ende Gelände?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544680" y="3145320"/>
            <a:ext cx="11914920" cy="3462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ENDE GELÄNDE ist ein Deutschland- und Europaweites Bündnis Verschiedenster Menschen AUS verschiedenen sozialen Bewegungen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Wir Arbeiten in Lokalgruppen und AGs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CB2A7A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CB2A7A"/>
                </a:solidFill>
                <a:latin typeface="Aku &amp; Kamu"/>
                <a:ea typeface="Aku &amp; Kamu"/>
              </a:rPr>
              <a:t>Wir Nehmen unsere Zukunft selbst in die Hand!             System Change not Climate Change!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149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44680" y="9023760"/>
            <a:ext cx="11914920" cy="666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C7327C"/>
                </a:solidFill>
                <a:latin typeface="Aku &amp; Kamu"/>
                <a:ea typeface="Aku &amp; Kamu"/>
              </a:rPr>
              <a:t>Links: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2"/>
              </a:rPr>
              <a:t>Day1 August 2017</a:t>
            </a:r>
            <a:r>
              <a:rPr lang="en-GB" sz="3500" b="0" strike="noStrike" spc="6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3"/>
              </a:rPr>
              <a:t>Day2 August 2017</a:t>
            </a:r>
            <a:r>
              <a:rPr lang="en-GB" sz="3500" b="0" strike="noStrike" spc="6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4"/>
              </a:rPr>
              <a:t>November 2018</a:t>
            </a:r>
            <a:r>
              <a:rPr lang="en-GB" sz="3500" b="0" strike="noStrike" spc="6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endParaRPr lang="en-GB" sz="3500" b="0" strike="noStrike" spc="-1">
              <a:latin typeface="Arial"/>
            </a:endParaRPr>
          </a:p>
        </p:txBody>
      </p:sp>
      <p:pic>
        <p:nvPicPr>
          <p:cNvPr id="151" name="EG_logo.png"/>
          <p:cNvPicPr/>
          <p:nvPr/>
        </p:nvPicPr>
        <p:blipFill>
          <a:blip r:embed="rId5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WAS BISHER SO GESCHAH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54" name="37505419844_38ec37f7c4_o.png"/>
          <p:cNvPicPr/>
          <p:nvPr/>
        </p:nvPicPr>
        <p:blipFill>
          <a:blip r:embed="rId2"/>
          <a:srcRect l="148" t="65734"/>
          <a:stretch/>
        </p:blipFill>
        <p:spPr>
          <a:xfrm>
            <a:off x="-137160" y="5192640"/>
            <a:ext cx="13279320" cy="1095480"/>
          </a:xfrm>
          <a:prstGeom prst="rect">
            <a:avLst/>
          </a:prstGeom>
          <a:ln w="12600">
            <a:noFill/>
          </a:ln>
        </p:spPr>
      </p:pic>
      <p:sp>
        <p:nvSpPr>
          <p:cNvPr id="155" name="CustomShape 3"/>
          <p:cNvSpPr/>
          <p:nvPr/>
        </p:nvSpPr>
        <p:spPr>
          <a:xfrm>
            <a:off x="642240" y="4091040"/>
            <a:ext cx="1904760" cy="131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2010: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Klimacamp im Rheinland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1427040" y="6609960"/>
            <a:ext cx="177552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2011: </a:t>
            </a: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Lausitzcamp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3566520" y="6599160"/>
            <a:ext cx="1656000" cy="100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2014: </a:t>
            </a: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Menschenkette in der Lausitz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2846520" y="4441680"/>
            <a:ext cx="1643040" cy="100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447C00"/>
                </a:solidFill>
                <a:latin typeface="Aku &amp; Kamu"/>
                <a:ea typeface="Aku &amp; Kamu"/>
              </a:rPr>
              <a:t>seit 2012: WaldbesetzungHAMBI bleibt!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59" name="CustomShape 7"/>
          <p:cNvSpPr/>
          <p:nvPr/>
        </p:nvSpPr>
        <p:spPr>
          <a:xfrm>
            <a:off x="4789080" y="4441680"/>
            <a:ext cx="1868040" cy="100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Seit 2014:</a:t>
            </a: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 </a:t>
            </a: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Baggerblockaden</a:t>
            </a: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 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60" name="CustomShape 8"/>
          <p:cNvSpPr/>
          <p:nvPr/>
        </p:nvSpPr>
        <p:spPr>
          <a:xfrm>
            <a:off x="5587200" y="6568560"/>
            <a:ext cx="2813040" cy="1614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2015: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Erste Massenaktion zivilen Ungehorsams im Rheinland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ca. 1.600 Menschen aus 50 verschiedenen Ländern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61" name="CustomShape 9"/>
          <p:cNvSpPr/>
          <p:nvPr/>
        </p:nvSpPr>
        <p:spPr>
          <a:xfrm>
            <a:off x="6957000" y="3120840"/>
            <a:ext cx="2813040" cy="2224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2016: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Ende Gelände in der Lausitz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ca. 4.000 Menschen,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davon 1500 Internationals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Kraftwerk für 48 Stunden blockiert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62" name="CustomShape 10"/>
          <p:cNvSpPr/>
          <p:nvPr/>
        </p:nvSpPr>
        <p:spPr>
          <a:xfrm>
            <a:off x="8764560" y="6588720"/>
            <a:ext cx="2813040" cy="1919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Sommer 2017: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Ende Gelände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Aktionstage im Rheinland, drei Camps 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ca. 2.500 Menschen in den Massenaktionen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63" name="CustomShape 11"/>
          <p:cNvSpPr/>
          <p:nvPr/>
        </p:nvSpPr>
        <p:spPr>
          <a:xfrm>
            <a:off x="10069560" y="4091040"/>
            <a:ext cx="2292480" cy="131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COP November 2017: </a:t>
            </a:r>
            <a:r>
              <a:rPr lang="en-GB" sz="2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ca. 3000 Menschen besetzten Tagebau Hambach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64" name="Line 12"/>
          <p:cNvSpPr/>
          <p:nvPr/>
        </p:nvSpPr>
        <p:spPr>
          <a:xfrm>
            <a:off x="-56880" y="6249960"/>
            <a:ext cx="13118400" cy="0"/>
          </a:xfrm>
          <a:prstGeom prst="line">
            <a:avLst/>
          </a:prstGeom>
          <a:ln w="76320">
            <a:solidFill>
              <a:srgbClr val="EE230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8184873462_6581895d47_o.jpg"/>
          <p:cNvPicPr/>
          <p:nvPr/>
        </p:nvPicPr>
        <p:blipFill>
          <a:blip r:embed="rId2"/>
          <a:stretch/>
        </p:blipFill>
        <p:spPr>
          <a:xfrm>
            <a:off x="-720" y="-3960"/>
            <a:ext cx="13006080" cy="9761040"/>
          </a:xfrm>
          <a:prstGeom prst="rect">
            <a:avLst/>
          </a:prstGeom>
          <a:ln w="12600"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446040" y="1834560"/>
            <a:ext cx="6274080" cy="1655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C7327C"/>
                </a:solidFill>
                <a:latin typeface="Aku &amp; Kamu"/>
                <a:ea typeface="Aku &amp; Kamu"/>
              </a:rPr>
              <a:t>UNSER Aktionsformen sind angekündigte Massenblockaden Zivilen Ungehorsams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438480" y="3614760"/>
            <a:ext cx="8040960" cy="1929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000" b="0" strike="noStrike" spc="58">
                <a:solidFill>
                  <a:srgbClr val="000000"/>
                </a:solidFill>
                <a:latin typeface="Aku &amp; Kamu"/>
                <a:ea typeface="Aku &amp; Kamu"/>
              </a:rPr>
              <a:t>Ziviler Ungehorsam ist ein symbolischer und bewusster Verstoß gegen rechtliche Normen und zielt auf die direkte Verhinderung einer Unrechtssituation.</a:t>
            </a:r>
            <a:endParaRPr lang="en-GB" sz="3000" b="0" strike="noStrike" spc="-1">
              <a:latin typeface="Arial"/>
            </a:endParaRPr>
          </a:p>
        </p:txBody>
      </p:sp>
      <p:pic>
        <p:nvPicPr>
          <p:cNvPr id="169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Aktionskonsens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544680" y="2341800"/>
            <a:ext cx="11914920" cy="6441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CB2A7A"/>
                </a:solidFill>
                <a:latin typeface="Aku &amp; Kamu"/>
                <a:ea typeface="Aku &amp; Kamu"/>
              </a:rPr>
              <a:t>AUSSCHNITT AUS DEM AKTIONSKONSENS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“Wir werden uns ruhig und besonnen verhalten, von uns wird </a:t>
            </a:r>
            <a:r>
              <a:rPr lang="en-GB" sz="3400" b="0" strike="noStrike" spc="66">
                <a:solidFill>
                  <a:srgbClr val="C7327C"/>
                </a:solidFill>
                <a:latin typeface="Aku &amp; Kamu"/>
                <a:ea typeface="Aku &amp; Kamu"/>
              </a:rPr>
              <a:t>keine Eskalation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ausgehen, wir gefährden keine Menschen. Wir werden mit unseren Körpern blockieren und besetzen. Wir werden dabei </a:t>
            </a:r>
            <a:r>
              <a:rPr lang="en-GB" sz="3400" b="0" strike="noStrike" spc="66">
                <a:solidFill>
                  <a:srgbClr val="C7327C"/>
                </a:solidFill>
                <a:latin typeface="Aku &amp; Kamu"/>
                <a:ea typeface="Aku &amp; Kamu"/>
              </a:rPr>
              <a:t>keine Infrastruktur zerstören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oder beschädigen. Absperrungen von Polizei oder Werkschutz werden wir durch- oder umfließen und uns auf keine Provokationen einlassen. Unsere Aktion wird ein Bild der </a:t>
            </a:r>
            <a:r>
              <a:rPr lang="en-GB" sz="3400" b="0" strike="noStrike" spc="66">
                <a:solidFill>
                  <a:srgbClr val="C7327C"/>
                </a:solidFill>
                <a:latin typeface="Aku &amp; Kamu"/>
                <a:ea typeface="Aku &amp; Kamu"/>
              </a:rPr>
              <a:t>Vielfalt, Kreativität und Offenheit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vermitteln. Unsere Aktion richtet sich nicht gegen die Arbeiter*innen von RWE, von RWE beauftragten Firmen oder gegen die Polizei. Die Sicherheit der teilnehmenden Aktivist*innen, sowie der Arbeiter*innen hat oberste Priorität.“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173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ak-hambach-2016.png"/>
          <p:cNvPicPr/>
          <p:nvPr/>
        </p:nvPicPr>
        <p:blipFill>
          <a:blip r:embed="rId2"/>
          <a:stretch/>
        </p:blipFill>
        <p:spPr>
          <a:xfrm>
            <a:off x="-55800" y="-54000"/>
            <a:ext cx="13115880" cy="9861480"/>
          </a:xfrm>
          <a:prstGeom prst="rect">
            <a:avLst/>
          </a:prstGeom>
          <a:ln w="12600"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5119560" y="8498880"/>
            <a:ext cx="7851240" cy="1137600"/>
          </a:xfrm>
          <a:prstGeom prst="rect">
            <a:avLst/>
          </a:prstGeom>
          <a:noFill/>
          <a:ln w="12600">
            <a:noFill/>
          </a:ln>
          <a:effectLst>
            <a:outerShdw>
              <a:srgbClr val="FFFFFF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Der Hambacher Forst liegt Mitten im ruhrgebiet, nur 30 Km westlich von Köln</a:t>
            </a:r>
            <a:endParaRPr lang="en-GB" sz="3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544680" y="2500560"/>
            <a:ext cx="11914920" cy="4752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DER Hambacher forst ist mit 12.000 Jahren der älteste Mischwald Europas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Einzigartige Biodiversität wird seit 1978 gefährdet durch den Tagebau Hambach von RWE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Durch Waldrodung ist seine Fläche Von 6000 Hektar auf nur noch ca. 200 Hektar geschrumpft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12.000 Anwohner*innen wurden Umgesiedelt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Rohdungssaison ist von Oktober-Februar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447C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HAMBACHER FORST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79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-48960" y="1647720"/>
            <a:ext cx="13102560" cy="10242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404280" y="1575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Verkohlte Welt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2995920" y="119880"/>
            <a:ext cx="9604080" cy="1321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8000" b="0" strike="noStrike" spc="-1">
                <a:solidFill>
                  <a:srgbClr val="000000"/>
                </a:solidFill>
                <a:latin typeface="Aku &amp; Kamu"/>
                <a:ea typeface="Aku &amp; Kamu"/>
              </a:rPr>
              <a:t>GLIEDERUNG</a:t>
            </a:r>
            <a:endParaRPr lang="en-GB" sz="8000" b="0" strike="noStrike" spc="-1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-48960" y="2950920"/>
            <a:ext cx="13102560" cy="10116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5"/>
          <p:cNvSpPr/>
          <p:nvPr/>
        </p:nvSpPr>
        <p:spPr>
          <a:xfrm>
            <a:off x="404280" y="287244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Ende Gelände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-48960" y="4241520"/>
            <a:ext cx="13102560" cy="1011600"/>
          </a:xfrm>
          <a:prstGeom prst="rect">
            <a:avLst/>
          </a:prstGeom>
          <a:solidFill>
            <a:srgbClr val="447C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7"/>
          <p:cNvSpPr/>
          <p:nvPr/>
        </p:nvSpPr>
        <p:spPr>
          <a:xfrm>
            <a:off x="404280" y="416304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Hambi Bleibt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89" name="CustomShape 8"/>
          <p:cNvSpPr/>
          <p:nvPr/>
        </p:nvSpPr>
        <p:spPr>
          <a:xfrm>
            <a:off x="-48960" y="5531760"/>
            <a:ext cx="13102560" cy="1011600"/>
          </a:xfrm>
          <a:prstGeom prst="rect">
            <a:avLst/>
          </a:prstGeom>
          <a:solidFill>
            <a:srgbClr val="2F96C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9"/>
          <p:cNvSpPr/>
          <p:nvPr/>
        </p:nvSpPr>
        <p:spPr>
          <a:xfrm>
            <a:off x="404280" y="545328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Ende Gelände Goes Europe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91" name="CustomShape 10"/>
          <p:cNvSpPr/>
          <p:nvPr/>
        </p:nvSpPr>
        <p:spPr>
          <a:xfrm>
            <a:off x="-48960" y="682236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11"/>
          <p:cNvSpPr/>
          <p:nvPr/>
        </p:nvSpPr>
        <p:spPr>
          <a:xfrm>
            <a:off x="404280" y="674388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Werde aktiv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93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3976527919_7bed9407ce_o.jpg"/>
          <p:cNvPicPr/>
          <p:nvPr/>
        </p:nvPicPr>
        <p:blipFill>
          <a:blip r:embed="rId2"/>
          <a:stretch/>
        </p:blipFill>
        <p:spPr>
          <a:xfrm>
            <a:off x="-845640" y="-12240"/>
            <a:ext cx="14695560" cy="9777600"/>
          </a:xfrm>
          <a:prstGeom prst="rect">
            <a:avLst/>
          </a:prstGeom>
          <a:ln w="1260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396360" y="450000"/>
            <a:ext cx="7419600" cy="1655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FFFFFF"/>
                </a:solidFill>
                <a:latin typeface="Aku &amp; Kamu"/>
                <a:ea typeface="Aku &amp; Kamu"/>
              </a:rPr>
              <a:t>AKTIVIST*INNEN HALTEN DEN WALD UNUNTERBROCHEN BESETZT UM DIE MACHENSCHAFTEN VON RWE ZU VERHINDERN</a:t>
            </a:r>
            <a:endParaRPr lang="en-GB" sz="3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31464763904_b1933ca739_o.jpg"/>
          <p:cNvPicPr/>
          <p:nvPr/>
        </p:nvPicPr>
        <p:blipFill>
          <a:blip r:embed="rId2"/>
          <a:stretch/>
        </p:blipFill>
        <p:spPr>
          <a:xfrm>
            <a:off x="7307640" y="1994040"/>
            <a:ext cx="5549400" cy="5765400"/>
          </a:xfrm>
          <a:prstGeom prst="rect">
            <a:avLst/>
          </a:prstGeom>
          <a:ln w="12600"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544680" y="2178360"/>
            <a:ext cx="6880680" cy="5396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Waldbesetzung seit 2012 MIT 30 Baumhäusern und Wiese 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bau von Barrikaden für Rodungs- bzw. RäumungsverhinderunG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Blockaden von Kohleinfrastruktur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Soliaktionen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alternative Lebensgemeinschaft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Waldspaziergänge und Bürger*inneninitiativen 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544680" y="8770680"/>
            <a:ext cx="11914920" cy="666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447C00"/>
                </a:solidFill>
                <a:latin typeface="Aku &amp; Kamu"/>
                <a:ea typeface="Aku &amp; Kamu"/>
              </a:rPr>
              <a:t>MEHR INFOS: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3"/>
              </a:rPr>
              <a:t>hambacherforst.org</a:t>
            </a:r>
            <a:r>
              <a:rPr lang="en-GB" sz="3500" b="0" strike="noStrike" spc="69">
                <a:solidFill>
                  <a:srgbClr val="447C00"/>
                </a:solidFill>
                <a:latin typeface="Aku &amp; Kamu"/>
                <a:ea typeface="Aku &amp; Kamu"/>
              </a:rPr>
              <a:t>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4"/>
              </a:rPr>
              <a:t>Video 1</a:t>
            </a:r>
            <a:r>
              <a:rPr lang="en-GB" sz="3500" b="0" strike="noStrike" spc="6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r>
              <a:rPr lang="en-GB" sz="3500" b="0" u="sng" strike="noStrike" spc="6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5"/>
              </a:rPr>
              <a:t>Video 2</a:t>
            </a:r>
            <a:r>
              <a:rPr lang="en-GB" sz="3500" b="0" strike="noStrike" spc="6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endParaRPr lang="en-GB" sz="3500" b="0" strike="noStrike" spc="-1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447C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4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DER HAMBI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87" name="EG_logo.png"/>
          <p:cNvPicPr/>
          <p:nvPr/>
        </p:nvPicPr>
        <p:blipFill>
          <a:blip r:embed="rId6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44680" y="2177640"/>
            <a:ext cx="11914920" cy="230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Durch eine B.U.N.D.-Klage wurde die Rodungssaison 2017/2018 ausgesetzt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447C00"/>
                </a:solidFill>
                <a:latin typeface="Aku &amp; Kamu"/>
                <a:ea typeface="Aku &amp; Kamu"/>
              </a:rPr>
              <a:t>►</a:t>
            </a:r>
            <a:r>
              <a:rPr lang="en-GB" sz="2700" b="0" strike="noStrike" spc="52">
                <a:solidFill>
                  <a:srgbClr val="000000"/>
                </a:solidFill>
                <a:latin typeface="Aku &amp; Kamu"/>
                <a:ea typeface="Aku &amp; Kamu"/>
              </a:rPr>
              <a:t> 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Dieses Jahr kommt es drauf an! Komm davor oder spätestens im Herbst in den Wald!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447C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HAMBI BLEIBT!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373320" y="5319000"/>
            <a:ext cx="12258000" cy="2233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25.-29.10 </a:t>
            </a:r>
            <a:r>
              <a:rPr lang="en-GB" sz="7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ENDE GELÄNDE!</a:t>
            </a:r>
            <a:endParaRPr lang="en-GB" sz="7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447C00"/>
                </a:solidFill>
                <a:latin typeface="Aku &amp; Kamu"/>
                <a:ea typeface="Aku &amp; Kamu"/>
              </a:rPr>
              <a:t>MASSENAKTION IM HAMBACHER FORST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92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26530761389_11c03e4954_o.jpg"/>
          <p:cNvPicPr/>
          <p:nvPr/>
        </p:nvPicPr>
        <p:blipFill>
          <a:blip r:embed="rId2"/>
          <a:stretch/>
        </p:blipFill>
        <p:spPr>
          <a:xfrm>
            <a:off x="-1672200" y="-23760"/>
            <a:ext cx="14701320" cy="9800640"/>
          </a:xfrm>
          <a:prstGeom prst="rect">
            <a:avLst/>
          </a:prstGeom>
          <a:ln w="12600"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-61920" y="8249760"/>
            <a:ext cx="13102560" cy="1024200"/>
          </a:xfrm>
          <a:prstGeom prst="rect">
            <a:avLst/>
          </a:prstGeom>
          <a:solidFill>
            <a:srgbClr val="2F96C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2"/>
          <p:cNvSpPr/>
          <p:nvPr/>
        </p:nvSpPr>
        <p:spPr>
          <a:xfrm>
            <a:off x="404280" y="7247520"/>
            <a:ext cx="12195720" cy="193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12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… GOES EUROPE!</a:t>
            </a:r>
            <a:endParaRPr lang="en-GB" sz="12000" b="0" strike="noStrike" spc="-1">
              <a:latin typeface="Arial"/>
            </a:endParaRPr>
          </a:p>
        </p:txBody>
      </p:sp>
      <p:pic>
        <p:nvPicPr>
          <p:cNvPr id="196" name="EG_logo.png"/>
          <p:cNvPicPr/>
          <p:nvPr/>
        </p:nvPicPr>
        <p:blipFill>
          <a:blip/>
          <a:stretch/>
        </p:blipFill>
        <p:spPr>
          <a:xfrm>
            <a:off x="9708120" y="6533280"/>
            <a:ext cx="3099960" cy="30999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EG goes Europe Transp 07.04.18.png"/>
          <p:cNvPicPr/>
          <p:nvPr/>
        </p:nvPicPr>
        <p:blipFill>
          <a:blip r:embed="rId2"/>
          <a:stretch/>
        </p:blipFill>
        <p:spPr>
          <a:xfrm>
            <a:off x="-391320" y="1258200"/>
            <a:ext cx="11337480" cy="8507880"/>
          </a:xfrm>
          <a:prstGeom prst="rect">
            <a:avLst/>
          </a:prstGeom>
          <a:ln w="12600"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7480800" y="3331080"/>
            <a:ext cx="5506560" cy="5587560"/>
          </a:xfrm>
          <a:prstGeom prst="rect">
            <a:avLst/>
          </a:prstGeom>
          <a:solidFill>
            <a:srgbClr val="FFFFFF">
              <a:alpha val="45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4000" b="0" strike="noStrike" spc="77">
                <a:solidFill>
                  <a:srgbClr val="000000"/>
                </a:solidFill>
                <a:latin typeface="Aku &amp; Kamu"/>
                <a:ea typeface="Aku &amp; Kamu"/>
              </a:rPr>
              <a:t>2018 Finden in Ganz Europa Unzählige Klimacamps, Aktionen und andere Events statt!</a:t>
            </a:r>
            <a:endParaRPr lang="en-GB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000" b="0" strike="noStrike" spc="77">
                <a:solidFill>
                  <a:srgbClr val="2F96C4"/>
                </a:solidFill>
                <a:latin typeface="Aku &amp; Kamu"/>
                <a:ea typeface="Aku &amp; Kamu"/>
              </a:rPr>
              <a:t>DER KLIMAWANDEL STOPPT NICHT AN LANDESGRENZEN, </a:t>
            </a:r>
            <a:endParaRPr lang="en-GB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000" b="0" strike="noStrike" spc="77">
                <a:solidFill>
                  <a:srgbClr val="2F96C4"/>
                </a:solidFill>
                <a:latin typeface="Aku &amp; Kamu"/>
                <a:ea typeface="Aku &amp; Kamu"/>
              </a:rPr>
              <a:t>EBENSO WENIG WIE UNSERE Solidarität!</a:t>
            </a:r>
            <a:endParaRPr lang="en-GB" sz="40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2F96C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EUROPÄISCHE KLIMABEWEGUNG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01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37561164064_3a85921d63_o.jpg"/>
          <p:cNvPicPr/>
          <p:nvPr/>
        </p:nvPicPr>
        <p:blipFill>
          <a:blip r:embed="rId2"/>
          <a:stretch/>
        </p:blipFill>
        <p:spPr>
          <a:xfrm>
            <a:off x="-24840" y="360"/>
            <a:ext cx="13053960" cy="9752760"/>
          </a:xfrm>
          <a:prstGeom prst="rect">
            <a:avLst/>
          </a:prstGeom>
          <a:ln w="12600"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383040" y="463320"/>
            <a:ext cx="7047360" cy="2300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2F96C4"/>
                </a:solidFill>
                <a:latin typeface="Aku &amp; Kamu"/>
                <a:ea typeface="Aku &amp; Kamu"/>
              </a:rPr>
              <a:t>In den vergangen Jahren hatten wir bei unseren Aktionen oft Hilfe von europäischen Freund*innen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C7327C"/>
                </a:solidFill>
                <a:latin typeface="Aku &amp; Kamu"/>
                <a:ea typeface="Aku &amp; Kamu"/>
              </a:rPr>
              <a:t>2018 geht ENDE GELÄNDE über Grenzen!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204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wXsnQhZb_400x400.jpg"/>
          <p:cNvPicPr/>
          <p:nvPr/>
        </p:nvPicPr>
        <p:blipFill>
          <a:blip r:embed="rId2"/>
          <a:stretch/>
        </p:blipFill>
        <p:spPr>
          <a:xfrm>
            <a:off x="629280" y="3751560"/>
            <a:ext cx="5079600" cy="5079600"/>
          </a:xfrm>
          <a:prstGeom prst="rect">
            <a:avLst/>
          </a:prstGeom>
          <a:ln w="12600"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544680" y="2488320"/>
            <a:ext cx="11914920" cy="2944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Gemeinsam Fahren wir zum tschechischen Klimakemp in der nordböhmischen Tagebauregion, um dort Kohleinfrastruktur zu Blockieren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2F96C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Lymity Jsme My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6065280" y="4107600"/>
            <a:ext cx="6730920" cy="436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C7327C"/>
                </a:solidFill>
                <a:latin typeface="Aku &amp; Kamu"/>
                <a:ea typeface="Aku &amp; Kamu"/>
              </a:rPr>
              <a:t>28.6.-1.7.</a:t>
            </a:r>
            <a:endParaRPr lang="en-GB" sz="7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447C00"/>
                </a:solidFill>
                <a:latin typeface="Aku &amp; Kamu"/>
                <a:ea typeface="Aku &amp; Kamu"/>
              </a:rPr>
              <a:t>Lymity Jsme My!</a:t>
            </a:r>
            <a:r>
              <a:rPr lang="en-GB" sz="7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 Tschechisches KlimaKemp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10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34787315463_815705efb4_o.jpg"/>
          <p:cNvPicPr/>
          <p:nvPr/>
        </p:nvPicPr>
        <p:blipFill>
          <a:blip r:embed="rId2"/>
          <a:stretch/>
        </p:blipFill>
        <p:spPr>
          <a:xfrm>
            <a:off x="-55800" y="-50040"/>
            <a:ext cx="13115880" cy="9853200"/>
          </a:xfrm>
          <a:prstGeom prst="rect">
            <a:avLst/>
          </a:prstGeom>
          <a:ln w="12600"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375120" y="446400"/>
            <a:ext cx="6756840" cy="1655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FFFFFF"/>
                </a:solidFill>
                <a:latin typeface="Aku &amp; Kamu"/>
                <a:ea typeface="Aku &amp; Kamu"/>
              </a:rPr>
              <a:t>lymity jsme my - wir sind die Grenzwerte - denn die Regierung hält sich nicht an ihre versprechen</a:t>
            </a:r>
            <a:endParaRPr lang="en-GB" sz="3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544680" y="2111400"/>
            <a:ext cx="11914920" cy="1655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Am 28. August blockieren wir gemeinsam mit unseren niederländischen Freund*innen von „Code Rood“ in der Groninger Gasregion wichtige Infrastruktur zur Störung der Gasförderung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2F96C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Code Rood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216" name="CustomShape 4"/>
          <p:cNvSpPr/>
          <p:nvPr/>
        </p:nvSpPr>
        <p:spPr>
          <a:xfrm>
            <a:off x="6068160" y="4107600"/>
            <a:ext cx="6733800" cy="436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447C00"/>
                </a:solidFill>
                <a:latin typeface="Aku &amp; Kamu"/>
                <a:ea typeface="Aku &amp; Kamu"/>
              </a:rPr>
              <a:t>24.-31.8 </a:t>
            </a:r>
            <a:endParaRPr lang="en-GB" sz="7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EE230C"/>
                </a:solidFill>
                <a:latin typeface="Aku &amp; Kamu"/>
                <a:ea typeface="Aku &amp; Kamu"/>
              </a:rPr>
              <a:t>CODE ROOD! </a:t>
            </a:r>
            <a:r>
              <a:rPr lang="en-GB" sz="7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MASSENAKTION GEGEN FRACKING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17" name="33501318103_a63f46ca61_o.jpg"/>
          <p:cNvPicPr/>
          <p:nvPr/>
        </p:nvPicPr>
        <p:blipFill>
          <a:blip r:embed="rId2"/>
          <a:stretch/>
        </p:blipFill>
        <p:spPr>
          <a:xfrm>
            <a:off x="1112760" y="4005720"/>
            <a:ext cx="4571640" cy="45716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35463869656_b1ec096ea6_o.jpg"/>
          <p:cNvPicPr/>
          <p:nvPr/>
        </p:nvPicPr>
        <p:blipFill>
          <a:blip r:embed="rId2"/>
          <a:stretch/>
        </p:blipFill>
        <p:spPr>
          <a:xfrm>
            <a:off x="-20520" y="-16560"/>
            <a:ext cx="13045320" cy="9786600"/>
          </a:xfrm>
          <a:prstGeom prst="rect">
            <a:avLst/>
          </a:prstGeom>
          <a:ln w="12600"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375120" y="423360"/>
            <a:ext cx="6716520" cy="1137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2F96C4"/>
                </a:solidFill>
                <a:latin typeface="Aku &amp; Kamu"/>
                <a:ea typeface="Aku &amp; Kamu"/>
              </a:rPr>
              <a:t>Code rood - Alarmstufe rot!      Für alle fossilen Brennstoffe!</a:t>
            </a:r>
            <a:endParaRPr lang="en-GB" sz="3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37505975074_43377cd803_o.jpg"/>
          <p:cNvPicPr/>
          <p:nvPr/>
        </p:nvPicPr>
        <p:blipFill>
          <a:blip r:embed="rId2"/>
          <a:stretch/>
        </p:blipFill>
        <p:spPr>
          <a:xfrm>
            <a:off x="0" y="0"/>
            <a:ext cx="13004280" cy="9753120"/>
          </a:xfrm>
          <a:prstGeom prst="rect">
            <a:avLst/>
          </a:prstGeom>
          <a:ln w="12600"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-61920" y="8249760"/>
            <a:ext cx="13102560" cy="10242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404280" y="7247520"/>
            <a:ext cx="12195720" cy="193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12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Verkohlte Welt</a:t>
            </a:r>
            <a:endParaRPr lang="en-GB" sz="12000" b="0" strike="noStrike" spc="-1">
              <a:latin typeface="Arial"/>
            </a:endParaRPr>
          </a:p>
        </p:txBody>
      </p:sp>
      <p:pic>
        <p:nvPicPr>
          <p:cNvPr id="97" name="EG_logo.png"/>
          <p:cNvPicPr/>
          <p:nvPr/>
        </p:nvPicPr>
        <p:blipFill>
          <a:blip r:embed="rId3"/>
          <a:stretch/>
        </p:blipFill>
        <p:spPr>
          <a:xfrm>
            <a:off x="9708120" y="6533280"/>
            <a:ext cx="3099960" cy="30999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36790551365_2d90ffb418_o.jpg"/>
          <p:cNvPicPr/>
          <p:nvPr/>
        </p:nvPicPr>
        <p:blipFill>
          <a:blip r:embed="rId2"/>
          <a:stretch/>
        </p:blipFill>
        <p:spPr>
          <a:xfrm>
            <a:off x="-1633680" y="-23040"/>
            <a:ext cx="14797440" cy="9799560"/>
          </a:xfrm>
          <a:prstGeom prst="rect">
            <a:avLst/>
          </a:prstGeom>
          <a:ln w="12600"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-61920" y="8249760"/>
            <a:ext cx="13102560" cy="10242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2"/>
          <p:cNvSpPr/>
          <p:nvPr/>
        </p:nvSpPr>
        <p:spPr>
          <a:xfrm>
            <a:off x="404280" y="7247520"/>
            <a:ext cx="12195720" cy="193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12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AKTIV WERDEN</a:t>
            </a:r>
            <a:endParaRPr lang="en-GB" sz="12000" b="0" strike="noStrike" spc="-1">
              <a:latin typeface="Arial"/>
            </a:endParaRPr>
          </a:p>
        </p:txBody>
      </p:sp>
      <p:pic>
        <p:nvPicPr>
          <p:cNvPr id="223" name="EG_logo.png"/>
          <p:cNvPicPr/>
          <p:nvPr/>
        </p:nvPicPr>
        <p:blipFill>
          <a:blip/>
          <a:stretch/>
        </p:blipFill>
        <p:spPr>
          <a:xfrm>
            <a:off x="9708120" y="6533280"/>
            <a:ext cx="3099960" cy="30999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544680" y="1987560"/>
            <a:ext cx="11914920" cy="5778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B516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Dabei sein!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Menschen ansprechen und für Aktionen begeistern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Eigene Veranstaltungen organisieren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Anti-repressionsarbeit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Bei den Camps helfen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Anfahrt organisieren 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Schlafplätze anbieten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Spenden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► Und was dir sonst noch einfällt!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… rund um die aktion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27" name="37505419844_38ec37f7c4_o.png"/>
          <p:cNvPicPr/>
          <p:nvPr/>
        </p:nvPicPr>
        <p:blipFill>
          <a:blip r:embed="rId2"/>
          <a:srcRect l="9848" t="66703" r="26297" b="656"/>
          <a:stretch/>
        </p:blipFill>
        <p:spPr>
          <a:xfrm>
            <a:off x="-281160" y="7995960"/>
            <a:ext cx="13567680" cy="1777680"/>
          </a:xfrm>
          <a:prstGeom prst="rect">
            <a:avLst/>
          </a:prstGeom>
          <a:ln w="12600">
            <a:noFill/>
          </a:ln>
        </p:spPr>
      </p:pic>
      <p:pic>
        <p:nvPicPr>
          <p:cNvPr id="228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rafik 1"/>
          <p:cNvPicPr/>
          <p:nvPr/>
        </p:nvPicPr>
        <p:blipFill>
          <a:blip r:embed="rId2"/>
          <a:stretch/>
        </p:blipFill>
        <p:spPr>
          <a:xfrm>
            <a:off x="6581160" y="1639800"/>
            <a:ext cx="6054840" cy="3867480"/>
          </a:xfrm>
          <a:prstGeom prst="rect">
            <a:avLst/>
          </a:prstGeom>
          <a:ln w="12600">
            <a:noFill/>
          </a:ln>
        </p:spPr>
      </p:pic>
      <p:pic>
        <p:nvPicPr>
          <p:cNvPr id="230" name="Grafik 1"/>
          <p:cNvPicPr/>
          <p:nvPr/>
        </p:nvPicPr>
        <p:blipFill>
          <a:blip r:embed="rId3"/>
          <a:stretch/>
        </p:blipFill>
        <p:spPr>
          <a:xfrm>
            <a:off x="349560" y="5655600"/>
            <a:ext cx="6054840" cy="3890880"/>
          </a:xfrm>
          <a:prstGeom prst="rect">
            <a:avLst/>
          </a:prstGeom>
          <a:ln w="12600">
            <a:noFill/>
          </a:ln>
        </p:spPr>
      </p:pic>
      <p:pic>
        <p:nvPicPr>
          <p:cNvPr id="231" name="Grafik 5"/>
          <p:cNvPicPr/>
          <p:nvPr/>
        </p:nvPicPr>
        <p:blipFill>
          <a:blip r:embed="rId4"/>
          <a:stretch/>
        </p:blipFill>
        <p:spPr>
          <a:xfrm>
            <a:off x="330480" y="1638000"/>
            <a:ext cx="6092640" cy="3871080"/>
          </a:xfrm>
          <a:prstGeom prst="rect">
            <a:avLst/>
          </a:prstGeom>
          <a:ln w="12600"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6562080" y="5761800"/>
            <a:ext cx="6093000" cy="2944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BEI ALLEN MASSENAKTIONEN UND BLOCKADEN GIBT ES UNTERSCHIEDLICHE AKTIONSLEVEL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► Jede*r Kann Mitmachen!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AKTIONSLEVEL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35" name="EG_logo.png"/>
          <p:cNvPicPr/>
          <p:nvPr/>
        </p:nvPicPr>
        <p:blipFill>
          <a:blip r:embed="rId5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44680" y="2557800"/>
            <a:ext cx="11914920" cy="514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Übliche vorwürfe sind Land- und Hausfriedensbruch. Bisher kam es noch zu keinen Verurteilungen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Für Verhalten innerhalb des Aktionskonsenses sind Haftstrafen unwahrscheinlich. 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Ihr werden vor Ort vom Legal Team für alle betreut und unsere Anti-Repressionsstrukturen versuchen eventuelle Geldstrafen solidarisch zu unterstützen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Identitätsfeststellung für höchstens 12H Stunden </a:t>
            </a: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►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Sonst Strafanzeigen gegen Unbekannt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44680" y="8770680"/>
            <a:ext cx="11914920" cy="666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B51600"/>
                </a:solidFill>
                <a:latin typeface="Aku &amp; Kamu"/>
                <a:ea typeface="Aku &amp; Kamu"/>
              </a:rPr>
              <a:t>MEHR InfoS: </a:t>
            </a:r>
            <a:r>
              <a:rPr lang="en-GB" sz="3500" b="0" u="sng" strike="noStrike" spc="69">
                <a:solidFill>
                  <a:srgbClr val="000067"/>
                </a:solidFill>
                <a:uFillTx/>
                <a:latin typeface="Aku &amp; Kamu"/>
                <a:ea typeface="Aku &amp; Kamu"/>
                <a:hlinkClick r:id="rId2"/>
              </a:rPr>
              <a:t>RECHTSHILFE-Broschüre</a:t>
            </a:r>
            <a:r>
              <a:rPr lang="en-GB" sz="3500" b="0" strike="noStrike" spc="69">
                <a:solidFill>
                  <a:srgbClr val="B51600"/>
                </a:solidFill>
                <a:latin typeface="Aku &amp; Kamu"/>
                <a:ea typeface="Aku &amp; Kamu"/>
              </a:rPr>
              <a:t> </a:t>
            </a:r>
            <a:r>
              <a:rPr lang="en-GB" sz="3500" b="0" u="sng" strike="noStrike" spc="69">
                <a:solidFill>
                  <a:srgbClr val="000067"/>
                </a:solidFill>
                <a:uFillTx/>
                <a:latin typeface="Aku &amp; Kamu"/>
                <a:ea typeface="Aku &amp; Kamu"/>
                <a:hlinkClick r:id="rId3"/>
              </a:rPr>
              <a:t>LEGAL TEAM FÜR ALLE</a:t>
            </a:r>
            <a:endParaRPr lang="en-GB" sz="3500" b="0" strike="noStrike" spc="-1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4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RECHTLICHE FOLGEN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40" name="EG_logo.png"/>
          <p:cNvPicPr/>
          <p:nvPr/>
        </p:nvPicPr>
        <p:blipFill>
          <a:blip r:embed="rId4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24364215188_1bb55b53b1_o.jpg"/>
          <p:cNvPicPr/>
          <p:nvPr/>
        </p:nvPicPr>
        <p:blipFill>
          <a:blip r:embed="rId2"/>
          <a:stretch/>
        </p:blipFill>
        <p:spPr>
          <a:xfrm>
            <a:off x="-41400" y="0"/>
            <a:ext cx="13087080" cy="9753120"/>
          </a:xfrm>
          <a:prstGeom prst="rect">
            <a:avLst/>
          </a:prstGeom>
          <a:ln w="12600"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4862160" y="7431840"/>
            <a:ext cx="8617320" cy="21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000" b="0" strike="noStrike" spc="58">
                <a:solidFill>
                  <a:srgbClr val="FFFFFF"/>
                </a:solidFill>
                <a:latin typeface="Aku &amp; Kamu"/>
                <a:ea typeface="Aku &amp; Kamu"/>
              </a:rPr>
              <a:t>Jede Massenaktion wird voM Legal Team FÜR ALLE Unterstützt, das jederzeit erreichbar ist und den Aktivist*Innen Rechtlich zur Seite Steht</a:t>
            </a:r>
            <a:endParaRPr lang="en-GB" sz="3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Unsere Solidarität Gegen Ihre Repression!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243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544680" y="2204280"/>
            <a:ext cx="11914920" cy="6559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VORTEILE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Gemeinsame Verweigerung erschwert die Erfassung,           in-Gewahrsam-Nehmung und strafrechtliche Verfolgung aller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2015 und 2016 wurde so politischer Freiraum gewonnen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Nachteile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Zum klassischen Zivilen Ungehorsam gehört auch das Bekenntnis zum eigenen Vorgehen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Zur Identitätsfeststellung kann die Polizei Menschen für bis zu 12 Stunden in Gewahrsam nehmen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Mögliches Bußgeld (70-1000€) </a:t>
            </a: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►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dafür haben wir Anti-Repressionsstrukturen!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Personalienverweigerung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47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24.png"/>
          <p:cNvPicPr/>
          <p:nvPr/>
        </p:nvPicPr>
        <p:blipFill>
          <a:blip r:embed="rId2"/>
          <a:stretch/>
        </p:blipFill>
        <p:spPr>
          <a:xfrm>
            <a:off x="-22680" y="968400"/>
            <a:ext cx="13120200" cy="8791200"/>
          </a:xfrm>
          <a:prstGeom prst="rect">
            <a:avLst/>
          </a:prstGeom>
          <a:ln w="12600"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Packliste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544680" y="2264040"/>
            <a:ext cx="11914920" cy="6199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Allgemein / fürs Camp: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Isomatte, warmer Schlafsack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Fahrräder (wenn möglich)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Radios/UKW-Empfang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 (für Übersetzungen)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Für die Aktion: 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Feste Schuhe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Warme, robuste Klamotten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Wasserflaschen und Brotdose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252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544680" y="3277080"/>
            <a:ext cx="11914920" cy="3198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Lokalen Klimagruppen anschließen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In Bündnis-AGs einsteigen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Bündnistreffen besuchen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► Und was dir sonst noch einfällt!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im Prozess aktiv werden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56" name="37505419844_38ec37f7c4_o.png"/>
          <p:cNvPicPr/>
          <p:nvPr/>
        </p:nvPicPr>
        <p:blipFill>
          <a:blip r:embed="rId2"/>
          <a:srcRect l="9848" t="66703" r="26297" b="656"/>
          <a:stretch/>
        </p:blipFill>
        <p:spPr>
          <a:xfrm>
            <a:off x="-281160" y="7995960"/>
            <a:ext cx="13567680" cy="1777680"/>
          </a:xfrm>
          <a:prstGeom prst="rect">
            <a:avLst/>
          </a:prstGeom>
          <a:ln w="12600">
            <a:noFill/>
          </a:ln>
        </p:spPr>
      </p:pic>
      <p:pic>
        <p:nvPicPr>
          <p:cNvPr id="257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-6120" y="-7560"/>
            <a:ext cx="13016520" cy="9768240"/>
          </a:xfrm>
          <a:prstGeom prst="rect">
            <a:avLst/>
          </a:prstGeom>
          <a:gradFill rotWithShape="0">
            <a:gsLst>
              <a:gs pos="0">
                <a:srgbClr val="F0F0F0"/>
              </a:gs>
              <a:gs pos="100000">
                <a:srgbClr val="F8F8F8"/>
              </a:gs>
            </a:gsLst>
            <a:lin ang="14406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9" name="image2.png"/>
          <p:cNvPicPr/>
          <p:nvPr/>
        </p:nvPicPr>
        <p:blipFill>
          <a:blip r:embed="rId2"/>
          <a:stretch/>
        </p:blipFill>
        <p:spPr>
          <a:xfrm>
            <a:off x="-51480" y="1211040"/>
            <a:ext cx="7450560" cy="8537400"/>
          </a:xfrm>
          <a:prstGeom prst="rect">
            <a:avLst/>
          </a:prstGeom>
          <a:ln w="12600">
            <a:noFill/>
          </a:ln>
        </p:spPr>
      </p:pic>
      <p:pic>
        <p:nvPicPr>
          <p:cNvPr id="260" name="EG_logo.png"/>
          <p:cNvPicPr/>
          <p:nvPr/>
        </p:nvPicPr>
        <p:blipFill>
          <a:blip/>
          <a:stretch/>
        </p:blipFill>
        <p:spPr>
          <a:xfrm rot="21180000">
            <a:off x="1019160" y="6942240"/>
            <a:ext cx="336600" cy="336600"/>
          </a:xfrm>
          <a:prstGeom prst="rect">
            <a:avLst/>
          </a:prstGeom>
          <a:ln w="12600">
            <a:noFill/>
          </a:ln>
        </p:spPr>
      </p:pic>
      <p:sp>
        <p:nvSpPr>
          <p:cNvPr id="261" name="CustomShape 2"/>
          <p:cNvSpPr/>
          <p:nvPr/>
        </p:nvSpPr>
        <p:spPr>
          <a:xfrm>
            <a:off x="935640" y="7203600"/>
            <a:ext cx="503280" cy="313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Paris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262" name="Line 3"/>
          <p:cNvSpPr/>
          <p:nvPr/>
        </p:nvSpPr>
        <p:spPr>
          <a:xfrm flipH="1">
            <a:off x="959760" y="7470360"/>
            <a:ext cx="420120" cy="0"/>
          </a:xfrm>
          <a:prstGeom prst="line">
            <a:avLst/>
          </a:prstGeom>
          <a:ln w="1260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4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5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LOKALGRUPPEN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265" name="CustomShape 6"/>
          <p:cNvSpPr/>
          <p:nvPr/>
        </p:nvSpPr>
        <p:spPr>
          <a:xfrm>
            <a:off x="7414200" y="3230640"/>
            <a:ext cx="5292720" cy="449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500" b="0" strike="noStrike" spc="69">
                <a:solidFill>
                  <a:srgbClr val="000000"/>
                </a:solidFill>
                <a:latin typeface="Aku &amp; Kamu"/>
                <a:ea typeface="Aku &amp; Kamu"/>
              </a:rPr>
              <a:t>Immer Mehr Lokalgruppen Gründen sich in Deutschland und Europa!</a:t>
            </a:r>
            <a:endParaRPr lang="en-GB" sz="3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B51600"/>
                </a:solidFill>
                <a:latin typeface="Aku &amp; Kamu"/>
                <a:ea typeface="Aku &amp; Kamu"/>
              </a:rPr>
              <a:t>► Schließt Euch einer Lokalgruppe in Eurer Nähe an Oder Gründet einfach eine Neue IN EURER STADT!</a:t>
            </a:r>
            <a:endParaRPr lang="en-GB" sz="3500" b="0" strike="noStrike" spc="-1">
              <a:latin typeface="Arial"/>
            </a:endParaRPr>
          </a:p>
        </p:txBody>
      </p:sp>
      <p:pic>
        <p:nvPicPr>
          <p:cNvPr id="266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rafik 1"/>
          <p:cNvPicPr/>
          <p:nvPr/>
        </p:nvPicPr>
        <p:blipFill>
          <a:blip r:embed="rId2"/>
          <a:stretch/>
        </p:blipFill>
        <p:spPr>
          <a:xfrm>
            <a:off x="547920" y="2463840"/>
            <a:ext cx="6434280" cy="4825800"/>
          </a:xfrm>
          <a:prstGeom prst="rect">
            <a:avLst/>
          </a:prstGeom>
          <a:ln w="12600"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7348680" y="2627640"/>
            <a:ext cx="5353200" cy="4497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Unterstützung und Mobi für Aktionen von Ende Gelände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Mitarbeit im Bündnis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Eigene kleine Aktionen: Klimablock auf Demos, Aktionen gegen Vattenfall, etc. 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544680" y="7731720"/>
            <a:ext cx="11914920" cy="1263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OFFENES PLENUM von Ende Gelände Berlin: 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Jeden 2. und 4. Mittwoch im Monat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4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LOKALGRUPPEN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72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544680" y="2563920"/>
            <a:ext cx="11914920" cy="4624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KAPITALISMUS Basiert auf WACHSTUM OHNE RÜCKSICHT AUF NACHHALTIGKEIT ODER GENERATIONENGERECHTIGKEIT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SCHNELLER PROFIT UND AUSBEUTUNG STATT BEDÜRFNISORIENTIERTES WIRTSCHAFTen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AUF EINEM PLANET MIT BEGRENZTEN RESSOURCEN IST EIN SOLCHES SYSTEM SELBSTZERSTÖRERISCH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Das Pariser Klimaschutzabkommen von 2015 ist nicht mehr als eine freiwillige Selbstverpflichtung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544680" y="7886520"/>
            <a:ext cx="11914920" cy="63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945200"/>
                </a:solidFill>
                <a:latin typeface="Lucida Grande"/>
                <a:ea typeface="Lucida Grande"/>
              </a:rPr>
              <a:t>► </a:t>
            </a:r>
            <a:r>
              <a:rPr lang="en-GB" sz="3500" b="0" strike="noStrike" spc="69">
                <a:solidFill>
                  <a:srgbClr val="945200"/>
                </a:solidFill>
                <a:latin typeface="Aku &amp; Kamu"/>
                <a:ea typeface="Aku &amp; Kamu"/>
              </a:rPr>
              <a:t>SYSTEM CHANGE NOT CLIMATE CHANGE !</a:t>
            </a:r>
            <a:endParaRPr lang="en-GB" sz="3500" b="0" strike="noStrike" spc="-1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4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GRENZENLOSES Wachstum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02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544680" y="2401560"/>
            <a:ext cx="11914920" cy="578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Der BundesProzess ist in ArbeitsGRUPPEN gegliedert, die unterschiedliche Aufgaben übernehmen: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Aktions-AG, AKTIONSLOGISTIK-AG, ANTI-REPRESSIONS-AG, CAMP ORGA-AG, AG INTERNATIONALES, FINANZ-AG, HOMEPAGE REDAKTION, MOBILISIERUNGS-AG, MODERATIONS-AG, PRESSE-AG, SANI-AG, PROZESS-AG, KLEINGRUPPE “GEGEN RECHTS“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B51600"/>
                </a:solidFill>
                <a:latin typeface="Aku &amp; Kamu"/>
                <a:ea typeface="Aku &amp; Kamu"/>
              </a:rPr>
              <a:t>Auf Bündnistreffen kommt die Bewegung regelmäßig in unterschiedlichen Städten zusammen! Komm vorbei!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Nächstes Bündnistreffen: 6.-8.7. In Bremen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ARBEITSGRUPPEN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76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26530767159_1c363fbb20_o.jpg"/>
          <p:cNvPicPr/>
          <p:nvPr/>
        </p:nvPicPr>
        <p:blipFill>
          <a:blip r:embed="rId2"/>
          <a:stretch/>
        </p:blipFill>
        <p:spPr>
          <a:xfrm>
            <a:off x="-18000" y="-60480"/>
            <a:ext cx="13040280" cy="9874080"/>
          </a:xfrm>
          <a:prstGeom prst="rect">
            <a:avLst/>
          </a:prstGeom>
          <a:ln w="12600">
            <a:noFill/>
          </a:ln>
        </p:spPr>
      </p:pic>
      <p:sp>
        <p:nvSpPr>
          <p:cNvPr id="278" name="CustomShape 1"/>
          <p:cNvSpPr/>
          <p:nvPr/>
        </p:nvSpPr>
        <p:spPr>
          <a:xfrm>
            <a:off x="446040" y="522360"/>
            <a:ext cx="12112200" cy="190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5000" b="0" strike="noStrike" spc="-1">
                <a:solidFill>
                  <a:srgbClr val="B51600"/>
                </a:solidFill>
                <a:latin typeface="Aku &amp; Kamu"/>
                <a:ea typeface="Aku &amp; Kamu"/>
              </a:rPr>
              <a:t>AUF GEHTS! AB GEHTS!</a:t>
            </a:r>
            <a:endParaRPr lang="en-GB" sz="5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6000" b="0" strike="noStrike" spc="-1">
                <a:solidFill>
                  <a:srgbClr val="B51600"/>
                </a:solidFill>
                <a:latin typeface="Aku &amp; Kamu"/>
                <a:ea typeface="Aku &amp; Kamu"/>
              </a:rPr>
              <a:t>ENDE GELÄNDE!</a:t>
            </a:r>
            <a:endParaRPr lang="en-GB" sz="6000" b="0" strike="noStrike" spc="-1">
              <a:latin typeface="Arial"/>
            </a:endParaRPr>
          </a:p>
        </p:txBody>
      </p:sp>
      <p:pic>
        <p:nvPicPr>
          <p:cNvPr id="279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544680" y="2758680"/>
            <a:ext cx="11914920" cy="4236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4500" b="0" u="sng" strike="noStrike" spc="8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2"/>
              </a:rPr>
              <a:t>ende-gelaende.org</a:t>
            </a:r>
            <a:r>
              <a:rPr lang="en-GB" sz="4500" b="0" strike="noStrike" spc="8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endParaRPr lang="en-GB" sz="45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4500" b="0" u="sng" strike="noStrike" spc="8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3"/>
              </a:rPr>
              <a:t>hambacherforst.org</a:t>
            </a:r>
            <a:endParaRPr lang="en-GB" sz="45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4500" b="0" u="sng" strike="noStrike" spc="8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4"/>
              </a:rPr>
              <a:t>untenlassen.org</a:t>
            </a:r>
            <a:endParaRPr lang="en-GB" sz="45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4500" b="0" u="sng" strike="noStrike" spc="8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5"/>
              </a:rPr>
              <a:t>limityjsmemy.cz</a:t>
            </a:r>
            <a:endParaRPr lang="en-GB" sz="45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4500" b="0" u="sng" strike="noStrike" spc="89">
                <a:solidFill>
                  <a:srgbClr val="0000FF"/>
                </a:solidFill>
                <a:uFillTx/>
                <a:latin typeface="Aku &amp; Kamu"/>
                <a:ea typeface="Aku &amp; Kamu"/>
                <a:hlinkClick r:id="rId6"/>
              </a:rPr>
              <a:t>code-rood.org</a:t>
            </a:r>
            <a:r>
              <a:rPr lang="en-GB" sz="4500" b="0" strike="noStrike" spc="89">
                <a:solidFill>
                  <a:srgbClr val="2F96C4"/>
                </a:solidFill>
                <a:latin typeface="Aku &amp; Kamu"/>
                <a:ea typeface="Aku &amp; Kamu"/>
              </a:rPr>
              <a:t> </a:t>
            </a:r>
            <a:endParaRPr lang="en-GB" sz="4500" b="0" strike="noStrike" spc="-1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Weitere Infos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83" name="EG_logo.png"/>
          <p:cNvPicPr/>
          <p:nvPr/>
        </p:nvPicPr>
        <p:blipFill>
          <a:blip r:embed="rId7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8185081352_1361ff738d_o.jpg"/>
          <p:cNvPicPr/>
          <p:nvPr/>
        </p:nvPicPr>
        <p:blipFill>
          <a:blip r:embed="rId2"/>
          <a:stretch/>
        </p:blipFill>
        <p:spPr>
          <a:xfrm>
            <a:off x="0" y="0"/>
            <a:ext cx="13004280" cy="9753120"/>
          </a:xfrm>
          <a:prstGeom prst="rect">
            <a:avLst/>
          </a:prstGeom>
          <a:ln w="12600"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544680" y="3085560"/>
            <a:ext cx="11914920" cy="1245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GB" sz="7500" b="0" strike="noStrike" spc="148">
                <a:solidFill>
                  <a:srgbClr val="B51600"/>
                </a:solidFill>
                <a:latin typeface="Aku &amp; Kamu"/>
                <a:ea typeface="Aku &amp; Kamu"/>
              </a:rPr>
              <a:t>Fragen?</a:t>
            </a:r>
            <a:endParaRPr lang="en-GB" sz="7500" b="0" strike="noStrike" spc="-1">
              <a:latin typeface="Arial"/>
            </a:endParaRPr>
          </a:p>
        </p:txBody>
      </p:sp>
      <p:pic>
        <p:nvPicPr>
          <p:cNvPr id="286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44680" y="2055600"/>
            <a:ext cx="11914920" cy="5641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447C00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447C00"/>
                </a:solidFill>
                <a:latin typeface="Aku &amp; Kamu"/>
                <a:ea typeface="Aku &amp; Kamu"/>
              </a:rPr>
              <a:t>30.5.-3.6. Climate Games &amp; climate camp in austria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C7327C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C7327C"/>
                </a:solidFill>
                <a:latin typeface="Aku &amp; Kamu"/>
                <a:ea typeface="Aku &amp; Kamu"/>
              </a:rPr>
              <a:t>9.-10.6. Harbour games in hamburg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447C00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447C00"/>
                </a:solidFill>
                <a:latin typeface="Aku &amp; Kamu"/>
                <a:ea typeface="Aku &amp; Kamu"/>
              </a:rPr>
              <a:t>28.6.-1.7. Lymity Jsme My: KlimaKemp &amp; Massenaktion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2F96C4"/>
                </a:solidFill>
                <a:latin typeface="Aku &amp; Kamu"/>
                <a:ea typeface="Aku &amp; Kamu"/>
              </a:rPr>
              <a:t>24.-31.8 CODE ROOD! MASSENAKTION GEGEN FRACKING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C7327C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C7327C"/>
                </a:solidFill>
                <a:latin typeface="Aku &amp; Kamu"/>
                <a:ea typeface="Aku &amp; Kamu"/>
              </a:rPr>
              <a:t>28.7.-5.8. KLIMACAMP LEIPZIGER LAND &amp; Degrowth-Sommerschule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2F96C4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2F96C4"/>
                </a:solidFill>
                <a:latin typeface="Aku &amp; Kamu"/>
                <a:ea typeface="Aku &amp; Kamu"/>
              </a:rPr>
              <a:t>11.-21.8. Klimacamp Im Rheinland: Skillsharing/Strategieplanung</a:t>
            </a:r>
            <a:endParaRPr lang="en-GB" sz="33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447C00"/>
              </a:buClr>
              <a:buSzPct val="80000"/>
              <a:buFont typeface="StarSymbol"/>
              <a:buChar char="‣"/>
            </a:pPr>
            <a:r>
              <a:rPr lang="en-GB" sz="3300" b="0" strike="noStrike" spc="63">
                <a:solidFill>
                  <a:srgbClr val="447C00"/>
                </a:solidFill>
                <a:latin typeface="Aku &amp; Kamu"/>
                <a:ea typeface="Aku &amp; Kamu"/>
              </a:rPr>
              <a:t>25.-29.10 ENDE GELÄNDE! MASSENAKTION IM HAMBACHER FORST</a:t>
            </a:r>
            <a:endParaRPr lang="en-GB" sz="33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GB" sz="33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300" b="0" strike="noStrike" spc="63">
                <a:solidFill>
                  <a:srgbClr val="B51600"/>
                </a:solidFill>
                <a:latin typeface="Aku &amp; Kamu"/>
                <a:ea typeface="Aku &amp; Kamu"/>
              </a:rPr>
              <a:t>► UND NOCH VIELES MEHR!</a:t>
            </a:r>
            <a:endParaRPr lang="en-GB" sz="3300" b="0" strike="noStrike" spc="-1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B516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AB In den Terminkalender!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290" name="37505419844_38ec37f7c4_o.png"/>
          <p:cNvPicPr/>
          <p:nvPr/>
        </p:nvPicPr>
        <p:blipFill>
          <a:blip r:embed="rId2"/>
          <a:srcRect l="9848" t="66703" r="26297" b="656"/>
          <a:stretch/>
        </p:blipFill>
        <p:spPr>
          <a:xfrm>
            <a:off x="-281160" y="8008560"/>
            <a:ext cx="13567680" cy="1777680"/>
          </a:xfrm>
          <a:prstGeom prst="rect">
            <a:avLst/>
          </a:prstGeom>
          <a:ln w="12600">
            <a:noFill/>
          </a:ln>
        </p:spPr>
      </p:pic>
      <p:pic>
        <p:nvPicPr>
          <p:cNvPr id="291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/>
          <p:cNvPicPr/>
          <p:nvPr/>
        </p:nvPicPr>
        <p:blipFill>
          <a:blip r:embed="rId2"/>
          <a:stretch/>
        </p:blipFill>
        <p:spPr>
          <a:xfrm>
            <a:off x="1056240" y="1922400"/>
            <a:ext cx="5362560" cy="7243200"/>
          </a:xfrm>
          <a:prstGeom prst="rect">
            <a:avLst/>
          </a:prstGeom>
          <a:ln w="12600"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6258960" y="4231800"/>
            <a:ext cx="5362560" cy="217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WIEVIELE Erden würden wir Brauchen, wenn die Weltbevölkerung leben würde wie …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GRENZENLOSES Wachstum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544680" y="8899920"/>
            <a:ext cx="11914920" cy="40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r">
              <a:lnSpc>
                <a:spcPct val="100000"/>
              </a:lnSpc>
            </a:pPr>
            <a:r>
              <a:rPr lang="en-GB" sz="2000" b="0" strike="noStrike" spc="38">
                <a:solidFill>
                  <a:srgbClr val="945200"/>
                </a:solidFill>
                <a:latin typeface="Aku &amp; Kamu"/>
                <a:ea typeface="Aku &amp; Kamu"/>
              </a:rPr>
              <a:t>QUELLE: Global Footprint Network National Footprint Accounts 2016</a:t>
            </a:r>
            <a:endParaRPr lang="en-GB" sz="2000" b="0" strike="noStrike" spc="-1">
              <a:latin typeface="Arial"/>
            </a:endParaRPr>
          </a:p>
        </p:txBody>
      </p:sp>
      <p:pic>
        <p:nvPicPr>
          <p:cNvPr id="108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44680" y="3467520"/>
            <a:ext cx="11914920" cy="2817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Um den Energiehunger des globalen Kapitalismus zu stillen werden massenhaft fossile Brennstoffe verfeuert              </a:t>
            </a:r>
            <a:r>
              <a:rPr lang="en-GB" sz="3400" b="0" strike="noStrike" spc="66">
                <a:solidFill>
                  <a:srgbClr val="945200"/>
                </a:solidFill>
                <a:latin typeface="Aku &amp; Kamu"/>
                <a:ea typeface="Aku &amp; Kamu"/>
              </a:rPr>
              <a:t>►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Treibhauseffekt führt zur Erderwärmung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Wenn Kipppunkte überschritten werden, können abrupte irreversible Umweltveränderungen auftreten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DER KLIMAWANDEL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12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544680" y="2696040"/>
            <a:ext cx="11914920" cy="4361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DER WELTKLIMARAT ICCP WARNT VOR …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… KONFLIKTEn UM WASSER UND RESSOURCEN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… Extremen Wetterereignissen</a:t>
            </a:r>
            <a:endParaRPr lang="en-GB" sz="3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… Verschärfter Ungleichheit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HAUPTVERURSACHER SIND DIE INDUSTRIELÄNDER DES GLOBALEN NORDENS</a:t>
            </a:r>
            <a:endParaRPr lang="en-GB" sz="3400" b="0" strike="noStrike" spc="-1">
              <a:latin typeface="Arial"/>
            </a:endParaRPr>
          </a:p>
          <a:p>
            <a:pPr marL="290160" indent="-2898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Besonders betroffen sind Länder des Globalen Südens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3"/>
          <p:cNvSpPr/>
          <p:nvPr/>
        </p:nvSpPr>
        <p:spPr>
          <a:xfrm>
            <a:off x="404280" y="3103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KLIMA</a:t>
            </a:r>
            <a:r>
              <a:rPr lang="en-GB" sz="7000" b="0" strike="noStrike" spc="-1">
                <a:solidFill>
                  <a:srgbClr val="2F96C4"/>
                </a:solidFill>
                <a:latin typeface="Aku &amp; Kamu"/>
                <a:ea typeface="Aku &amp; Kamu"/>
              </a:rPr>
              <a:t>UN</a:t>
            </a: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GERECHTIGKEIT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544680" y="7886520"/>
            <a:ext cx="11914920" cy="63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945200"/>
                </a:solidFill>
                <a:latin typeface="Aku &amp; Kamu"/>
                <a:ea typeface="Aku &amp; Kamu"/>
              </a:rPr>
              <a:t>Der Klimawandel ist schon längst ein soziales Problem !</a:t>
            </a:r>
            <a:endParaRPr lang="en-GB" sz="3500" b="0" strike="noStrike" spc="-1">
              <a:latin typeface="Arial"/>
            </a:endParaRPr>
          </a:p>
        </p:txBody>
      </p:sp>
      <p:pic>
        <p:nvPicPr>
          <p:cNvPr id="117" name="EG_logo.png"/>
          <p:cNvPicPr/>
          <p:nvPr/>
        </p:nvPicPr>
        <p:blipFill>
          <a:blip r:embed="rId2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ildschirmfoto 2018-05-10 um 09.14.57.png"/>
          <p:cNvPicPr/>
          <p:nvPr/>
        </p:nvPicPr>
        <p:blipFill>
          <a:blip r:embed="rId2"/>
          <a:srcRect l="55056" t="11534"/>
          <a:stretch/>
        </p:blipFill>
        <p:spPr>
          <a:xfrm>
            <a:off x="9930600" y="3114720"/>
            <a:ext cx="2608920" cy="3823200"/>
          </a:xfrm>
          <a:prstGeom prst="rect">
            <a:avLst/>
          </a:prstGeom>
          <a:ln w="12600">
            <a:noFill/>
          </a:ln>
        </p:spPr>
      </p:pic>
      <p:pic>
        <p:nvPicPr>
          <p:cNvPr id="119" name="Bildschirmfoto 2018-05-10 um 09.14.57.png"/>
          <p:cNvPicPr/>
          <p:nvPr/>
        </p:nvPicPr>
        <p:blipFill>
          <a:blip r:embed="rId2"/>
          <a:srcRect t="11534" r="19547"/>
          <a:stretch/>
        </p:blipFill>
        <p:spPr>
          <a:xfrm>
            <a:off x="702360" y="3114720"/>
            <a:ext cx="7255440" cy="3823200"/>
          </a:xfrm>
          <a:prstGeom prst="rect">
            <a:avLst/>
          </a:prstGeom>
          <a:ln w="1260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8220600" y="2331720"/>
            <a:ext cx="1638000" cy="3099960"/>
          </a:xfrm>
          <a:custGeom>
            <a:avLst/>
            <a:gdLst/>
            <a:ahLst/>
            <a:cxnLst/>
            <a:rect l="l" t="t" r="r" b="b"/>
            <a:pathLst>
              <a:path w="21600" h="21597">
                <a:moveTo>
                  <a:pt x="10800" y="0"/>
                </a:moveTo>
                <a:lnTo>
                  <a:pt x="10302" y="476"/>
                </a:lnTo>
                <a:lnTo>
                  <a:pt x="9705" y="5754"/>
                </a:lnTo>
                <a:cubicBezTo>
                  <a:pt x="9310" y="5911"/>
                  <a:pt x="9037" y="6148"/>
                  <a:pt x="8973" y="6420"/>
                </a:cubicBezTo>
                <a:lnTo>
                  <a:pt x="8919" y="6413"/>
                </a:lnTo>
                <a:lnTo>
                  <a:pt x="533" y="9320"/>
                </a:lnTo>
                <a:lnTo>
                  <a:pt x="0" y="9786"/>
                </a:lnTo>
                <a:lnTo>
                  <a:pt x="1028" y="9778"/>
                </a:lnTo>
                <a:lnTo>
                  <a:pt x="9989" y="7426"/>
                </a:lnTo>
                <a:cubicBezTo>
                  <a:pt x="10047" y="7441"/>
                  <a:pt x="10107" y="7454"/>
                  <a:pt x="10168" y="7466"/>
                </a:cubicBezTo>
                <a:lnTo>
                  <a:pt x="9047" y="21585"/>
                </a:lnTo>
                <a:cubicBezTo>
                  <a:pt x="9047" y="21585"/>
                  <a:pt x="9880" y="21594"/>
                  <a:pt x="10398" y="21593"/>
                </a:cubicBezTo>
                <a:lnTo>
                  <a:pt x="10398" y="21597"/>
                </a:lnTo>
                <a:cubicBezTo>
                  <a:pt x="10433" y="21595"/>
                  <a:pt x="10746" y="21594"/>
                  <a:pt x="11001" y="21593"/>
                </a:cubicBezTo>
                <a:cubicBezTo>
                  <a:pt x="11464" y="21600"/>
                  <a:pt x="12566" y="21593"/>
                  <a:pt x="12566" y="21593"/>
                </a:cubicBezTo>
                <a:lnTo>
                  <a:pt x="11432" y="7478"/>
                </a:lnTo>
                <a:cubicBezTo>
                  <a:pt x="11503" y="7465"/>
                  <a:pt x="11573" y="7449"/>
                  <a:pt x="11640" y="7432"/>
                </a:cubicBezTo>
                <a:lnTo>
                  <a:pt x="20572" y="9778"/>
                </a:lnTo>
                <a:lnTo>
                  <a:pt x="21600" y="9786"/>
                </a:lnTo>
                <a:lnTo>
                  <a:pt x="21067" y="9320"/>
                </a:lnTo>
                <a:lnTo>
                  <a:pt x="12687" y="6415"/>
                </a:lnTo>
                <a:cubicBezTo>
                  <a:pt x="12618" y="6130"/>
                  <a:pt x="12319" y="5884"/>
                  <a:pt x="11892" y="5728"/>
                </a:cubicBezTo>
                <a:lnTo>
                  <a:pt x="11298" y="476"/>
                </a:lnTo>
                <a:lnTo>
                  <a:pt x="10800" y="0"/>
                </a:lnTo>
                <a:close/>
                <a:moveTo>
                  <a:pt x="11135" y="6216"/>
                </a:moveTo>
                <a:cubicBezTo>
                  <a:pt x="11363" y="6276"/>
                  <a:pt x="11522" y="6398"/>
                  <a:pt x="11522" y="6541"/>
                </a:cubicBezTo>
                <a:cubicBezTo>
                  <a:pt x="11522" y="6542"/>
                  <a:pt x="11522" y="6543"/>
                  <a:pt x="11522" y="6543"/>
                </a:cubicBezTo>
                <a:lnTo>
                  <a:pt x="11071" y="6594"/>
                </a:lnTo>
                <a:lnTo>
                  <a:pt x="11225" y="6840"/>
                </a:lnTo>
                <a:cubicBezTo>
                  <a:pt x="11113" y="6882"/>
                  <a:pt x="10976" y="6908"/>
                  <a:pt x="10829" y="6908"/>
                </a:cubicBezTo>
                <a:cubicBezTo>
                  <a:pt x="10659" y="6908"/>
                  <a:pt x="10508" y="6873"/>
                  <a:pt x="10388" y="6820"/>
                </a:cubicBezTo>
                <a:lnTo>
                  <a:pt x="10529" y="6594"/>
                </a:lnTo>
                <a:lnTo>
                  <a:pt x="10142" y="6550"/>
                </a:lnTo>
                <a:cubicBezTo>
                  <a:pt x="10142" y="6547"/>
                  <a:pt x="10139" y="6544"/>
                  <a:pt x="10139" y="6541"/>
                </a:cubicBezTo>
                <a:cubicBezTo>
                  <a:pt x="10139" y="6407"/>
                  <a:pt x="10278" y="6291"/>
                  <a:pt x="10484" y="6228"/>
                </a:cubicBezTo>
                <a:lnTo>
                  <a:pt x="10800" y="6413"/>
                </a:lnTo>
                <a:lnTo>
                  <a:pt x="11135" y="6216"/>
                </a:lnTo>
                <a:close/>
              </a:path>
            </a:pathLst>
          </a:custGeom>
          <a:solidFill>
            <a:srgbClr val="447C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KLIMAKILLER BRAUNKOHLE</a:t>
            </a:r>
            <a:endParaRPr lang="en-GB" sz="7000" b="0" strike="noStrike" spc="-1"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544680" y="7098840"/>
            <a:ext cx="11914920" cy="1137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marL="308520" indent="-308160">
              <a:lnSpc>
                <a:spcPct val="100000"/>
              </a:lnSpc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Braunkohle ISt der Klimakiller Nummer 1</a:t>
            </a:r>
            <a:endParaRPr lang="en-GB" sz="3400" b="0" strike="noStrike" spc="-1">
              <a:latin typeface="Arial"/>
            </a:endParaRPr>
          </a:p>
          <a:p>
            <a:pPr marL="308520" indent="-308160">
              <a:lnSpc>
                <a:spcPct val="100000"/>
              </a:lnSpc>
              <a:buClr>
                <a:srgbClr val="000000"/>
              </a:buClr>
              <a:buSzPct val="80000"/>
              <a:buFont typeface="StarSymbol"/>
              <a:buChar char="‣"/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Alle Fossilen Energieträger Stoßen Massen von CO</a:t>
            </a:r>
            <a:r>
              <a:rPr lang="en-GB" sz="3400" b="0" strike="noStrike" spc="66" baseline="-5000">
                <a:solidFill>
                  <a:srgbClr val="000000"/>
                </a:solidFill>
                <a:latin typeface="Aku &amp; Kamu"/>
                <a:ea typeface="Aku &amp; Kamu"/>
              </a:rPr>
              <a:t>2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 Aus!</a:t>
            </a:r>
            <a:endParaRPr lang="en-GB" sz="3400" b="0" strike="noStrike" spc="-1"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544680" y="2354760"/>
            <a:ext cx="11914920" cy="61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CO</a:t>
            </a:r>
            <a:r>
              <a:rPr lang="en-GB" sz="3400" b="0" strike="noStrike" spc="66" baseline="-5000">
                <a:solidFill>
                  <a:srgbClr val="000000"/>
                </a:solidFill>
                <a:latin typeface="Aku &amp; Kamu"/>
                <a:ea typeface="Aku &amp; Kamu"/>
              </a:rPr>
              <a:t>2</a:t>
            </a:r>
            <a:r>
              <a:rPr lang="en-GB" sz="3400" b="0" strike="noStrike" spc="66">
                <a:solidFill>
                  <a:srgbClr val="000000"/>
                </a:solidFill>
                <a:latin typeface="Aku &amp; Kamu"/>
                <a:ea typeface="Aku &amp; Kamu"/>
              </a:rPr>
              <a:t>-Ausstoß Fossiler Energieträger</a:t>
            </a:r>
            <a:endParaRPr lang="en-GB" sz="3400" b="0" strike="noStrike" spc="-1">
              <a:latin typeface="Arial"/>
            </a:endParaRPr>
          </a:p>
        </p:txBody>
      </p:sp>
      <p:pic>
        <p:nvPicPr>
          <p:cNvPr id="125" name="EG_logo.png"/>
          <p:cNvPicPr/>
          <p:nvPr/>
        </p:nvPicPr>
        <p:blipFill>
          <a:blip r:embed="rId3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Bildschirmfoto 2018-05-10 um 09.23.07.png"/>
          <p:cNvPicPr/>
          <p:nvPr/>
        </p:nvPicPr>
        <p:blipFill>
          <a:blip r:embed="rId2"/>
          <a:stretch/>
        </p:blipFill>
        <p:spPr>
          <a:xfrm>
            <a:off x="1396080" y="5762160"/>
            <a:ext cx="10212120" cy="4033440"/>
          </a:xfrm>
          <a:prstGeom prst="rect">
            <a:avLst/>
          </a:prstGeom>
          <a:ln w="1260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-48960" y="376200"/>
            <a:ext cx="13102560" cy="1011600"/>
          </a:xfrm>
          <a:prstGeom prst="rect">
            <a:avLst/>
          </a:prstGeom>
          <a:solidFill>
            <a:srgbClr val="9452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404280" y="297720"/>
            <a:ext cx="12195720" cy="116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7000" b="0" strike="noStrike" spc="-1">
                <a:solidFill>
                  <a:srgbClr val="FFFFFF"/>
                </a:solidFill>
                <a:latin typeface="Aku &amp; Kamu"/>
                <a:ea typeface="Aku &amp; Kamu"/>
              </a:rPr>
              <a:t>BRAUNKOHLEWELTMEISTER</a:t>
            </a:r>
            <a:endParaRPr lang="en-GB" sz="7000" b="0" strike="noStrike" spc="-1">
              <a:latin typeface="Arial"/>
            </a:endParaRPr>
          </a:p>
        </p:txBody>
      </p:sp>
      <p:pic>
        <p:nvPicPr>
          <p:cNvPr id="129" name="Picture 2"/>
          <p:cNvPicPr/>
          <p:nvPr/>
        </p:nvPicPr>
        <p:blipFill>
          <a:blip r:embed="rId3"/>
          <a:stretch/>
        </p:blipFill>
        <p:spPr>
          <a:xfrm>
            <a:off x="347760" y="1656000"/>
            <a:ext cx="6054120" cy="4734720"/>
          </a:xfrm>
          <a:prstGeom prst="rect">
            <a:avLst/>
          </a:prstGeom>
          <a:ln w="12600"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6840720" y="2946600"/>
            <a:ext cx="5507640" cy="2769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000000"/>
                </a:solidFill>
                <a:latin typeface="Aku &amp; Kamu"/>
                <a:ea typeface="Aku &amp; Kamu"/>
              </a:rPr>
              <a:t>Von Wegen Vorreiter*innen bei der Energiewende:</a:t>
            </a:r>
            <a:endParaRPr lang="en-GB" sz="3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3500" b="0" strike="noStrike" spc="69">
                <a:solidFill>
                  <a:srgbClr val="945200"/>
                </a:solidFill>
                <a:latin typeface="Aku &amp; Kamu"/>
                <a:ea typeface="Aku &amp; Kamu"/>
              </a:rPr>
              <a:t>DEUTSCHLAND IST der weltweit größte Förderer von Braunkohle!</a:t>
            </a:r>
            <a:endParaRPr lang="en-GB" sz="3500" b="0" strike="noStrike" spc="-1">
              <a:latin typeface="Arial"/>
            </a:endParaRPr>
          </a:p>
        </p:txBody>
      </p:sp>
      <p:pic>
        <p:nvPicPr>
          <p:cNvPr id="131" name="EG_logo.png"/>
          <p:cNvPicPr/>
          <p:nvPr/>
        </p:nvPicPr>
        <p:blipFill>
          <a:blip r:embed="rId4"/>
          <a:stretch/>
        </p:blipFill>
        <p:spPr>
          <a:xfrm>
            <a:off x="10789920" y="-510840"/>
            <a:ext cx="2522520" cy="2522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1358</Words>
  <Application>Microsoft Macintosh PowerPoint</Application>
  <PresentationFormat>Benutzerdefiniert</PresentationFormat>
  <Paragraphs>200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5" baseType="lpstr">
      <vt:lpstr>Aku &amp; Kamu</vt:lpstr>
      <vt:lpstr>Arial</vt:lpstr>
      <vt:lpstr>DejaVu Sans</vt:lpstr>
      <vt:lpstr>Helvetica Neue</vt:lpstr>
      <vt:lpstr>Lucida Grande</vt:lpstr>
      <vt:lpstr>StarSymbol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dc:description/>
  <cp:lastModifiedBy>M</cp:lastModifiedBy>
  <cp:revision>8</cp:revision>
  <dcterms:modified xsi:type="dcterms:W3CDTF">2018-10-15T11:55:00Z</dcterms:modified>
  <dc:language>en-US</dc:language>
</cp:coreProperties>
</file>