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49" r:id="rId2"/>
  </p:sldMasterIdLst>
  <p:notesMasterIdLst>
    <p:notesMasterId r:id="rId47"/>
  </p:notesMasterIdLst>
  <p:sldIdLst>
    <p:sldId id="295" r:id="rId3"/>
    <p:sldId id="257" r:id="rId4"/>
    <p:sldId id="258" r:id="rId5"/>
    <p:sldId id="260" r:id="rId6"/>
    <p:sldId id="262" r:id="rId7"/>
    <p:sldId id="316" r:id="rId8"/>
    <p:sldId id="263" r:id="rId9"/>
    <p:sldId id="264" r:id="rId10"/>
    <p:sldId id="315" r:id="rId11"/>
    <p:sldId id="267" r:id="rId12"/>
    <p:sldId id="259" r:id="rId13"/>
    <p:sldId id="268" r:id="rId14"/>
    <p:sldId id="269" r:id="rId15"/>
    <p:sldId id="273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302" r:id="rId25"/>
    <p:sldId id="304" r:id="rId26"/>
    <p:sldId id="280" r:id="rId27"/>
    <p:sldId id="281" r:id="rId28"/>
    <p:sldId id="282" r:id="rId29"/>
    <p:sldId id="312" r:id="rId30"/>
    <p:sldId id="314" r:id="rId31"/>
    <p:sldId id="286" r:id="rId32"/>
    <p:sldId id="287" r:id="rId33"/>
    <p:sldId id="288" r:id="rId34"/>
    <p:sldId id="290" r:id="rId35"/>
    <p:sldId id="289" r:id="rId36"/>
    <p:sldId id="291" r:id="rId37"/>
    <p:sldId id="313" r:id="rId38"/>
    <p:sldId id="292" r:id="rId39"/>
    <p:sldId id="293" r:id="rId40"/>
    <p:sldId id="294" r:id="rId41"/>
    <p:sldId id="308" r:id="rId42"/>
    <p:sldId id="309" r:id="rId43"/>
    <p:sldId id="298" r:id="rId44"/>
    <p:sldId id="296" r:id="rId45"/>
    <p:sldId id="297" r:id="rId46"/>
  </p:sldIdLst>
  <p:sldSz cx="13004800" cy="9753600"/>
  <p:notesSz cx="7559675" cy="10691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413D"/>
    <a:srgbClr val="C06616"/>
    <a:srgbClr val="22A4DD"/>
    <a:srgbClr val="57B2DC"/>
    <a:srgbClr val="F2F1EF"/>
    <a:srgbClr val="FFED52"/>
    <a:srgbClr val="C7327C"/>
    <a:srgbClr val="DE22B6"/>
    <a:srgbClr val="2F96C4"/>
    <a:srgbClr val="72B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398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="" xmlns:a16="http://schemas.microsoft.com/office/drawing/2014/main" id="{2C8D8F8A-2611-403E-ABC9-F8679AEEAD4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77F931E1-3739-4C70-B425-09F88CAA9D8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C167B664-8556-4D9E-80FF-524E957845E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7F5212E6-AB93-40AD-B9A1-CC3B25A8BEA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3A185CC7-9224-4DC1-851B-67BA79DB884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B12ABEDB-BB99-43F4-952A-748DFA3343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fld id="{D7AEB329-130C-4646-B521-C6EF3F24547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21266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="" xmlns:a16="http://schemas.microsoft.com/office/drawing/2014/main" id="{B0AFB982-1FC2-491A-90F7-9208A0836D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738DCEF-35B2-475A-B054-6DD53F90736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5123" name="Rectangle 1">
            <a:extLst>
              <a:ext uri="{FF2B5EF4-FFF2-40B4-BE49-F238E27FC236}">
                <a16:creationId xmlns="" xmlns:a16="http://schemas.microsoft.com/office/drawing/2014/main" id="{0FFE4141-8347-44E1-86B2-5AAB406BF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2">
            <a:extLst>
              <a:ext uri="{FF2B5EF4-FFF2-40B4-BE49-F238E27FC236}">
                <a16:creationId xmlns="" xmlns:a16="http://schemas.microsoft.com/office/drawing/2014/main" id="{A2097292-BE1A-4C9C-BB95-4C859C7159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="" xmlns:a16="http://schemas.microsoft.com/office/drawing/2014/main" id="{086D8F13-5ED2-402C-8CA5-CBC9DB9916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ACB7BC9-916D-45BF-8FDE-27B9EBB8707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="" xmlns:a16="http://schemas.microsoft.com/office/drawing/2014/main" id="{028A6B83-45CB-424B-A881-702591850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>
            <a:extLst>
              <a:ext uri="{FF2B5EF4-FFF2-40B4-BE49-F238E27FC236}">
                <a16:creationId xmlns="" xmlns:a16="http://schemas.microsoft.com/office/drawing/2014/main" id="{FC325BF7-BAC9-4E3E-B384-C7E4A1C8A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="" xmlns:a16="http://schemas.microsoft.com/office/drawing/2014/main" id="{96E15D8C-29FE-4FB1-B9F0-EED29E3E55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9DA50708-957A-44C9-91C3-B18DF8E1B3BB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="" xmlns:a16="http://schemas.microsoft.com/office/drawing/2014/main" id="{A4FC3A5C-4631-4743-9D8F-8A2B67167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>
            <a:extLst>
              <a:ext uri="{FF2B5EF4-FFF2-40B4-BE49-F238E27FC236}">
                <a16:creationId xmlns="" xmlns:a16="http://schemas.microsoft.com/office/drawing/2014/main" id="{4C9E488C-3182-422A-AC77-0D6518900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="" xmlns:a16="http://schemas.microsoft.com/office/drawing/2014/main" id="{FCCC4A7F-F6BE-4DAA-BCE1-1D5EC510EA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3040AA48-527F-4D4D-956A-7819216F97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29699" name="Rectangle 1">
            <a:extLst>
              <a:ext uri="{FF2B5EF4-FFF2-40B4-BE49-F238E27FC236}">
                <a16:creationId xmlns="" xmlns:a16="http://schemas.microsoft.com/office/drawing/2014/main" id="{737E3CD0-FB3B-4957-973F-F17C786329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2">
            <a:extLst>
              <a:ext uri="{FF2B5EF4-FFF2-40B4-BE49-F238E27FC236}">
                <a16:creationId xmlns="" xmlns:a16="http://schemas.microsoft.com/office/drawing/2014/main" id="{1BA0C0AF-8767-4B97-8B9E-3BE7A5916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="" xmlns:a16="http://schemas.microsoft.com/office/drawing/2014/main" id="{92FA01D2-4DC7-424E-ABA1-8B5C2A92DFF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C5AD2F2-FF4B-48BE-AA52-4F627CBC2977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="" xmlns:a16="http://schemas.microsoft.com/office/drawing/2014/main" id="{941A46A6-A404-471E-B066-341C100C8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>
            <a:extLst>
              <a:ext uri="{FF2B5EF4-FFF2-40B4-BE49-F238E27FC236}">
                <a16:creationId xmlns="" xmlns:a16="http://schemas.microsoft.com/office/drawing/2014/main" id="{5A8C5B89-2416-4CC7-A5D1-0D6E6F54D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="" xmlns:a16="http://schemas.microsoft.com/office/drawing/2014/main" id="{23B3FF3C-0762-4434-8B88-520071B199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E10F4FF-D2BD-414F-A643-800B18F4A33D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="" xmlns:a16="http://schemas.microsoft.com/office/drawing/2014/main" id="{3256F52D-48D8-40DC-86D0-F9857C966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2">
            <a:extLst>
              <a:ext uri="{FF2B5EF4-FFF2-40B4-BE49-F238E27FC236}">
                <a16:creationId xmlns="" xmlns:a16="http://schemas.microsoft.com/office/drawing/2014/main" id="{FBA5D69F-699C-4A1D-8C1B-75B7A89C6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="" xmlns:a16="http://schemas.microsoft.com/office/drawing/2014/main" id="{8C18CEF1-190E-4DA4-96A5-5A10D07D7E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2E2F18F8-726F-41E2-A029-6B7B6107E42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5843" name="Rectangle 1">
            <a:extLst>
              <a:ext uri="{FF2B5EF4-FFF2-40B4-BE49-F238E27FC236}">
                <a16:creationId xmlns="" xmlns:a16="http://schemas.microsoft.com/office/drawing/2014/main" id="{8B4167CE-1714-4609-9878-D3EB99082A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2">
            <a:extLst>
              <a:ext uri="{FF2B5EF4-FFF2-40B4-BE49-F238E27FC236}">
                <a16:creationId xmlns="" xmlns:a16="http://schemas.microsoft.com/office/drawing/2014/main" id="{071C6583-7056-4AFB-B4BE-070DFD15A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="" xmlns:a16="http://schemas.microsoft.com/office/drawing/2014/main" id="{E5CE8FA3-63EA-44F6-A88F-3A91FDC8DF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8F53DF96-2852-48B6-9ECA-753C5C8A9BB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="" xmlns:a16="http://schemas.microsoft.com/office/drawing/2014/main" id="{A9814717-B1A6-4C6C-AEE7-70E6B641C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>
            <a:extLst>
              <a:ext uri="{FF2B5EF4-FFF2-40B4-BE49-F238E27FC236}">
                <a16:creationId xmlns="" xmlns:a16="http://schemas.microsoft.com/office/drawing/2014/main" id="{947FB732-330A-4BEB-894B-27BA24EFB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="" xmlns:a16="http://schemas.microsoft.com/office/drawing/2014/main" id="{58416B8D-8854-4B08-95C4-8A4966510F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1FCF45A-0948-435B-BF25-CCDFA354BA0C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39939" name="Rectangle 1">
            <a:extLst>
              <a:ext uri="{FF2B5EF4-FFF2-40B4-BE49-F238E27FC236}">
                <a16:creationId xmlns="" xmlns:a16="http://schemas.microsoft.com/office/drawing/2014/main" id="{5D477DA5-5F8F-4604-9D72-090DEC143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2">
            <a:extLst>
              <a:ext uri="{FF2B5EF4-FFF2-40B4-BE49-F238E27FC236}">
                <a16:creationId xmlns="" xmlns:a16="http://schemas.microsoft.com/office/drawing/2014/main" id="{4F15454F-0D21-417B-9941-5E2DC561E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="" xmlns:a16="http://schemas.microsoft.com/office/drawing/2014/main" id="{BF202A05-9AEC-4AA5-9255-429D8448DA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C8C21899-42D2-4DBD-898E-06099BD7AB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="" xmlns:a16="http://schemas.microsoft.com/office/drawing/2014/main" id="{316AF588-DAEC-4C53-8D5F-A1871B6A0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>
            <a:extLst>
              <a:ext uri="{FF2B5EF4-FFF2-40B4-BE49-F238E27FC236}">
                <a16:creationId xmlns="" xmlns:a16="http://schemas.microsoft.com/office/drawing/2014/main" id="{CC32EDF3-AE4A-4394-B0F8-6547021193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="" xmlns:a16="http://schemas.microsoft.com/office/drawing/2014/main" id="{17F31B22-CB98-46DC-A8B4-EEA4A34655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F170998-FC10-4895-8C10-97189B9923B7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19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44035" name="Rectangle 1">
            <a:extLst>
              <a:ext uri="{FF2B5EF4-FFF2-40B4-BE49-F238E27FC236}">
                <a16:creationId xmlns="" xmlns:a16="http://schemas.microsoft.com/office/drawing/2014/main" id="{19D45DFA-5938-49A5-B940-D41BF4644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2">
            <a:extLst>
              <a:ext uri="{FF2B5EF4-FFF2-40B4-BE49-F238E27FC236}">
                <a16:creationId xmlns="" xmlns:a16="http://schemas.microsoft.com/office/drawing/2014/main" id="{5FDDB0CC-9EAE-4E28-AA02-580B7EA79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="" xmlns:a16="http://schemas.microsoft.com/office/drawing/2014/main" id="{AD95B5AD-1C36-4665-9194-7F18EAFCD3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0C1F1EF2-A3AC-4E79-BDBC-97BE19380E3B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="" xmlns:a16="http://schemas.microsoft.com/office/drawing/2014/main" id="{202F9614-166F-40BB-B0A7-4470797FC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1006475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>
            <a:extLst>
              <a:ext uri="{FF2B5EF4-FFF2-40B4-BE49-F238E27FC236}">
                <a16:creationId xmlns="" xmlns:a16="http://schemas.microsoft.com/office/drawing/2014/main" id="{C10747C6-C05C-41D0-8F46-5AC423D04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="" xmlns:a16="http://schemas.microsoft.com/office/drawing/2014/main" id="{9F700835-7C2F-41C1-ADDE-B30C709639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2465215F-35C9-4C69-AD96-53961EC3E33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="" xmlns:a16="http://schemas.microsoft.com/office/drawing/2014/main" id="{6B32935F-4166-4312-ACAB-29654AE5BF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>
            <a:extLst>
              <a:ext uri="{FF2B5EF4-FFF2-40B4-BE49-F238E27FC236}">
                <a16:creationId xmlns="" xmlns:a16="http://schemas.microsoft.com/office/drawing/2014/main" id="{1C007777-B03F-4FF1-B333-30CCCAE68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="" xmlns:a16="http://schemas.microsoft.com/office/drawing/2014/main" id="{7AB7F949-1C62-4AC0-B272-A0756D6206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3114A1C-AA84-4D47-9510-97D6F00F740D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="" xmlns:a16="http://schemas.microsoft.com/office/drawing/2014/main" id="{1D83E9DA-63BE-4CB1-BF9B-5514CD979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>
            <a:extLst>
              <a:ext uri="{FF2B5EF4-FFF2-40B4-BE49-F238E27FC236}">
                <a16:creationId xmlns="" xmlns:a16="http://schemas.microsoft.com/office/drawing/2014/main" id="{8C49DAAC-B7BB-416B-B352-1A306F02E3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="" xmlns:a16="http://schemas.microsoft.com/office/drawing/2014/main" id="{2BB67719-D552-47F7-99B3-030DA2C0C2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A2501673-2BE4-42B8-BBBB-C7051EE7DBF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="" xmlns:a16="http://schemas.microsoft.com/office/drawing/2014/main" id="{C6112D49-B7CB-49B0-BA0B-BC2964B7F8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>
            <a:extLst>
              <a:ext uri="{FF2B5EF4-FFF2-40B4-BE49-F238E27FC236}">
                <a16:creationId xmlns="" xmlns:a16="http://schemas.microsoft.com/office/drawing/2014/main" id="{CE4C34B3-113A-424A-B352-F257FCD71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="" xmlns:a16="http://schemas.microsoft.com/office/drawing/2014/main" id="{4725C363-1F9B-467E-B206-61AEA18AE8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FA40CF7-9A9B-4CE3-B502-CDA97CCF57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52227" name="Rectangle 1">
            <a:extLst>
              <a:ext uri="{FF2B5EF4-FFF2-40B4-BE49-F238E27FC236}">
                <a16:creationId xmlns="" xmlns:a16="http://schemas.microsoft.com/office/drawing/2014/main" id="{8F72099D-0FBD-4620-97E1-29EE86494A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2">
            <a:extLst>
              <a:ext uri="{FF2B5EF4-FFF2-40B4-BE49-F238E27FC236}">
                <a16:creationId xmlns="" xmlns:a16="http://schemas.microsoft.com/office/drawing/2014/main" id="{3F75258A-E38E-4D38-BC8A-9C3F002A1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="" xmlns:a16="http://schemas.microsoft.com/office/drawing/2014/main" id="{0B46D0FE-60C9-451A-A713-B8691FCA6A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288D2BF9-BE72-46AB-98BB-C41466D044D6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="" xmlns:a16="http://schemas.microsoft.com/office/drawing/2014/main" id="{6829232A-6FEE-4A02-BE6C-58E4232D17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2">
            <a:extLst>
              <a:ext uri="{FF2B5EF4-FFF2-40B4-BE49-F238E27FC236}">
                <a16:creationId xmlns="" xmlns:a16="http://schemas.microsoft.com/office/drawing/2014/main" id="{3A6AB19D-052A-4E8B-A9E5-31AE6B711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="" xmlns:a16="http://schemas.microsoft.com/office/drawing/2014/main" id="{B71BA353-1590-4910-B3C4-F8A8ECDE853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93EA51B-CF36-4124-A14E-F68CF2BDCF0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60419" name="Rectangle 1">
            <a:extLst>
              <a:ext uri="{FF2B5EF4-FFF2-40B4-BE49-F238E27FC236}">
                <a16:creationId xmlns="" xmlns:a16="http://schemas.microsoft.com/office/drawing/2014/main" id="{C8744A5A-9A08-4348-B680-74BC2F54E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2">
            <a:extLst>
              <a:ext uri="{FF2B5EF4-FFF2-40B4-BE49-F238E27FC236}">
                <a16:creationId xmlns="" xmlns:a16="http://schemas.microsoft.com/office/drawing/2014/main" id="{C31D0E7A-6A7F-4958-8514-0C60C5052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="" xmlns:a16="http://schemas.microsoft.com/office/drawing/2014/main" id="{DE7B6DE5-7886-4E04-ABBD-694C49B7E1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876D0A0C-2F25-43C9-B414-A01BEC678F1A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="" xmlns:a16="http://schemas.microsoft.com/office/drawing/2014/main" id="{85BDD869-CB47-453A-9A1F-B2E16E537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2">
            <a:extLst>
              <a:ext uri="{FF2B5EF4-FFF2-40B4-BE49-F238E27FC236}">
                <a16:creationId xmlns="" xmlns:a16="http://schemas.microsoft.com/office/drawing/2014/main" id="{31E55999-819F-4EF1-8572-D66F686C9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="" xmlns:a16="http://schemas.microsoft.com/office/drawing/2014/main" id="{5701CEF3-9DF1-450E-A419-A7E46F568D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266FD5B7-3F2A-496F-9276-BF18AC70D96E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64515" name="Rectangle 1">
            <a:extLst>
              <a:ext uri="{FF2B5EF4-FFF2-40B4-BE49-F238E27FC236}">
                <a16:creationId xmlns="" xmlns:a16="http://schemas.microsoft.com/office/drawing/2014/main" id="{891508C0-DFE0-417E-9CC8-719A8670C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2">
            <a:extLst>
              <a:ext uri="{FF2B5EF4-FFF2-40B4-BE49-F238E27FC236}">
                <a16:creationId xmlns="" xmlns:a16="http://schemas.microsoft.com/office/drawing/2014/main" id="{51FC2EAC-85BD-42B9-9429-BB7D7D3E3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="" xmlns:a16="http://schemas.microsoft.com/office/drawing/2014/main" id="{72E8D2D7-84E8-48BD-91A4-D96D0F9AC1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0B3699D2-8411-47F9-A82D-A23AE961AAE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="" xmlns:a16="http://schemas.microsoft.com/office/drawing/2014/main" id="{763E2BF1-45CB-43C4-8E23-3B72BC3E6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2">
            <a:extLst>
              <a:ext uri="{FF2B5EF4-FFF2-40B4-BE49-F238E27FC236}">
                <a16:creationId xmlns="" xmlns:a16="http://schemas.microsoft.com/office/drawing/2014/main" id="{F8635661-EDD5-4D04-BC51-71B73AB96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="" xmlns:a16="http://schemas.microsoft.com/office/drawing/2014/main" id="{72E8D2D7-84E8-48BD-91A4-D96D0F9AC1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0B3699D2-8411-47F9-A82D-A23AE961AAE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29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68611" name="Rectangle 1">
            <a:extLst>
              <a:ext uri="{FF2B5EF4-FFF2-40B4-BE49-F238E27FC236}">
                <a16:creationId xmlns="" xmlns:a16="http://schemas.microsoft.com/office/drawing/2014/main" id="{763E2BF1-45CB-43C4-8E23-3B72BC3E66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2">
            <a:extLst>
              <a:ext uri="{FF2B5EF4-FFF2-40B4-BE49-F238E27FC236}">
                <a16:creationId xmlns="" xmlns:a16="http://schemas.microsoft.com/office/drawing/2014/main" id="{F8635661-EDD5-4D04-BC51-71B73AB96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84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="" xmlns:a16="http://schemas.microsoft.com/office/drawing/2014/main" id="{57498EA8-D812-4A04-8D9D-BD9F9F196F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A902932A-CB7E-4D3F-A224-7B7B1A8ED43C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219" name="Rectangle 1">
            <a:extLst>
              <a:ext uri="{FF2B5EF4-FFF2-40B4-BE49-F238E27FC236}">
                <a16:creationId xmlns="" xmlns:a16="http://schemas.microsoft.com/office/drawing/2014/main" id="{4DB738A2-0FC2-4A0B-A47F-38514C045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2">
            <a:extLst>
              <a:ext uri="{FF2B5EF4-FFF2-40B4-BE49-F238E27FC236}">
                <a16:creationId xmlns="" xmlns:a16="http://schemas.microsoft.com/office/drawing/2014/main" id="{38838234-3B84-403A-9A18-9FAB625525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="" xmlns:a16="http://schemas.microsoft.com/office/drawing/2014/main" id="{7902E5A7-C4E5-4759-954A-075E8068B7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0A88E486-C738-4874-90D2-53F965343B1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="" xmlns:a16="http://schemas.microsoft.com/office/drawing/2014/main" id="{93D64E31-8D7D-4687-B383-38B140D23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2">
            <a:extLst>
              <a:ext uri="{FF2B5EF4-FFF2-40B4-BE49-F238E27FC236}">
                <a16:creationId xmlns="" xmlns:a16="http://schemas.microsoft.com/office/drawing/2014/main" id="{06B82B02-E06F-46FF-A849-266F98AC1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="" xmlns:a16="http://schemas.microsoft.com/office/drawing/2014/main" id="{4F62C1AE-D4BF-4F7E-B910-26A006A684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58BE1C4E-2491-4E8D-AB27-39B90431D16A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6803" name="Rectangle 1">
            <a:extLst>
              <a:ext uri="{FF2B5EF4-FFF2-40B4-BE49-F238E27FC236}">
                <a16:creationId xmlns="" xmlns:a16="http://schemas.microsoft.com/office/drawing/2014/main" id="{CF48EEE8-CDE2-494F-B339-52AA740C1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2">
            <a:extLst>
              <a:ext uri="{FF2B5EF4-FFF2-40B4-BE49-F238E27FC236}">
                <a16:creationId xmlns="" xmlns:a16="http://schemas.microsoft.com/office/drawing/2014/main" id="{B4D87F42-A0D1-45E1-96EB-72E233D1E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="" xmlns:a16="http://schemas.microsoft.com/office/drawing/2014/main" id="{6EC9B821-D7DA-45FA-8342-143DB28E8A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B2C7929-8339-47F0-99E5-8697EC3362F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78851" name="Rectangle 1">
            <a:extLst>
              <a:ext uri="{FF2B5EF4-FFF2-40B4-BE49-F238E27FC236}">
                <a16:creationId xmlns="" xmlns:a16="http://schemas.microsoft.com/office/drawing/2014/main" id="{1F5B20F9-1FAA-4024-9AEC-EDFDE10261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2">
            <a:extLst>
              <a:ext uri="{FF2B5EF4-FFF2-40B4-BE49-F238E27FC236}">
                <a16:creationId xmlns="" xmlns:a16="http://schemas.microsoft.com/office/drawing/2014/main" id="{32497BC6-9712-4405-B7A1-A69BC2718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="" xmlns:a16="http://schemas.microsoft.com/office/drawing/2014/main" id="{5A2DA75C-B6D4-44CE-B4D4-548C146F26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3C791F4-051E-46E4-85D3-ABE68929E392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="" xmlns:a16="http://schemas.microsoft.com/office/drawing/2014/main" id="{DA22D057-31E0-4229-BEC0-9925D647E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>
            <a:extLst>
              <a:ext uri="{FF2B5EF4-FFF2-40B4-BE49-F238E27FC236}">
                <a16:creationId xmlns="" xmlns:a16="http://schemas.microsoft.com/office/drawing/2014/main" id="{2503B8A9-5069-4E72-AC14-116AA4CA9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="" xmlns:a16="http://schemas.microsoft.com/office/drawing/2014/main" id="{C77ADCE6-60B8-48D6-B681-D13463E68E5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C35541BD-991E-467E-AFE3-9AA1113B1E1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="" xmlns:a16="http://schemas.microsoft.com/office/drawing/2014/main" id="{C7C19907-A8B8-4360-9BA2-861E0939A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>
            <a:extLst>
              <a:ext uri="{FF2B5EF4-FFF2-40B4-BE49-F238E27FC236}">
                <a16:creationId xmlns="" xmlns:a16="http://schemas.microsoft.com/office/drawing/2014/main" id="{D638D05C-4252-489D-9069-D83D349D0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="" xmlns:a16="http://schemas.microsoft.com/office/drawing/2014/main" id="{F47E7E1A-388B-4C5A-9629-3313B75BC0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EF96577-FE99-4536-A8BC-53956E230B73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4995" name="Rectangle 1">
            <a:extLst>
              <a:ext uri="{FF2B5EF4-FFF2-40B4-BE49-F238E27FC236}">
                <a16:creationId xmlns="" xmlns:a16="http://schemas.microsoft.com/office/drawing/2014/main" id="{35336FB3-6C3E-4136-80BB-D7823BF3B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>
            <a:extLst>
              <a:ext uri="{FF2B5EF4-FFF2-40B4-BE49-F238E27FC236}">
                <a16:creationId xmlns="" xmlns:a16="http://schemas.microsoft.com/office/drawing/2014/main" id="{281027FB-85AF-4826-9F57-2E09A780B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>
            <a:extLst>
              <a:ext uri="{FF2B5EF4-FFF2-40B4-BE49-F238E27FC236}">
                <a16:creationId xmlns="" xmlns:a16="http://schemas.microsoft.com/office/drawing/2014/main" id="{B3F2AF09-8199-4760-8980-DC0A959F63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83D580B-6C51-497F-B3A7-21FF1BED5CE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="" xmlns:a16="http://schemas.microsoft.com/office/drawing/2014/main" id="{D3D6BC8B-2D5E-4200-932A-EFFCB734C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>
            <a:extLst>
              <a:ext uri="{FF2B5EF4-FFF2-40B4-BE49-F238E27FC236}">
                <a16:creationId xmlns="" xmlns:a16="http://schemas.microsoft.com/office/drawing/2014/main" id="{E271C146-5EE7-428B-8F68-D117C8C56D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>
            <a:extLst>
              <a:ext uri="{FF2B5EF4-FFF2-40B4-BE49-F238E27FC236}">
                <a16:creationId xmlns="" xmlns:a16="http://schemas.microsoft.com/office/drawing/2014/main" id="{F5105DB5-8254-4DEE-9810-FFDC96CBDD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1E221FF5-22E4-4DE9-8C40-E76F7EA498C7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89091" name="Rectangle 1">
            <a:extLst>
              <a:ext uri="{FF2B5EF4-FFF2-40B4-BE49-F238E27FC236}">
                <a16:creationId xmlns="" xmlns:a16="http://schemas.microsoft.com/office/drawing/2014/main" id="{E075C78A-655B-49A7-B4AB-D1CB9A06F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2">
            <a:extLst>
              <a:ext uri="{FF2B5EF4-FFF2-40B4-BE49-F238E27FC236}">
                <a16:creationId xmlns="" xmlns:a16="http://schemas.microsoft.com/office/drawing/2014/main" id="{C62229F6-B6BB-49B8-8966-FEBF858BA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>
            <a:extLst>
              <a:ext uri="{FF2B5EF4-FFF2-40B4-BE49-F238E27FC236}">
                <a16:creationId xmlns="" xmlns:a16="http://schemas.microsoft.com/office/drawing/2014/main" id="{DC46D3D5-F786-428F-8A07-7F86936884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09BA467-E674-448E-BDBB-F078426DFBB2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1139" name="Rectangle 1">
            <a:extLst>
              <a:ext uri="{FF2B5EF4-FFF2-40B4-BE49-F238E27FC236}">
                <a16:creationId xmlns="" xmlns:a16="http://schemas.microsoft.com/office/drawing/2014/main" id="{40A5C3F3-315C-4256-A097-73FD1C2FA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2">
            <a:extLst>
              <a:ext uri="{FF2B5EF4-FFF2-40B4-BE49-F238E27FC236}">
                <a16:creationId xmlns="" xmlns:a16="http://schemas.microsoft.com/office/drawing/2014/main" id="{A507D419-B26C-4250-9BA2-142233A2F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>
            <a:extLst>
              <a:ext uri="{FF2B5EF4-FFF2-40B4-BE49-F238E27FC236}">
                <a16:creationId xmlns="" xmlns:a16="http://schemas.microsoft.com/office/drawing/2014/main" id="{0228042F-1E6F-4880-ADFD-71ABB34A57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CAA4BF6-5455-40FE-B01E-3D6059350F31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39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3187" name="Rectangle 1">
            <a:extLst>
              <a:ext uri="{FF2B5EF4-FFF2-40B4-BE49-F238E27FC236}">
                <a16:creationId xmlns="" xmlns:a16="http://schemas.microsoft.com/office/drawing/2014/main" id="{763C2057-8BFA-4252-B23C-674B7AC3B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2">
            <a:extLst>
              <a:ext uri="{FF2B5EF4-FFF2-40B4-BE49-F238E27FC236}">
                <a16:creationId xmlns="" xmlns:a16="http://schemas.microsoft.com/office/drawing/2014/main" id="{FAA65D7D-8DE1-4618-9EA4-1182A212C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="" xmlns:a16="http://schemas.microsoft.com/office/drawing/2014/main" id="{A9A1E371-556C-4F8D-B17B-65AE868F74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B25CA869-F8FB-4F11-BD02-41409013AB32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="" xmlns:a16="http://schemas.microsoft.com/office/drawing/2014/main" id="{7B51BA98-3229-46FD-B17A-05D26C51D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2">
            <a:extLst>
              <a:ext uri="{FF2B5EF4-FFF2-40B4-BE49-F238E27FC236}">
                <a16:creationId xmlns="" xmlns:a16="http://schemas.microsoft.com/office/drawing/2014/main" id="{F37D880A-C9E6-4CBD-BDF9-C9AEDEBE0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>
            <a:extLst>
              <a:ext uri="{FF2B5EF4-FFF2-40B4-BE49-F238E27FC236}">
                <a16:creationId xmlns="" xmlns:a16="http://schemas.microsoft.com/office/drawing/2014/main" id="{6FBE6630-6D83-48E0-A5ED-453232DD5F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6C6B9BC-DF59-447A-B43C-0CEE6B97CCD4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40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5235" name="Rectangle 1">
            <a:extLst>
              <a:ext uri="{FF2B5EF4-FFF2-40B4-BE49-F238E27FC236}">
                <a16:creationId xmlns="" xmlns:a16="http://schemas.microsoft.com/office/drawing/2014/main" id="{7A59F76B-3336-4541-A6F0-20F9099A6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2">
            <a:extLst>
              <a:ext uri="{FF2B5EF4-FFF2-40B4-BE49-F238E27FC236}">
                <a16:creationId xmlns="" xmlns:a16="http://schemas.microsoft.com/office/drawing/2014/main" id="{9A6622BA-B61D-45A1-BE81-9773E293D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>
            <a:extLst>
              <a:ext uri="{FF2B5EF4-FFF2-40B4-BE49-F238E27FC236}">
                <a16:creationId xmlns="" xmlns:a16="http://schemas.microsoft.com/office/drawing/2014/main" id="{2EB08C15-931D-4F29-A604-3B9270999A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AFDBDFBA-513B-4A44-B4B2-5102C255A7C1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41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7283" name="Rectangle 1">
            <a:extLst>
              <a:ext uri="{FF2B5EF4-FFF2-40B4-BE49-F238E27FC236}">
                <a16:creationId xmlns="" xmlns:a16="http://schemas.microsoft.com/office/drawing/2014/main" id="{B27AAC69-E4D0-4142-94FB-2C825D071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2">
            <a:extLst>
              <a:ext uri="{FF2B5EF4-FFF2-40B4-BE49-F238E27FC236}">
                <a16:creationId xmlns="" xmlns:a16="http://schemas.microsoft.com/office/drawing/2014/main" id="{1F94BFFE-418B-42BB-82F7-3F1F88C967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>
            <a:extLst>
              <a:ext uri="{FF2B5EF4-FFF2-40B4-BE49-F238E27FC236}">
                <a16:creationId xmlns="" xmlns:a16="http://schemas.microsoft.com/office/drawing/2014/main" id="{E849922A-F628-4872-8580-DB25F31528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6576DD3D-EE3F-44E4-A3D5-F8CA4A3A016E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42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99331" name="Rectangle 1">
            <a:extLst>
              <a:ext uri="{FF2B5EF4-FFF2-40B4-BE49-F238E27FC236}">
                <a16:creationId xmlns="" xmlns:a16="http://schemas.microsoft.com/office/drawing/2014/main" id="{6768FBC8-55D4-4404-86B3-87C0DCC143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2">
            <a:extLst>
              <a:ext uri="{FF2B5EF4-FFF2-40B4-BE49-F238E27FC236}">
                <a16:creationId xmlns="" xmlns:a16="http://schemas.microsoft.com/office/drawing/2014/main" id="{7BE56FB4-A0A8-4EB4-ACC7-135BB9B9A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>
            <a:extLst>
              <a:ext uri="{FF2B5EF4-FFF2-40B4-BE49-F238E27FC236}">
                <a16:creationId xmlns="" xmlns:a16="http://schemas.microsoft.com/office/drawing/2014/main" id="{76E06BAE-DBE1-41B8-88DC-D84CBC52E5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CA1C927-48E3-45CF-8549-830243837615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43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01379" name="Rectangle 1">
            <a:extLst>
              <a:ext uri="{FF2B5EF4-FFF2-40B4-BE49-F238E27FC236}">
                <a16:creationId xmlns="" xmlns:a16="http://schemas.microsoft.com/office/drawing/2014/main" id="{FF193FFC-6263-4970-9C53-DBA37DD0B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2">
            <a:extLst>
              <a:ext uri="{FF2B5EF4-FFF2-40B4-BE49-F238E27FC236}">
                <a16:creationId xmlns="" xmlns:a16="http://schemas.microsoft.com/office/drawing/2014/main" id="{3F45FBCE-7EB2-4214-B13F-3D55E5C28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>
            <a:extLst>
              <a:ext uri="{FF2B5EF4-FFF2-40B4-BE49-F238E27FC236}">
                <a16:creationId xmlns="" xmlns:a16="http://schemas.microsoft.com/office/drawing/2014/main" id="{F5388485-48D5-4901-A124-3179EC439E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97BBC4EA-0F02-4E4B-8ECD-BEAD9DFFB788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44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05475" name="Rectangle 1">
            <a:extLst>
              <a:ext uri="{FF2B5EF4-FFF2-40B4-BE49-F238E27FC236}">
                <a16:creationId xmlns="" xmlns:a16="http://schemas.microsoft.com/office/drawing/2014/main" id="{89025A68-63EF-46E8-8B3B-D25A3B245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2">
            <a:extLst>
              <a:ext uri="{FF2B5EF4-FFF2-40B4-BE49-F238E27FC236}">
                <a16:creationId xmlns="" xmlns:a16="http://schemas.microsoft.com/office/drawing/2014/main" id="{9DF33E0F-1A61-4087-A3F8-48AACA1F7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="" xmlns:a16="http://schemas.microsoft.com/office/drawing/2014/main" id="{89E2F139-43E1-4D05-8379-880813BE74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E6A8296C-F704-48A2-8802-9156FE255B60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5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="" xmlns:a16="http://schemas.microsoft.com/office/drawing/2014/main" id="{4C2C1181-676E-4943-968B-B086C05F4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2">
            <a:extLst>
              <a:ext uri="{FF2B5EF4-FFF2-40B4-BE49-F238E27FC236}">
                <a16:creationId xmlns="" xmlns:a16="http://schemas.microsoft.com/office/drawing/2014/main" id="{0D532C2A-0912-439F-8F92-775D6469D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="" xmlns:a16="http://schemas.microsoft.com/office/drawing/2014/main" id="{6B000C01-AED4-48AE-9392-E7C661D994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D0FB3168-C326-4C97-BE8C-0748F441AF9F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6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="" xmlns:a16="http://schemas.microsoft.com/office/drawing/2014/main" id="{817551C7-C437-4E6D-A797-9C3ED32B6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2">
            <a:extLst>
              <a:ext uri="{FF2B5EF4-FFF2-40B4-BE49-F238E27FC236}">
                <a16:creationId xmlns="" xmlns:a16="http://schemas.microsoft.com/office/drawing/2014/main" id="{B889C5CD-3E6C-46C5-B77A-A700881E9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="" xmlns:a16="http://schemas.microsoft.com/office/drawing/2014/main" id="{5FCC340E-485D-4914-ACD7-8F6C6DDA24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F0F4FDCA-A625-4406-887F-915396AB4F53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7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="" xmlns:a16="http://schemas.microsoft.com/office/drawing/2014/main" id="{7398566B-997A-45DB-9B79-0F2E6E3C94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2">
            <a:extLst>
              <a:ext uri="{FF2B5EF4-FFF2-40B4-BE49-F238E27FC236}">
                <a16:creationId xmlns="" xmlns:a16="http://schemas.microsoft.com/office/drawing/2014/main" id="{3DCC2505-27FC-4A26-8304-D9D9DC86F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="" xmlns:a16="http://schemas.microsoft.com/office/drawing/2014/main" id="{E0B386F9-1038-45FD-B7CE-3925655A01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fld id="{D3878326-34E8-4A1D-AECB-A1D379656C3B}" type="slidenum">
              <a:rPr lang="en-US" altLang="de-DE" smtClean="0">
                <a:solidFill>
                  <a:srgbClr val="000000"/>
                </a:solidFill>
                <a:latin typeface="Times New Roman" panose="02020603050405020304" pitchFamily="18" charset="0"/>
                <a:cs typeface="DejaVu Sans" panose="020B0603030804020204" pitchFamily="34" charset="0"/>
              </a:rPr>
              <a:pPr/>
              <a:t>8</a:t>
            </a:fld>
            <a:endParaRPr lang="en-US" altLang="de-DE">
              <a:solidFill>
                <a:srgbClr val="000000"/>
              </a:solidFill>
              <a:latin typeface="Times New Roman" panose="02020603050405020304" pitchFamily="18" charset="0"/>
              <a:cs typeface="DejaVu Sans" panose="020B0603030804020204" pitchFamily="34" charset="0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="" xmlns:a16="http://schemas.microsoft.com/office/drawing/2014/main" id="{7EBA62AC-D834-4401-AF2A-FB5FFCA89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2">
            <a:extLst>
              <a:ext uri="{FF2B5EF4-FFF2-40B4-BE49-F238E27FC236}">
                <a16:creationId xmlns="" xmlns:a16="http://schemas.microsoft.com/office/drawing/2014/main" id="{C3A2D64A-B9E4-47C2-880E-46DDCF73D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="" xmlns:a16="http://schemas.microsoft.com/office/drawing/2014/main" id="{D115FA7A-89A3-4C74-96FF-B65986829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85944F10-E64D-415F-8DDE-9DDB04177ECB}" type="slidenum">
              <a:rPr kumimoji="0" lang="en-US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anose="020B0603030804020204" pitchFamily="34" charset="0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9</a:t>
            </a:fld>
            <a:endParaRPr kumimoji="0" lang="en-US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anose="020B0603030804020204" pitchFamily="34" charset="0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="" xmlns:a16="http://schemas.microsoft.com/office/drawing/2014/main" id="{4C855AA1-3158-496B-B3B9-21A43850E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>
            <a:extLst>
              <a:ext uri="{FF2B5EF4-FFF2-40B4-BE49-F238E27FC236}">
                <a16:creationId xmlns="" xmlns:a16="http://schemas.microsoft.com/office/drawing/2014/main" id="{5EC87F8F-3746-47AE-A41D-CBB8E5D42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9684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917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4613" cy="453231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323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41824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3213" cy="330041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7433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0451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77066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167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73738" cy="5654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577013" y="2282825"/>
            <a:ext cx="5775325" cy="5654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2056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81850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1682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224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839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9695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8761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01386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9428163" y="388938"/>
            <a:ext cx="2924175" cy="7548562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24888" cy="7548562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42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502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1270000" y="5041900"/>
            <a:ext cx="5154613" cy="1128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577013" y="5041900"/>
            <a:ext cx="5156200" cy="11287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56332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879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522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50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/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666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789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="" xmlns:a16="http://schemas.microsoft.com/office/drawing/2014/main" id="{ED913F4B-FA90-4960-983C-0492CAA17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3213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Title Text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="" xmlns:a16="http://schemas.microsoft.com/office/drawing/2014/main" id="{02551B06-5CD0-45E9-B6A4-8DD37BCBA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41900"/>
            <a:ext cx="104632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Body Level One</a:t>
            </a:r>
          </a:p>
          <a:p>
            <a:pPr lvl="1"/>
            <a:r>
              <a:rPr lang="en-GB" altLang="de-DE"/>
              <a:t>Body Level Two</a:t>
            </a:r>
          </a:p>
          <a:p>
            <a:pPr lvl="2"/>
            <a:r>
              <a:rPr lang="en-GB" altLang="de-DE"/>
              <a:t>Body Level Three</a:t>
            </a:r>
          </a:p>
          <a:p>
            <a:pPr lvl="3"/>
            <a:r>
              <a:rPr lang="en-GB" altLang="de-DE"/>
              <a:t>Body Level Four</a:t>
            </a:r>
          </a:p>
          <a:p>
            <a:pPr lvl="4"/>
            <a:r>
              <a:rPr lang="en-GB" altLang="de-DE"/>
              <a:t>Body Level Five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="" xmlns:a16="http://schemas.microsoft.com/office/drawing/2014/main" id="{00705388-17B0-4E9D-A7B3-D41016240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9296400"/>
            <a:ext cx="339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Aku &amp; Kamu" charset="0"/>
          <a:cs typeface="+mj-cs"/>
        </a:defRPr>
      </a:lvl1pPr>
      <a:lvl2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2pPr>
      <a:lvl3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3pPr>
      <a:lvl4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4pPr>
      <a:lvl5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5pPr>
      <a:lvl6pPr marL="25146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6pPr>
      <a:lvl7pPr marL="29718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7pPr>
      <a:lvl8pPr marL="34290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8pPr>
      <a:lvl9pPr marL="38862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9pPr>
    </p:titleStyle>
    <p:bodyStyle>
      <a:lvl1pPr marL="342900" indent="-342900" algn="l" defTabSz="457200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1pPr>
      <a:lvl2pPr marL="742950" indent="-285750" algn="l" defTabSz="457200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2pPr>
      <a:lvl3pPr marL="1143000" indent="-228600" algn="l" defTabSz="457200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3pPr>
      <a:lvl4pPr marL="1600200" indent="-228600" algn="l" defTabSz="457200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4pPr>
      <a:lvl5pPr marL="2057400" indent="-228600" algn="l" defTabSz="457200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ku &amp; Kamu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="" xmlns:a16="http://schemas.microsoft.com/office/drawing/2014/main" id="{24320267-4265-4620-909A-36D83CC8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63" y="9296400"/>
            <a:ext cx="339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051" name="Rectangle 2">
            <a:extLst>
              <a:ext uri="{FF2B5EF4-FFF2-40B4-BE49-F238E27FC236}">
                <a16:creationId xmlns="" xmlns:a16="http://schemas.microsoft.com/office/drawing/2014/main" id="{667CEDA8-6C0A-4E52-A18D-A648F14AF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70146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Titeltextes durch Klicken bearbeiten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="" xmlns:a16="http://schemas.microsoft.com/office/drawing/2014/main" id="{C1BCDCDB-41B6-4361-A701-70F07CC96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701463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863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Format des Gliederungstextes durch Klicken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Aku &amp; Kamu" charset="0"/>
          <a:cs typeface="+mj-cs"/>
        </a:defRPr>
      </a:lvl1pPr>
      <a:lvl2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2pPr>
      <a:lvl3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3pPr>
      <a:lvl4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4pPr>
      <a:lvl5pPr algn="ctr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ea typeface="Aku &amp; Kamu" charset="0"/>
          <a:cs typeface="Aku &amp; Kamu" charset="0"/>
        </a:defRPr>
      </a:lvl5pPr>
      <a:lvl6pPr marL="25146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6pPr>
      <a:lvl7pPr marL="29718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7pPr>
      <a:lvl8pPr marL="34290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8pPr>
      <a:lvl9pPr marL="3886200" indent="-228600" algn="ctr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Aku &amp; Kamu" charset="0"/>
          <a:cs typeface="Aku &amp; Kamu" charset="0"/>
        </a:defRPr>
      </a:lvl9pPr>
    </p:titleStyle>
    <p:bodyStyle>
      <a:lvl1pPr marL="342900" indent="-342900" algn="l" defTabSz="457200" rtl="0" eaLnBrk="0" fontAlgn="base" hangingPunct="0">
        <a:lnSpc>
          <a:spcPct val="98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1pPr>
      <a:lvl2pPr marL="742950" indent="-285750" algn="l" defTabSz="457200" rtl="0" eaLnBrk="0" fontAlgn="base" hangingPunct="0">
        <a:lnSpc>
          <a:spcPct val="98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2pPr>
      <a:lvl3pPr marL="1143000" indent="-228600" algn="l" defTabSz="457200" rtl="0" eaLnBrk="0" fontAlgn="base" hangingPunct="0">
        <a:lnSpc>
          <a:spcPct val="98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3pPr>
      <a:lvl4pPr marL="1600200" indent="-228600" algn="l" defTabSz="457200" rtl="0" eaLnBrk="0" fontAlgn="base" hangingPunct="0">
        <a:lnSpc>
          <a:spcPct val="98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000000"/>
          </a:solidFill>
          <a:latin typeface="+mn-lt"/>
          <a:ea typeface="Aku &amp; Kamu" charset="0"/>
          <a:cs typeface="+mn-cs"/>
        </a:defRPr>
      </a:lvl4pPr>
      <a:lvl5pPr marL="2057400" indent="-228600" algn="l" defTabSz="457200" rtl="0" eaLnBrk="0" fontAlgn="base" hangingPunct="0">
        <a:lnSpc>
          <a:spcPct val="98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ku &amp; Kamu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de-gelaende.org/wp-content/uploads/2018/10/Rechtshilfebroschuere_NRW_de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hyperlink" Target="mailto:%20legal_team_fuer_alle@posteo.d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9FFE78CA-059C-49FB-BCA6-BB06BF229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738" y="0"/>
            <a:ext cx="13019537" cy="975926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F1785AB9-7BC3-497D-8F8F-D60C46E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8294666"/>
            <a:ext cx="13047213" cy="1179729"/>
          </a:xfrm>
          <a:prstGeom prst="rect">
            <a:avLst/>
          </a:prstGeom>
          <a:solidFill>
            <a:srgbClr val="22A4DD"/>
          </a:solidFill>
          <a:ln>
            <a:noFill/>
          </a:ln>
          <a:ex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sp>
        <p:nvSpPr>
          <p:cNvPr id="4099" name="Rectangle 2">
            <a:extLst>
              <a:ext uri="{FF2B5EF4-FFF2-40B4-BE49-F238E27FC236}">
                <a16:creationId xmlns="" xmlns:a16="http://schemas.microsoft.com/office/drawing/2014/main" id="{111A0431-0764-4064-ABCD-E94866B25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2" y="8294666"/>
            <a:ext cx="13003213" cy="11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chemeClr val="bg1"/>
                </a:solidFill>
                <a:latin typeface="Aku &amp; Kamu" charset="0"/>
                <a:cs typeface="Aku &amp; Kamu" charset="0"/>
              </a:rPr>
              <a:t>Auf geht’s! Ab geht’s! ENDE GELÄNDE!</a:t>
            </a:r>
          </a:p>
        </p:txBody>
      </p:sp>
      <p:pic>
        <p:nvPicPr>
          <p:cNvPr id="4100" name="Picture 3">
            <a:extLst>
              <a:ext uri="{FF2B5EF4-FFF2-40B4-BE49-F238E27FC236}">
                <a16:creationId xmlns="" xmlns:a16="http://schemas.microsoft.com/office/drawing/2014/main" id="{C116AD2C-08E6-46D0-9116-2A00210D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78" y="0"/>
            <a:ext cx="2716560" cy="27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="" xmlns:a16="http://schemas.microsoft.com/office/drawing/2014/main" id="{E12EC977-16A2-4191-BD75-0E3B2C8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3019088" cy="975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>
            <a:extLst>
              <a:ext uri="{FF2B5EF4-FFF2-40B4-BE49-F238E27FC236}">
                <a16:creationId xmlns="" xmlns:a16="http://schemas.microsoft.com/office/drawing/2014/main" id="{480DF331-1EF8-4B75-9642-BFD4DF4BE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12" y="222122"/>
            <a:ext cx="10733087" cy="38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indent="0" eaLnBrk="1">
              <a:spcBef>
                <a:spcPts val="1000"/>
              </a:spcBef>
              <a:buClr>
                <a:srgbClr val="FFFFFF"/>
              </a:buClr>
              <a:buSzPct val="80000"/>
              <a:defRPr/>
            </a:pPr>
            <a:r>
              <a:rPr lang="de-DE" altLang="de-DE" sz="4000" dirty="0">
                <a:solidFill>
                  <a:schemeClr val="bg1"/>
                </a:solidFill>
                <a:latin typeface="+mj-lt"/>
                <a:cs typeface="Aku &amp; Kamu" charset="0"/>
              </a:rPr>
              <a:t>Was vom Tagebau übrig bleibt…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Landschaftszerstörung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Gesundheitliche Schäden und Zwangsumsiedlung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Ausstoß von Stickoxiden, Schwefeldioxiden und Schwermetallen</a:t>
            </a:r>
          </a:p>
          <a:p>
            <a:pPr marL="457200" indent="-457200" eaLnBrk="1"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Großflächige Verringerung des Grundwasserspiegels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="" xmlns:a16="http://schemas.microsoft.com/office/drawing/2014/main" id="{021866A5-7C37-4F13-9133-408D6A1F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6310313"/>
            <a:ext cx="119141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50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22533" name="Picture 4">
            <a:extLst>
              <a:ext uri="{FF2B5EF4-FFF2-40B4-BE49-F238E27FC236}">
                <a16:creationId xmlns="" xmlns:a16="http://schemas.microsoft.com/office/drawing/2014/main" id="{53AC1F3C-6392-4677-BB30-B4D70421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="" xmlns:a16="http://schemas.microsoft.com/office/drawing/2014/main" id="{79D53B6B-2297-43E5-B011-AD17B19C7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20" y="1886010"/>
            <a:ext cx="11912600" cy="736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457200" indent="-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Kapitalismus basiert auf Wachstum ohne </a:t>
            </a:r>
            <a:r>
              <a:rPr lang="de-DE" altLang="de-DE" sz="34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Rücksicht </a:t>
            </a:r>
            <a:br>
              <a:rPr lang="de-DE" altLang="de-DE" sz="34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auf 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Nachhaltigkeit oder Generationengerechtigkeit.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Um den Energiehunger des globalen Kapitalismus zu stillen werden massenhaft fossile Brennstoffe verfeuert.              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Schneller Profit und Ausbeutung statt bedürfnisorientiertes Wirtschaften.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Auf einem Planet mit begrenzten Ressourcen ist ein solches System selbstzerstörerisch.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Das Pariser Klimaschutzabkommen von 2015 ist nicht mehr als eine freiwillige Selbstverpflichtung, von der sich bereits distanziert wurde.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</a:pPr>
            <a:endParaRPr lang="de-DE" altLang="de-DE" sz="1200" dirty="0">
              <a:solidFill>
                <a:srgbClr val="000000"/>
              </a:solidFill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</a:pPr>
            <a:r>
              <a:rPr lang="de-DE" altLang="de-DE" sz="4000" dirty="0">
                <a:solidFill>
                  <a:srgbClr val="C06616"/>
                </a:solidFill>
                <a:latin typeface="Aku &amp; Kamu" charset="0"/>
                <a:cs typeface="Aku &amp; Kamu" charset="0"/>
              </a:rPr>
              <a:t>System Change not Climate Change!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="" xmlns:a16="http://schemas.microsoft.com/office/drawing/2014/main" id="{8F91C0F2-A14F-4C09-9DD3-85746D1A3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6628" name="Rectangle 4">
            <a:extLst>
              <a:ext uri="{FF2B5EF4-FFF2-40B4-BE49-F238E27FC236}">
                <a16:creationId xmlns="" xmlns:a16="http://schemas.microsoft.com/office/drawing/2014/main" id="{DBE8AB5B-5A16-466C-802B-6BE326E3D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20" y="341894"/>
            <a:ext cx="12195175" cy="11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6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GRENZENLOSES Wachstum</a:t>
            </a:r>
          </a:p>
        </p:txBody>
      </p:sp>
      <p:pic>
        <p:nvPicPr>
          <p:cNvPr id="26629" name="Picture 5">
            <a:extLst>
              <a:ext uri="{FF2B5EF4-FFF2-40B4-BE49-F238E27FC236}">
                <a16:creationId xmlns="" xmlns:a16="http://schemas.microsoft.com/office/drawing/2014/main" id="{EF9173B9-D663-4F16-B10B-2AB7D4B7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="" xmlns:a16="http://schemas.microsoft.com/office/drawing/2014/main" id="{446EED08-6D1D-47C0-880E-7D8291AD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9688"/>
            <a:ext cx="13004800" cy="979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="" xmlns:a16="http://schemas.microsoft.com/office/drawing/2014/main" id="{E777A410-24F4-4245-A673-36F61E84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8405192"/>
            <a:ext cx="13103225" cy="1069008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28676" name="Rectangle 3">
            <a:extLst>
              <a:ext uri="{FF2B5EF4-FFF2-40B4-BE49-F238E27FC236}">
                <a16:creationId xmlns="" xmlns:a16="http://schemas.microsoft.com/office/drawing/2014/main" id="{EBB2AE60-2184-4364-8EEE-A34E6EC1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689" y="7848600"/>
            <a:ext cx="1305401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Ende Gelände</a:t>
            </a:r>
          </a:p>
        </p:txBody>
      </p:sp>
      <p:pic>
        <p:nvPicPr>
          <p:cNvPr id="28677" name="Picture 4">
            <a:extLst>
              <a:ext uri="{FF2B5EF4-FFF2-40B4-BE49-F238E27FC236}">
                <a16:creationId xmlns="" xmlns:a16="http://schemas.microsoft.com/office/drawing/2014/main" id="{9E3A146C-77A0-4972-8424-6EA805D4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-82550"/>
            <a:ext cx="3100388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="" xmlns:a16="http://schemas.microsoft.com/office/drawing/2014/main" id="{EF8D5D38-46CF-4B8D-8C0F-F8E4D5521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="" xmlns:a16="http://schemas.microsoft.com/office/drawing/2014/main" id="{979FDEFD-F53D-447D-A895-85B97499C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" y="396559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Was ist Ende Gelände?</a:t>
            </a:r>
          </a:p>
        </p:txBody>
      </p:sp>
      <p:sp>
        <p:nvSpPr>
          <p:cNvPr id="30724" name="Rectangle 3">
            <a:extLst>
              <a:ext uri="{FF2B5EF4-FFF2-40B4-BE49-F238E27FC236}">
                <a16:creationId xmlns="" xmlns:a16="http://schemas.microsoft.com/office/drawing/2014/main" id="{82BAAFC8-D955-43CA-96ED-B104AA5BE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1" y="2910130"/>
            <a:ext cx="11914187" cy="440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Ende Gelände ist ein europaweites Bündnis von 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	Menschen aus vielen verschiedenen sozialen Bewegungen.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endParaRPr lang="de-DE" altLang="de-DE" sz="34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Wir Arbeiten in Lokalgruppen und überregionalen Arbeitsgruppen.</a:t>
            </a:r>
          </a:p>
          <a:p>
            <a:pPr marL="0" indent="0" eaLnBrk="1">
              <a:spcBef>
                <a:spcPts val="1000"/>
              </a:spcBef>
              <a:buClr>
                <a:srgbClr val="CB2A7A"/>
              </a:buClr>
              <a:buSzPct val="80000"/>
            </a:pPr>
            <a:endParaRPr lang="de-DE" altLang="de-DE" sz="2800" dirty="0">
              <a:solidFill>
                <a:srgbClr val="CB2A7A"/>
              </a:solidFill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CB2A7A"/>
              </a:buClr>
              <a:buSzPct val="80000"/>
            </a:pPr>
            <a:r>
              <a:rPr lang="de-DE" altLang="de-DE" sz="4000" dirty="0">
                <a:solidFill>
                  <a:srgbClr val="CB2A7A"/>
                </a:solidFill>
                <a:latin typeface="+mj-lt"/>
                <a:cs typeface="Aku &amp; Kamu" charset="0"/>
              </a:rPr>
              <a:t>WIR NEHMEN UNSERE ZUKUNFT SELBST IN DIE HAND!</a:t>
            </a:r>
            <a:endParaRPr lang="de-DE" altLang="de-DE" sz="3400" dirty="0">
              <a:solidFill>
                <a:srgbClr val="CB2A7A"/>
              </a:solidFill>
              <a:latin typeface="+mj-lt"/>
              <a:cs typeface="Aku &amp; Kamu" charset="0"/>
            </a:endParaRPr>
          </a:p>
        </p:txBody>
      </p:sp>
      <p:pic>
        <p:nvPicPr>
          <p:cNvPr id="30725" name="Picture 4">
            <a:extLst>
              <a:ext uri="{FF2B5EF4-FFF2-40B4-BE49-F238E27FC236}">
                <a16:creationId xmlns="" xmlns:a16="http://schemas.microsoft.com/office/drawing/2014/main" id="{8D282CA3-614C-49C3-98EB-695702A0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>
            <a:extLst>
              <a:ext uri="{FF2B5EF4-FFF2-40B4-BE49-F238E27FC236}">
                <a16:creationId xmlns="" xmlns:a16="http://schemas.microsoft.com/office/drawing/2014/main" id="{559959B2-A2CD-4AEE-A15B-B38A22BC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EFE141DB-D65F-4FF4-A1DC-6FB386AE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3006388" cy="97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="" xmlns:a16="http://schemas.microsoft.com/office/drawing/2014/main" id="{767FBB50-5704-4660-B878-29FE29B11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566130"/>
            <a:ext cx="6159376" cy="219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215900" indent="-215900"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45000"/>
              <a:buFont typeface="Symbol" panose="05050102010706020507" pitchFamily="18" charset="2"/>
              <a:buNone/>
            </a:pPr>
            <a:r>
              <a:rPr lang="de-DE" altLang="de-DE" sz="3400" b="1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	Unsere Aktionsformen sind angekündigte Massenblockaden zivilen Ungehorsams.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="" xmlns:a16="http://schemas.microsoft.com/office/drawing/2014/main" id="{807FF61C-2C01-4ED9-8FDE-306255450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3" y="3598348"/>
            <a:ext cx="7498087" cy="271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80000"/>
              <a:buFont typeface="StarSymbol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	Ziviler Ungehorsam ist ein symbolischer und bewusster Verstoß gegen rechtliche Normen und zielt auf die direkte Verhinderung einer Unrechtssituation.</a:t>
            </a:r>
          </a:p>
        </p:txBody>
      </p:sp>
      <p:sp>
        <p:nvSpPr>
          <p:cNvPr id="32773" name="Rectangle 1">
            <a:extLst>
              <a:ext uri="{FF2B5EF4-FFF2-40B4-BE49-F238E27FC236}">
                <a16:creationId xmlns="" xmlns:a16="http://schemas.microsoft.com/office/drawing/2014/main" id="{987128FC-81D6-41CD-BDEB-04AD8EC15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2774" name="Rectangle 2">
            <a:extLst>
              <a:ext uri="{FF2B5EF4-FFF2-40B4-BE49-F238E27FC236}">
                <a16:creationId xmlns="" xmlns:a16="http://schemas.microsoft.com/office/drawing/2014/main" id="{C941E453-0088-4B18-9575-D54033AD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2" y="391529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Was ist Ende Gelände?</a:t>
            </a:r>
          </a:p>
        </p:txBody>
      </p:sp>
      <p:pic>
        <p:nvPicPr>
          <p:cNvPr id="32775" name="Picture 4">
            <a:extLst>
              <a:ext uri="{FF2B5EF4-FFF2-40B4-BE49-F238E27FC236}">
                <a16:creationId xmlns="" xmlns:a16="http://schemas.microsoft.com/office/drawing/2014/main" id="{DC570B97-A87A-4F04-8D88-20F485EB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445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51BBDEC-44FE-47C0-A710-64228E902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43" y="2483670"/>
            <a:ext cx="6530977" cy="503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Rectangle 2">
            <a:extLst>
              <a:ext uri="{FF2B5EF4-FFF2-40B4-BE49-F238E27FC236}">
                <a16:creationId xmlns="" xmlns:a16="http://schemas.microsoft.com/office/drawing/2014/main" id="{CB573C98-1A74-49DE-8B12-A03265676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8" y="2469987"/>
            <a:ext cx="5353050" cy="519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3400" dirty="0">
                <a:solidFill>
                  <a:srgbClr val="22A4DD"/>
                </a:solidFill>
                <a:latin typeface="Frutiger" panose="020B0500000000000000" pitchFamily="34" charset="0"/>
                <a:cs typeface="Aku &amp; Kamu" charset="0"/>
              </a:rPr>
              <a:t> </a:t>
            </a: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z.B.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Unterstützung und </a:t>
            </a:r>
            <a:r>
              <a:rPr lang="de-DE" altLang="de-DE" sz="3400" dirty="0" err="1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Mobi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 für Aktionen von Ende Gelände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Mitarbeit im Bündnis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Eigene kleine Aktionen: Klimablock auf Demos, Aktionen gegen Vattenfall, etc. </a:t>
            </a:r>
          </a:p>
        </p:txBody>
      </p:sp>
      <p:sp>
        <p:nvSpPr>
          <p:cNvPr id="34820" name="Rectangle 3">
            <a:extLst>
              <a:ext uri="{FF2B5EF4-FFF2-40B4-BE49-F238E27FC236}">
                <a16:creationId xmlns="" xmlns:a16="http://schemas.microsoft.com/office/drawing/2014/main" id="{EDFA8C1D-ADA5-47A6-AAA2-EF2D38DE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1" y="7711779"/>
            <a:ext cx="1191418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7327C"/>
                </a:solidFill>
                <a:latin typeface="Aku &amp; Kamu" charset="0"/>
                <a:cs typeface="Aku &amp; Kamu" charset="0"/>
              </a:rPr>
              <a:t>OFFENES PLENUM von Ende Gelände </a:t>
            </a:r>
            <a:r>
              <a:rPr lang="de-DE" altLang="de-DE" sz="3400" dirty="0">
                <a:solidFill>
                  <a:srgbClr val="22A4DD"/>
                </a:solidFill>
                <a:latin typeface="Aku &amp; Kamu" charset="0"/>
                <a:cs typeface="Aku &amp; Kamu" charset="0"/>
              </a:rPr>
              <a:t>XXX</a:t>
            </a:r>
            <a:r>
              <a:rPr lang="de-DE" altLang="de-DE" sz="3400" dirty="0">
                <a:solidFill>
                  <a:srgbClr val="C7327C"/>
                </a:solidFill>
                <a:latin typeface="Aku &amp; Kamu" charset="0"/>
                <a:cs typeface="Aku &amp; Kamu" charset="0"/>
              </a:rPr>
              <a:t>: </a:t>
            </a:r>
          </a:p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Jeden 2. und 4. Mittwoch im Monat</a:t>
            </a:r>
          </a:p>
        </p:txBody>
      </p:sp>
      <p:sp>
        <p:nvSpPr>
          <p:cNvPr id="34821" name="Rectangle 4">
            <a:extLst>
              <a:ext uri="{FF2B5EF4-FFF2-40B4-BE49-F238E27FC236}">
                <a16:creationId xmlns="" xmlns:a16="http://schemas.microsoft.com/office/drawing/2014/main" id="{F1F50554-0BE9-4605-8DBC-B215623B7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4822" name="Rectangle 5">
            <a:extLst>
              <a:ext uri="{FF2B5EF4-FFF2-40B4-BE49-F238E27FC236}">
                <a16:creationId xmlns="" xmlns:a16="http://schemas.microsoft.com/office/drawing/2014/main" id="{950AF8E7-6458-4784-91B3-BC2EE63BD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" y="386876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Lokalgruppe in </a:t>
            </a:r>
            <a:r>
              <a:rPr lang="de-DE" altLang="de-DE" sz="6000" dirty="0">
                <a:solidFill>
                  <a:srgbClr val="22A4DD"/>
                </a:solidFill>
                <a:latin typeface="Aku &amp; Kamu" charset="0"/>
                <a:cs typeface="Aku &amp; Kamu" charset="0"/>
              </a:rPr>
              <a:t>XXX</a:t>
            </a:r>
          </a:p>
        </p:txBody>
      </p:sp>
      <p:pic>
        <p:nvPicPr>
          <p:cNvPr id="34823" name="Picture 6">
            <a:extLst>
              <a:ext uri="{FF2B5EF4-FFF2-40B4-BE49-F238E27FC236}">
                <a16:creationId xmlns="" xmlns:a16="http://schemas.microsoft.com/office/drawing/2014/main" id="{34E86D79-6C45-485F-90EC-2FC53218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="" xmlns:a16="http://schemas.microsoft.com/office/drawing/2014/main" id="{FFAF7D37-5570-4387-BA07-822801127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015015"/>
            <a:ext cx="11914187" cy="7114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50760" tIns="50760" rIns="50760" bIns="50760" anchor="ctr">
            <a:spAutoFit/>
          </a:bodyPr>
          <a:lstStyle>
            <a:lvl1pPr marL="288925" indent="-288925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Der Bündnis Prozess ist in Arbeitsgruppen gegliedert,                 die unterschiedliche Aufgaben übernehmen:</a:t>
            </a:r>
          </a:p>
          <a:p>
            <a:pPr marL="457200" indent="-269875" eaLnBrk="1">
              <a:lnSpc>
                <a:spcPct val="100000"/>
              </a:lnSpc>
              <a:spcBef>
                <a:spcPts val="1000"/>
              </a:spcBef>
              <a:tabLst>
                <a:tab pos="0" algn="l"/>
                <a:tab pos="53975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	Aktions-AG, Aktionslogistik-AG, Anti-Repressions-AG, Homepage Redaktion, Camp-AG, AG Internationales, Sani-AG,  Mobilisierungs-AG, Finanz-AG, Moderations-AG, Prozess-AG, Polizeikontakt-AG, Presse-AG, Kleingruppe “gegen Rechts“</a:t>
            </a:r>
          </a:p>
          <a:p>
            <a:pPr marL="457200" indent="-457200" eaLnBrk="1">
              <a:lnSpc>
                <a:spcPct val="10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endParaRPr lang="de-DE" altLang="de-DE" sz="3400" dirty="0">
              <a:solidFill>
                <a:srgbClr val="CB2A7A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457200" indent="-457200" eaLnBrk="1">
              <a:lnSpc>
                <a:spcPct val="100000"/>
              </a:lnSpc>
              <a:spcBef>
                <a:spcPts val="1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CB2A7A"/>
                </a:solidFill>
                <a:latin typeface="Frutiger" panose="020B0500000000000000" pitchFamily="34" charset="0"/>
                <a:cs typeface="Aku &amp; Kamu" charset="0"/>
              </a:rPr>
              <a:t>Auf Bündnistreffen kommt die Bewegung regelmäßig in unterschiedlichen Städten zusammen. Komm vorbei!</a:t>
            </a:r>
          </a:p>
          <a:p>
            <a:pPr marL="0" indent="0" eaLnBrk="1">
              <a:lnSpc>
                <a:spcPct val="100000"/>
              </a:lnSpc>
              <a:spcBef>
                <a:spcPts val="1000"/>
              </a:spcBef>
              <a:buClrTx/>
              <a:buSzTx/>
              <a:defRPr/>
            </a:pPr>
            <a:endParaRPr lang="de-DE" altLang="de-DE" sz="3400" dirty="0">
              <a:solidFill>
                <a:srgbClr val="CB2A7A"/>
              </a:solidFill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lnSpc>
                <a:spcPct val="100000"/>
              </a:lnSpc>
              <a:spcBef>
                <a:spcPts val="1000"/>
              </a:spcBef>
              <a:buClrTx/>
              <a:buSzTx/>
              <a:defRPr/>
            </a:pPr>
            <a:r>
              <a:rPr lang="de-DE" altLang="de-DE" sz="4000" dirty="0">
                <a:solidFill>
                  <a:srgbClr val="000000"/>
                </a:solidFill>
                <a:latin typeface="+mn-lt"/>
                <a:cs typeface="Aku &amp; Kamu" charset="0"/>
              </a:rPr>
              <a:t>		Nächstes Bündnistreffen: 07. - 09. Juni in Bielefeld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="" xmlns:a16="http://schemas.microsoft.com/office/drawing/2014/main" id="{1C072610-D6E7-409E-B5EA-C552383A7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6868" name="Rectangle 3">
            <a:extLst>
              <a:ext uri="{FF2B5EF4-FFF2-40B4-BE49-F238E27FC236}">
                <a16:creationId xmlns="" xmlns:a16="http://schemas.microsoft.com/office/drawing/2014/main" id="{621C506A-F887-46FA-BF38-FC86EEC9A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Arbeitsgruppen</a:t>
            </a:r>
            <a:endParaRPr lang="de-DE" altLang="de-DE" sz="5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36869" name="Picture 4">
            <a:extLst>
              <a:ext uri="{FF2B5EF4-FFF2-40B4-BE49-F238E27FC236}">
                <a16:creationId xmlns="" xmlns:a16="http://schemas.microsoft.com/office/drawing/2014/main" id="{0AC0743B-A37C-479E-BFEE-BA294BDD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="" xmlns:a16="http://schemas.microsoft.com/office/drawing/2014/main" id="{CE8471EB-C290-4F77-AB24-051AFC575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043E4FDB-6DF6-4844-82A5-435B89017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Was </a:t>
            </a:r>
            <a:r>
              <a:rPr lang="de-DE" altLang="de-DE" sz="6000">
                <a:solidFill>
                  <a:srgbClr val="FFFFFF"/>
                </a:solidFill>
                <a:latin typeface="Aku &amp; Kamu" charset="0"/>
                <a:cs typeface="Aku &amp; Kamu" charset="0"/>
              </a:rPr>
              <a:t>bisher geschah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sp>
        <p:nvSpPr>
          <p:cNvPr id="38920" name="Rectangle 8">
            <a:extLst>
              <a:ext uri="{FF2B5EF4-FFF2-40B4-BE49-F238E27FC236}">
                <a16:creationId xmlns="" xmlns:a16="http://schemas.microsoft.com/office/drawing/2014/main" id="{EF7F5AAF-D836-4682-B06A-CEF8E252E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4105275"/>
            <a:ext cx="1868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000">
              <a:solidFill>
                <a:srgbClr val="000000"/>
              </a:solidFill>
              <a:latin typeface="Aku &amp; Kamu" charset="0"/>
              <a:cs typeface="Aku &amp; Kamu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000">
              <a:solidFill>
                <a:srgbClr val="000000"/>
              </a:solidFill>
              <a:latin typeface="Aku &amp; Kamu" charset="0"/>
              <a:cs typeface="Aku &amp; Kamu" charset="0"/>
            </a:endParaRPr>
          </a:p>
        </p:txBody>
      </p:sp>
      <p:sp>
        <p:nvSpPr>
          <p:cNvPr id="38921" name="Rectangle 9">
            <a:extLst>
              <a:ext uri="{FF2B5EF4-FFF2-40B4-BE49-F238E27FC236}">
                <a16:creationId xmlns="" xmlns:a16="http://schemas.microsoft.com/office/drawing/2014/main" id="{54FB3B21-54F0-405B-91F7-7EE111E3E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99" y="2655813"/>
            <a:ext cx="3064522" cy="26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2015: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Erste Massenaktion zivilen Ungehorsams im Rheinland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1.600 Menschen aus 50 verschiedenen Ländern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="" xmlns:a16="http://schemas.microsoft.com/office/drawing/2014/main" id="{1AC51822-EF0C-412B-AED6-90D00641C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697" y="5768859"/>
            <a:ext cx="2866778" cy="230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2016:</a:t>
            </a:r>
            <a:r>
              <a:rPr lang="de-DE" altLang="de-DE" sz="24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Ende Gelände in der Lausitz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4.000 Menschen,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davon 1500 </a:t>
            </a:r>
            <a:r>
              <a:rPr lang="de-DE" altLang="de-DE" sz="2400" dirty="0" err="1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Internationals</a:t>
            </a:r>
            <a:endParaRPr lang="de-DE" altLang="de-DE" sz="24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="" xmlns:a16="http://schemas.microsoft.com/office/drawing/2014/main" id="{EF4F1FBF-4CD5-45F3-B44A-CCECF42E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292" y="2695895"/>
            <a:ext cx="3201196" cy="267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Sommer 2017: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Ende Gelände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Aktionstage im Rheinland, </a:t>
            </a:r>
            <a:r>
              <a:rPr lang="de-DE" altLang="de-DE" sz="24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drei</a:t>
            </a:r>
            <a:br>
              <a:rPr lang="de-DE" altLang="de-DE" sz="24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24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Camps ca</a:t>
            </a: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. 2.500 Menschen in den Massenaktionen</a:t>
            </a:r>
          </a:p>
        </p:txBody>
      </p:sp>
      <p:sp>
        <p:nvSpPr>
          <p:cNvPr id="38924" name="Rectangle 12">
            <a:extLst>
              <a:ext uri="{FF2B5EF4-FFF2-40B4-BE49-F238E27FC236}">
                <a16:creationId xmlns="" xmlns:a16="http://schemas.microsoft.com/office/drawing/2014/main" id="{DAF2F663-0355-41B5-8DE1-1F18DF2F2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68" y="5768859"/>
            <a:ext cx="2664296" cy="193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November 2017:</a:t>
            </a:r>
            <a:r>
              <a:rPr lang="de-DE" altLang="de-DE" sz="24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 </a:t>
            </a: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COP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3000 Menschen besetzten Tagebau Hambach</a:t>
            </a:r>
          </a:p>
        </p:txBody>
      </p:sp>
      <p:sp>
        <p:nvSpPr>
          <p:cNvPr id="38925" name="Line 13">
            <a:extLst>
              <a:ext uri="{FF2B5EF4-FFF2-40B4-BE49-F238E27FC236}">
                <a16:creationId xmlns="" xmlns:a16="http://schemas.microsoft.com/office/drawing/2014/main" id="{E93B0C6B-20AF-4594-9BE3-7F97ECFEB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-122238" y="5511800"/>
            <a:ext cx="13119101" cy="1588"/>
          </a:xfrm>
          <a:prstGeom prst="line">
            <a:avLst/>
          </a:prstGeom>
          <a:noFill/>
          <a:ln w="76320">
            <a:solidFill>
              <a:srgbClr val="C7327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8926" name="Picture 14">
            <a:extLst>
              <a:ext uri="{FF2B5EF4-FFF2-40B4-BE49-F238E27FC236}">
                <a16:creationId xmlns="" xmlns:a16="http://schemas.microsoft.com/office/drawing/2014/main" id="{B9428F99-4A4F-4BF9-A888-DB4259D1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Rectangle 15">
            <a:extLst>
              <a:ext uri="{FF2B5EF4-FFF2-40B4-BE49-F238E27FC236}">
                <a16:creationId xmlns="" xmlns:a16="http://schemas.microsoft.com/office/drawing/2014/main" id="{5455C1B1-5A30-47FF-997A-E2A50722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686" y="2371830"/>
            <a:ext cx="3160218" cy="304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tIns="45000" rIns="4572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2018: 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Bislang größte Massenaktion zivilen Ungehorsams im Rheinland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ca. 5.000 Menschen aus 50 verschiedenen Ländern</a:t>
            </a:r>
          </a:p>
        </p:txBody>
      </p:sp>
      <p:pic>
        <p:nvPicPr>
          <p:cNvPr id="38928" name="Picture 2">
            <a:extLst>
              <a:ext uri="{FF2B5EF4-FFF2-40B4-BE49-F238E27FC236}">
                <a16:creationId xmlns="" xmlns:a16="http://schemas.microsoft.com/office/drawing/2014/main" id="{5161FEA7-3DC0-4D57-9E50-17EF5332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="" xmlns:a16="http://schemas.microsoft.com/office/drawing/2014/main" id="{2DA7B6C7-ADAB-4260-9182-38E27558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="" xmlns:a16="http://schemas.microsoft.com/office/drawing/2014/main" id="{4EAF85AA-4F4F-4585-B1AA-E344DDF23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78" y="431484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Aktionskonsens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="" xmlns:a16="http://schemas.microsoft.com/office/drawing/2014/main" id="{CDE6B2B6-8DAA-44A5-A581-41CA0E5D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12" y="2095419"/>
            <a:ext cx="12386741" cy="745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B2A7A"/>
                </a:solidFill>
                <a:latin typeface="Frutiger" panose="020B0500000000000000" pitchFamily="34" charset="0"/>
                <a:cs typeface="Aku &amp; Kamu" charset="0"/>
              </a:rPr>
              <a:t>Ausschnitt aus dem Aktionskonsens:</a:t>
            </a: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050" dirty="0">
              <a:solidFill>
                <a:srgbClr val="CB2A7A"/>
              </a:solidFill>
              <a:latin typeface="Frutiger" panose="020B0500000000000000" pitchFamily="34" charset="0"/>
              <a:cs typeface="Aku &amp; Kamu" charset="0"/>
            </a:endParaRP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“Ob aktionserfahren oder nicht, alle sollen teilnehmen können: Wir werden technische Infrastruktur wie beispielsweise Schienen, Zufahrten und Bagger blockieren. (…)</a:t>
            </a: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Wir werden uns </a:t>
            </a: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ruhig und besonnen verhalten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; wir </a:t>
            </a: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gefährden keine Menschen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. Wir werden mit unseren Körpern blockieren und besetzen; es ist nicht das Ziel, Infrastruktur zu zerstören oder zu beschädigen. (…) Unsere Aktion wird ein Bild der </a:t>
            </a:r>
            <a:r>
              <a:rPr lang="de-DE" altLang="de-DE" sz="3400" dirty="0">
                <a:solidFill>
                  <a:srgbClr val="C7327C"/>
                </a:solidFill>
                <a:latin typeface="Frutiger" panose="020B0500000000000000" pitchFamily="34" charset="0"/>
                <a:cs typeface="Aku &amp; Kamu" charset="0"/>
              </a:rPr>
              <a:t>Vielfalt, Kreativität und Offenheit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 vermitteln. Unsere Aktion richtet sich nicht gegen die Arbeiter*innen von RWE, die von RWE beauftragten Firmen oder gegen die Polizei. Die Sicherheit der teilnehmenden Aktivist*innen, sowie der Arbeiter*innen und aller Beteiligten hat für uns oberste Priorität.“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="" xmlns:a16="http://schemas.microsoft.com/office/drawing/2014/main" id="{B59953ED-2A63-47E2-ADE8-35095424F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445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="" xmlns:a16="http://schemas.microsoft.com/office/drawing/2014/main" id="{90857D0D-6839-47BE-BBF3-5E2B4FF7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1" name="Rectangle 2">
            <a:extLst>
              <a:ext uri="{FF2B5EF4-FFF2-40B4-BE49-F238E27FC236}">
                <a16:creationId xmlns="" xmlns:a16="http://schemas.microsoft.com/office/drawing/2014/main" id="{B4CDDD68-1527-4D98-AE53-9673F24E1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541096"/>
            <a:ext cx="13103225" cy="1071092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43012" name="Rectangle 3">
            <a:extLst>
              <a:ext uri="{FF2B5EF4-FFF2-40B4-BE49-F238E27FC236}">
                <a16:creationId xmlns="" xmlns:a16="http://schemas.microsoft.com/office/drawing/2014/main" id="{EB25F5CC-9AA8-4DE0-AA54-30A6A6A8C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0368" y="6970794"/>
            <a:ext cx="11596414" cy="16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Alle Dörfer bleiben!</a:t>
            </a:r>
          </a:p>
        </p:txBody>
      </p:sp>
      <p:pic>
        <p:nvPicPr>
          <p:cNvPr id="43013" name="Picture 4">
            <a:extLst>
              <a:ext uri="{FF2B5EF4-FFF2-40B4-BE49-F238E27FC236}">
                <a16:creationId xmlns="" xmlns:a16="http://schemas.microsoft.com/office/drawing/2014/main" id="{B8581832-4B8D-426C-9A8A-2354A75E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275" y="9525"/>
            <a:ext cx="3100388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Grafik 1">
            <a:extLst>
              <a:ext uri="{FF2B5EF4-FFF2-40B4-BE49-F238E27FC236}">
                <a16:creationId xmlns="" xmlns:a16="http://schemas.microsoft.com/office/drawing/2014/main" id="{83CAD2EF-C2A5-465A-95A7-51382755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87" y="5659016"/>
            <a:ext cx="2301054" cy="37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="" xmlns:a16="http://schemas.microsoft.com/office/drawing/2014/main" id="{B9699CEB-C166-4E02-823A-172B8EA17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71750"/>
            <a:ext cx="13004800" cy="1023938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47" name="Rectangle 2">
            <a:extLst>
              <a:ext uri="{FF2B5EF4-FFF2-40B4-BE49-F238E27FC236}">
                <a16:creationId xmlns="" xmlns:a16="http://schemas.microsoft.com/office/drawing/2014/main" id="{01EEA81E-21DD-45BC-93FB-BD14ADDF0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0" y="2499519"/>
            <a:ext cx="12195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Verkohlte Welt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="" xmlns:a16="http://schemas.microsoft.com/office/drawing/2014/main" id="{8ECC2106-334C-4FFC-90A8-85F8481FA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679450"/>
            <a:ext cx="129222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8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Gliederung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="" xmlns:a16="http://schemas.microsoft.com/office/drawing/2014/main" id="{9A91DEA5-8661-402C-94E3-AE407698F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875088"/>
            <a:ext cx="13103226" cy="1011237"/>
          </a:xfrm>
          <a:prstGeom prst="rect">
            <a:avLst/>
          </a:prstGeom>
          <a:solidFill>
            <a:srgbClr val="C7327C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50" name="Rectangle 5">
            <a:extLst>
              <a:ext uri="{FF2B5EF4-FFF2-40B4-BE49-F238E27FC236}">
                <a16:creationId xmlns="" xmlns:a16="http://schemas.microsoft.com/office/drawing/2014/main" id="{88E12FB5-DA03-4D27-BF16-38F9C6DA2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" y="3837710"/>
            <a:ext cx="12195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Ende Gelände</a:t>
            </a:r>
          </a:p>
        </p:txBody>
      </p:sp>
      <p:sp>
        <p:nvSpPr>
          <p:cNvPr id="6151" name="Rectangle 6">
            <a:extLst>
              <a:ext uri="{FF2B5EF4-FFF2-40B4-BE49-F238E27FC236}">
                <a16:creationId xmlns="" xmlns:a16="http://schemas.microsoft.com/office/drawing/2014/main" id="{F2A63839-53EB-4AB4-8DD9-05FD4F06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5165725"/>
            <a:ext cx="13103226" cy="1011238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52" name="Rectangle 7">
            <a:extLst>
              <a:ext uri="{FF2B5EF4-FFF2-40B4-BE49-F238E27FC236}">
                <a16:creationId xmlns="" xmlns:a16="http://schemas.microsoft.com/office/drawing/2014/main" id="{02B86D84-3C42-4F13-A281-34DEF1AA3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1" y="5126037"/>
            <a:ext cx="12195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Alle Dörfer bleiben</a:t>
            </a:r>
          </a:p>
        </p:txBody>
      </p:sp>
      <p:sp>
        <p:nvSpPr>
          <p:cNvPr id="6153" name="Rectangle 8">
            <a:extLst>
              <a:ext uri="{FF2B5EF4-FFF2-40B4-BE49-F238E27FC236}">
                <a16:creationId xmlns="" xmlns:a16="http://schemas.microsoft.com/office/drawing/2014/main" id="{6A67C794-1671-4360-B893-0CA297F1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6496050"/>
            <a:ext cx="13103226" cy="1011238"/>
          </a:xfrm>
          <a:prstGeom prst="rect">
            <a:avLst/>
          </a:prstGeom>
          <a:solidFill>
            <a:srgbClr val="2F96C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54" name="Rectangle 9">
            <a:extLst>
              <a:ext uri="{FF2B5EF4-FFF2-40B4-BE49-F238E27FC236}">
                <a16:creationId xmlns="" xmlns:a16="http://schemas.microsoft.com/office/drawing/2014/main" id="{8BD5D7FF-3696-4AA7-9F4E-A511654A1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" y="6454052"/>
            <a:ext cx="126904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Ende Gelände </a:t>
            </a:r>
            <a:r>
              <a:rPr lang="de-DE" altLang="de-DE" sz="7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goes</a:t>
            </a: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 Europe</a:t>
            </a:r>
          </a:p>
        </p:txBody>
      </p:sp>
      <p:sp>
        <p:nvSpPr>
          <p:cNvPr id="6155" name="Rectangle 10">
            <a:extLst>
              <a:ext uri="{FF2B5EF4-FFF2-40B4-BE49-F238E27FC236}">
                <a16:creationId xmlns="" xmlns:a16="http://schemas.microsoft.com/office/drawing/2014/main" id="{041655E9-6554-4EFB-A9F8-A62077A64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47000"/>
            <a:ext cx="13004800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156" name="Rectangle 11">
            <a:extLst>
              <a:ext uri="{FF2B5EF4-FFF2-40B4-BE49-F238E27FC236}">
                <a16:creationId xmlns="" xmlns:a16="http://schemas.microsoft.com/office/drawing/2014/main" id="{0570FD5C-4F9D-4B23-BC27-48BD1E5A0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7672388"/>
            <a:ext cx="12195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Werde aktiv</a:t>
            </a:r>
          </a:p>
        </p:txBody>
      </p:sp>
      <p:pic>
        <p:nvPicPr>
          <p:cNvPr id="6157" name="Picture 12">
            <a:extLst>
              <a:ext uri="{FF2B5EF4-FFF2-40B4-BE49-F238E27FC236}">
                <a16:creationId xmlns="" xmlns:a16="http://schemas.microsoft.com/office/drawing/2014/main" id="{1601FA85-97F2-48F1-9CCB-9C7368AC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0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="" xmlns:a16="http://schemas.microsoft.com/office/drawing/2014/main" id="{DD0E123D-258A-436A-A0B5-956FBA6B9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42900"/>
            <a:ext cx="13103226" cy="1011238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45059" name="Picture 2">
            <a:extLst>
              <a:ext uri="{FF2B5EF4-FFF2-40B4-BE49-F238E27FC236}">
                <a16:creationId xmlns="" xmlns:a16="http://schemas.microsoft.com/office/drawing/2014/main" id="{2D4299B4-4376-419A-80D6-8546DA8E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9525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="" xmlns:a16="http://schemas.microsoft.com/office/drawing/2014/main" id="{29783606-8B2A-48D3-B547-DD774696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/>
          <a:stretch>
            <a:fillRect/>
          </a:stretch>
        </p:blipFill>
        <p:spPr bwMode="auto">
          <a:xfrm>
            <a:off x="22225" y="1463675"/>
            <a:ext cx="7456488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="" xmlns:a16="http://schemas.microsoft.com/office/drawing/2014/main" id="{88DB8909-4A14-4E2B-BD02-EAD37792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594" y="3443288"/>
            <a:ext cx="5230502" cy="9326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75226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altLang="de-DE" sz="3400" dirty="0">
                <a:latin typeface="Frutiger" panose="020B0500000000000000" pitchFamily="34" charset="0"/>
              </a:rPr>
              <a:t>… ist ein deutschlandweites Bündnis, in dem Betroffene aller Braunkohle-Reviere, die Klimagerechtigkeits-bewegung sowie solidarische Bürgerinnen und Bürger gemeinsam </a:t>
            </a:r>
            <a:r>
              <a:rPr lang="de-DE" altLang="de-DE" sz="3400" dirty="0">
                <a:solidFill>
                  <a:srgbClr val="72BF44"/>
                </a:solidFill>
                <a:latin typeface="Frutiger" panose="020B0500000000000000" pitchFamily="34" charset="0"/>
              </a:rPr>
              <a:t>gegen </a:t>
            </a:r>
            <a:r>
              <a:rPr lang="de-DE" altLang="de-DE" sz="3400" dirty="0" smtClean="0">
                <a:solidFill>
                  <a:srgbClr val="72BF44"/>
                </a:solidFill>
                <a:latin typeface="Frutiger" panose="020B0500000000000000" pitchFamily="34" charset="0"/>
              </a:rPr>
              <a:t>Zwangsumsiedlung </a:t>
            </a:r>
            <a:r>
              <a:rPr lang="de-DE" altLang="de-DE" sz="3400" dirty="0">
                <a:solidFill>
                  <a:srgbClr val="72BF44"/>
                </a:solidFill>
                <a:latin typeface="Frutiger" panose="020B0500000000000000" pitchFamily="34" charset="0"/>
              </a:rPr>
              <a:t>und Klimazerstörung </a:t>
            </a:r>
            <a:r>
              <a:rPr lang="de-DE" altLang="de-DE" sz="3400" dirty="0">
                <a:latin typeface="Frutiger" panose="020B0500000000000000" pitchFamily="34" charset="0"/>
              </a:rPr>
              <a:t>kämpfen.</a:t>
            </a:r>
          </a:p>
        </p:txBody>
      </p:sp>
      <p:sp>
        <p:nvSpPr>
          <p:cNvPr id="45062" name="Text Box 4">
            <a:extLst>
              <a:ext uri="{FF2B5EF4-FFF2-40B4-BE49-F238E27FC236}">
                <a16:creationId xmlns="" xmlns:a16="http://schemas.microsoft.com/office/drawing/2014/main" id="{B90D388A-5352-4CC6-90ED-FDB7212E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4" y="397669"/>
            <a:ext cx="93646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7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Das Bündnis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="" xmlns:a16="http://schemas.microsoft.com/office/drawing/2014/main" id="{35C87430-DA39-416D-86D5-4C0F332D7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2312" r="2144" b="1897"/>
          <a:stretch/>
        </p:blipFill>
        <p:spPr bwMode="auto">
          <a:xfrm>
            <a:off x="737084" y="1550673"/>
            <a:ext cx="11486182" cy="794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="" xmlns:a16="http://schemas.microsoft.com/office/drawing/2014/main" id="{4DC189EC-6BE7-41D1-810D-AA1E43912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8" y="346075"/>
            <a:ext cx="13103226" cy="1011238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47108" name="Picture 3">
            <a:extLst>
              <a:ext uri="{FF2B5EF4-FFF2-40B4-BE49-F238E27FC236}">
                <a16:creationId xmlns="" xmlns:a16="http://schemas.microsoft.com/office/drawing/2014/main" id="{1ECEE082-FED8-4FDE-872B-AAA920A8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92" y="9525"/>
            <a:ext cx="2923058" cy="292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4">
            <a:extLst>
              <a:ext uri="{FF2B5EF4-FFF2-40B4-BE49-F238E27FC236}">
                <a16:creationId xmlns="" xmlns:a16="http://schemas.microsoft.com/office/drawing/2014/main" id="{8BD51869-2F1A-4D3D-AED9-A28CB55DA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19" y="323850"/>
            <a:ext cx="1003706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7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Bedrohte Dörfer um Garzweiler</a:t>
            </a:r>
          </a:p>
        </p:txBody>
      </p:sp>
      <p:sp>
        <p:nvSpPr>
          <p:cNvPr id="47110" name="Textfeld 1">
            <a:extLst>
              <a:ext uri="{FF2B5EF4-FFF2-40B4-BE49-F238E27FC236}">
                <a16:creationId xmlns="" xmlns:a16="http://schemas.microsoft.com/office/drawing/2014/main" id="{1B61A6C2-75B0-4146-804C-EF8B68481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696" y="9238248"/>
            <a:ext cx="367196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i="1" dirty="0">
                <a:latin typeface="Minion Pro" panose="02040503050306020203" pitchFamily="18" charset="0"/>
              </a:rPr>
              <a:t>(BUND-Steckbrief Garzweiler, 14.04.2019)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="" xmlns:a16="http://schemas.microsoft.com/office/drawing/2014/main" id="{A021F63F-0AEC-41D7-B232-DBDC580E3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925" y="309563"/>
            <a:ext cx="13103225" cy="1011237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49155" name="Picture 2">
            <a:extLst>
              <a:ext uri="{FF2B5EF4-FFF2-40B4-BE49-F238E27FC236}">
                <a16:creationId xmlns="" xmlns:a16="http://schemas.microsoft.com/office/drawing/2014/main" id="{8011D28D-C5C4-410B-8E35-A7CF8708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9525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3">
            <a:extLst>
              <a:ext uri="{FF2B5EF4-FFF2-40B4-BE49-F238E27FC236}">
                <a16:creationId xmlns="" xmlns:a16="http://schemas.microsoft.com/office/drawing/2014/main" id="{193DCC25-C52A-4792-BE36-3F99E8FC3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25" y="335756"/>
            <a:ext cx="98407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7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Aufruf von Alle Dörfer BLEIBEN!</a:t>
            </a:r>
          </a:p>
        </p:txBody>
      </p:sp>
      <p:sp>
        <p:nvSpPr>
          <p:cNvPr id="49157" name="Text Box 4">
            <a:extLst>
              <a:ext uri="{FF2B5EF4-FFF2-40B4-BE49-F238E27FC236}">
                <a16:creationId xmlns="" xmlns:a16="http://schemas.microsoft.com/office/drawing/2014/main" id="{AEF338AF-89AB-4D02-98AD-A737FAD25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60" y="2788568"/>
            <a:ext cx="11367987" cy="581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75226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  <a:tab pos="14173200" algn="l"/>
                <a:tab pos="1463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Wir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werden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uns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schützend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vor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die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Dörfer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stellen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de-DE" sz="3400" dirty="0">
              <a:solidFill>
                <a:srgbClr val="000000"/>
              </a:solidFill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Wir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fordern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den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sofortigen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Stopp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aller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Zwangsum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-</a:t>
            </a:r>
            <a:b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</a:b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siedelungen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, </a:t>
            </a: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aller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Abrissarbeiten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,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aller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Rodungen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, </a:t>
            </a: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Flächen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-</a:t>
            </a:r>
            <a:b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</a:b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und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Naturzerstörungen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in den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Braunkohlerevieren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de-DE" sz="3400" dirty="0">
              <a:solidFill>
                <a:srgbClr val="000000"/>
              </a:solidFill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Wir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fordern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den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schnellstmöglichen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Ausstieg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aus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der </a:t>
            </a: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Kohle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-</a:t>
            </a:r>
            <a:b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</a:br>
            <a:r>
              <a:rPr lang="en-US" altLang="de-DE" sz="3400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förderung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und die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Einhaltung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des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Pariser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Klimaziels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von</a:t>
            </a:r>
            <a:b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</a:br>
            <a:r>
              <a:rPr lang="en-US" altLang="de-DE" sz="3400" dirty="0" smtClean="0">
                <a:solidFill>
                  <a:srgbClr val="000000"/>
                </a:solidFill>
                <a:latin typeface="Frutiger" panose="020B0500000000000000" pitchFamily="34" charset="0"/>
              </a:rPr>
              <a:t>1.5°C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für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Klimagerechtigkeit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hier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und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überall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auf der Welt.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de-DE" sz="3400" dirty="0">
              <a:solidFill>
                <a:srgbClr val="000000"/>
              </a:solidFill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Wir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 err="1">
                <a:solidFill>
                  <a:srgbClr val="000000"/>
                </a:solidFill>
                <a:latin typeface="Frutiger" panose="020B0500000000000000" pitchFamily="34" charset="0"/>
              </a:rPr>
              <a:t>fordern</a:t>
            </a:r>
            <a:r>
              <a:rPr lang="en-US" altLang="de-DE" sz="3400" dirty="0">
                <a:solidFill>
                  <a:srgbClr val="000000"/>
                </a:solidFill>
                <a:latin typeface="Frutiger" panose="020B0500000000000000" pitchFamily="34" charset="0"/>
              </a:rPr>
              <a:t> </a:t>
            </a:r>
            <a:r>
              <a:rPr lang="en-US" altLang="de-DE" sz="3400" dirty="0">
                <a:solidFill>
                  <a:srgbClr val="72BF44"/>
                </a:solidFill>
                <a:latin typeface="Frutiger" panose="020B0500000000000000" pitchFamily="34" charset="0"/>
              </a:rPr>
              <a:t>#</a:t>
            </a:r>
            <a:r>
              <a:rPr lang="en-US" altLang="de-DE" sz="3400" dirty="0" err="1">
                <a:solidFill>
                  <a:srgbClr val="72BF44"/>
                </a:solidFill>
                <a:latin typeface="Frutiger" panose="020B0500000000000000" pitchFamily="34" charset="0"/>
              </a:rPr>
              <a:t>AlleDörferbleiben</a:t>
            </a:r>
            <a:r>
              <a:rPr lang="en-US" altLang="de-DE" sz="3400" dirty="0">
                <a:solidFill>
                  <a:srgbClr val="72BF44"/>
                </a:solidFill>
                <a:latin typeface="Frutiger" panose="020B0500000000000000" pitchFamily="34" charset="0"/>
              </a:rPr>
              <a:t>!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de-DE" sz="3400" dirty="0">
              <a:solidFill>
                <a:srgbClr val="72BF44"/>
              </a:solidFill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de-DE" sz="3400" dirty="0">
              <a:solidFill>
                <a:srgbClr val="72BF44"/>
              </a:solidFill>
              <a:latin typeface="Frutiger" panose="020B0500000000000000" pitchFamily="34" charset="0"/>
            </a:endParaRP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sz="1600" i="1" dirty="0">
                <a:latin typeface="Frutiger" panose="020B0500000000000000" pitchFamily="34" charset="0"/>
                <a:ea typeface="Noto Sans CJK SC Regular" charset="0"/>
              </a:rPr>
              <a:t>(alle-doerfer-bleiben.de, 29.04.2019)</a:t>
            </a:r>
            <a:endParaRPr lang="en-US" altLang="de-DE" sz="1600" i="1" dirty="0">
              <a:latin typeface="Frutiger" panose="020B0500000000000000" pitchFamily="34" charset="0"/>
            </a:endParaRPr>
          </a:p>
        </p:txBody>
      </p:sp>
      <p:pic>
        <p:nvPicPr>
          <p:cNvPr id="49158" name="Grafik 6">
            <a:extLst>
              <a:ext uri="{FF2B5EF4-FFF2-40B4-BE49-F238E27FC236}">
                <a16:creationId xmlns="" xmlns:a16="http://schemas.microsoft.com/office/drawing/2014/main" id="{057C2FC1-29CA-4C73-B01D-C0099161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2781300"/>
            <a:ext cx="36988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Grafik 7">
            <a:extLst>
              <a:ext uri="{FF2B5EF4-FFF2-40B4-BE49-F238E27FC236}">
                <a16:creationId xmlns="" xmlns:a16="http://schemas.microsoft.com/office/drawing/2014/main" id="{EC6E1F51-CBC8-4656-A288-021E62BCD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789218"/>
            <a:ext cx="3698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Grafik 8">
            <a:extLst>
              <a:ext uri="{FF2B5EF4-FFF2-40B4-BE49-F238E27FC236}">
                <a16:creationId xmlns="" xmlns:a16="http://schemas.microsoft.com/office/drawing/2014/main" id="{C3FB1E65-2AFF-43DC-A9BE-47A48706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5698269"/>
            <a:ext cx="36988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Grafik 9">
            <a:extLst>
              <a:ext uri="{FF2B5EF4-FFF2-40B4-BE49-F238E27FC236}">
                <a16:creationId xmlns="" xmlns:a16="http://schemas.microsoft.com/office/drawing/2014/main" id="{80B457D3-89B5-4BEA-83F8-59F09BE9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1" y="7607320"/>
            <a:ext cx="3683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="" xmlns:a16="http://schemas.microsoft.com/office/drawing/2014/main" id="{E161D09E-8B3E-4786-966E-FA24A05DB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8" y="346075"/>
            <a:ext cx="13103226" cy="1011238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51203" name="Picture 2">
            <a:extLst>
              <a:ext uri="{FF2B5EF4-FFF2-40B4-BE49-F238E27FC236}">
                <a16:creationId xmlns="" xmlns:a16="http://schemas.microsoft.com/office/drawing/2014/main" id="{3252D15A-30F2-49D9-A203-F641C151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9525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3">
            <a:extLst>
              <a:ext uri="{FF2B5EF4-FFF2-40B4-BE49-F238E27FC236}">
                <a16:creationId xmlns="" xmlns:a16="http://schemas.microsoft.com/office/drawing/2014/main" id="{1B2BBB98-F1E8-46CF-BFDD-1F658C2D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79" y="384270"/>
            <a:ext cx="9364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7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aktionen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51205" name="Grafik 2">
            <a:extLst>
              <a:ext uri="{FF2B5EF4-FFF2-40B4-BE49-F238E27FC236}">
                <a16:creationId xmlns="" xmlns:a16="http://schemas.microsoft.com/office/drawing/2014/main" id="{2B41F9D8-860D-44F6-82BA-52A833D9F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 bwMode="auto">
          <a:xfrm>
            <a:off x="-236999" y="6189243"/>
            <a:ext cx="13478797" cy="3697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Grafik 7">
            <a:extLst>
              <a:ext uri="{FF2B5EF4-FFF2-40B4-BE49-F238E27FC236}">
                <a16:creationId xmlns="" xmlns:a16="http://schemas.microsoft.com/office/drawing/2014/main" id="{3878C7E7-30EA-4737-912B-B5BA353F4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" y="1779450"/>
            <a:ext cx="257397" cy="4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B073A64F-F424-4C4C-A88C-F5C894F69086}"/>
              </a:ext>
            </a:extLst>
          </p:cNvPr>
          <p:cNvSpPr txBox="1"/>
          <p:nvPr/>
        </p:nvSpPr>
        <p:spPr>
          <a:xfrm>
            <a:off x="607776" y="1688002"/>
            <a:ext cx="11223216" cy="541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3400" dirty="0">
                <a:latin typeface="Frutiger" panose="020B0500000000000000" pitchFamily="34" charset="0"/>
              </a:rPr>
              <a:t>Sternenmarsch nach </a:t>
            </a:r>
            <a:r>
              <a:rPr lang="de-DE" sz="3400" dirty="0" err="1" smtClean="0">
                <a:latin typeface="Frutiger" panose="020B0500000000000000" pitchFamily="34" charset="0"/>
              </a:rPr>
              <a:t>Keyenberg</a:t>
            </a:r>
            <a:endParaRPr lang="de-DE" sz="3400" dirty="0" smtClean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de-DE" sz="2000" dirty="0" smtClean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3400" dirty="0">
                <a:latin typeface="Frutiger" panose="020B0500000000000000" pitchFamily="34" charset="0"/>
              </a:rPr>
              <a:t>Fahrradtour nach </a:t>
            </a:r>
            <a:r>
              <a:rPr lang="de-DE" sz="3400" dirty="0" err="1">
                <a:latin typeface="Frutiger" panose="020B0500000000000000" pitchFamily="34" charset="0"/>
              </a:rPr>
              <a:t>Lützen</a:t>
            </a:r>
            <a:endParaRPr lang="de-DE" sz="34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3400" dirty="0" smtClean="0">
                <a:latin typeface="Frutiger" panose="020B0500000000000000" pitchFamily="34" charset="0"/>
              </a:rPr>
              <a:t>Frühlingsaktion in </a:t>
            </a:r>
            <a:r>
              <a:rPr lang="de-DE" sz="3400" dirty="0" err="1" smtClean="0">
                <a:latin typeface="Frutiger" panose="020B0500000000000000" pitchFamily="34" charset="0"/>
              </a:rPr>
              <a:t>Pödelwitz</a:t>
            </a:r>
            <a:r>
              <a:rPr lang="de-DE" sz="3400" dirty="0" smtClean="0">
                <a:latin typeface="Frutiger" panose="020B0500000000000000" pitchFamily="34" charset="0"/>
              </a:rPr>
              <a:t>: Keinen Meter der Kohle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3400" dirty="0">
                <a:latin typeface="Frutiger" panose="020B0500000000000000" pitchFamily="34" charset="0"/>
              </a:rPr>
              <a:t>Dorf- und Waldspaziergänge in der Lausitz und Rheinland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3400" dirty="0">
                <a:latin typeface="Frutiger" panose="020B0500000000000000" pitchFamily="34" charset="0"/>
              </a:rPr>
              <a:t>Mahnwache bei </a:t>
            </a:r>
            <a:r>
              <a:rPr lang="de-DE" sz="3400" dirty="0" err="1">
                <a:latin typeface="Frutiger" panose="020B0500000000000000" pitchFamily="34" charset="0"/>
              </a:rPr>
              <a:t>Kuckum</a:t>
            </a:r>
            <a:r>
              <a:rPr lang="de-DE" sz="3400" dirty="0">
                <a:latin typeface="Frutiger" panose="020B0500000000000000" pitchFamily="34" charset="0"/>
              </a:rPr>
              <a:t> und </a:t>
            </a:r>
            <a:r>
              <a:rPr lang="de-DE" sz="3400" dirty="0" err="1">
                <a:latin typeface="Frutiger" panose="020B0500000000000000" pitchFamily="34" charset="0"/>
              </a:rPr>
              <a:t>Immerath</a:t>
            </a:r>
            <a:endParaRPr lang="de-DE" sz="34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de-DE" sz="3400" dirty="0" err="1">
                <a:latin typeface="Frutiger" panose="020B0500000000000000" pitchFamily="34" charset="0"/>
              </a:rPr>
              <a:t>Skillsharing</a:t>
            </a:r>
            <a:r>
              <a:rPr lang="de-DE" sz="3400" dirty="0">
                <a:latin typeface="Frutiger" panose="020B0500000000000000" pitchFamily="34" charset="0"/>
              </a:rPr>
              <a:t> in </a:t>
            </a:r>
            <a:r>
              <a:rPr lang="de-DE" sz="3400" dirty="0" err="1">
                <a:latin typeface="Frutiger" panose="020B0500000000000000" pitchFamily="34" charset="0"/>
              </a:rPr>
              <a:t>Pödelwitz</a:t>
            </a:r>
            <a:endParaRPr lang="de-DE" sz="34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sz="3400" dirty="0">
              <a:latin typeface="Frutiger" panose="020B0500000000000000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de-DE" sz="3400" dirty="0">
              <a:latin typeface="Frutiger" panose="020B0500000000000000" pitchFamily="34" charset="0"/>
            </a:endParaRPr>
          </a:p>
        </p:txBody>
      </p:sp>
      <p:pic>
        <p:nvPicPr>
          <p:cNvPr id="16" name="Grafik 7">
            <a:extLst>
              <a:ext uri="{FF2B5EF4-FFF2-40B4-BE49-F238E27FC236}">
                <a16:creationId xmlns="" xmlns:a16="http://schemas.microsoft.com/office/drawing/2014/main" id="{F94920F9-2BAE-449A-BD12-C8D8FBA2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" y="2573497"/>
            <a:ext cx="257397" cy="4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7">
            <a:extLst>
              <a:ext uri="{FF2B5EF4-FFF2-40B4-BE49-F238E27FC236}">
                <a16:creationId xmlns="" xmlns:a16="http://schemas.microsoft.com/office/drawing/2014/main" id="{A32C4B8C-A676-4FCD-B4A5-A73235A3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1" y="3323537"/>
            <a:ext cx="257397" cy="4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7">
            <a:extLst>
              <a:ext uri="{FF2B5EF4-FFF2-40B4-BE49-F238E27FC236}">
                <a16:creationId xmlns="" xmlns:a16="http://schemas.microsoft.com/office/drawing/2014/main" id="{07B41EAF-96B1-442E-91BD-E3F26C7B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0" y="4073577"/>
            <a:ext cx="257397" cy="4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7">
            <a:extLst>
              <a:ext uri="{FF2B5EF4-FFF2-40B4-BE49-F238E27FC236}">
                <a16:creationId xmlns="" xmlns:a16="http://schemas.microsoft.com/office/drawing/2014/main" id="{44A53125-DA9D-45E1-9930-5494898F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9" y="4886239"/>
            <a:ext cx="257397" cy="4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7">
            <a:extLst>
              <a:ext uri="{FF2B5EF4-FFF2-40B4-BE49-F238E27FC236}">
                <a16:creationId xmlns="" xmlns:a16="http://schemas.microsoft.com/office/drawing/2014/main" id="{5D183953-B75A-4863-8A50-0DCB72B9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9" y="5604042"/>
            <a:ext cx="257397" cy="42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="" xmlns:a16="http://schemas.microsoft.com/office/drawing/2014/main" id="{15E16A1E-EC3E-4F9C-9B8F-EF1023B54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8" y="346075"/>
            <a:ext cx="13103226" cy="1011238"/>
          </a:xfrm>
          <a:prstGeom prst="rect">
            <a:avLst/>
          </a:prstGeom>
          <a:solidFill>
            <a:srgbClr val="72BF4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53251" name="Picture 2">
            <a:extLst>
              <a:ext uri="{FF2B5EF4-FFF2-40B4-BE49-F238E27FC236}">
                <a16:creationId xmlns="" xmlns:a16="http://schemas.microsoft.com/office/drawing/2014/main" id="{41274696-1AE5-4A66-BC91-E6FF8A45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9525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3">
            <a:extLst>
              <a:ext uri="{FF2B5EF4-FFF2-40B4-BE49-F238E27FC236}">
                <a16:creationId xmlns="" xmlns:a16="http://schemas.microsoft.com/office/drawing/2014/main" id="{AD2E63C4-4004-4403-92E5-03461E874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28" y="436562"/>
            <a:ext cx="1027846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7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54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Alle Dörfer bleiben – weltweit!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99C26DE7-3D32-4711-91C5-21ED37CF041A}"/>
              </a:ext>
            </a:extLst>
          </p:cNvPr>
          <p:cNvSpPr/>
          <p:nvPr/>
        </p:nvSpPr>
        <p:spPr>
          <a:xfrm>
            <a:off x="741760" y="3205831"/>
            <a:ext cx="103115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3400" dirty="0">
                <a:solidFill>
                  <a:srgbClr val="72BF44"/>
                </a:solidFill>
                <a:latin typeface="Frutiger" panose="020B0500000000000000" pitchFamily="34" charset="0"/>
              </a:rPr>
              <a:t>Gemeinsam kämpfen wir für Klimagerechtigkeit! </a:t>
            </a:r>
          </a:p>
          <a:p>
            <a:pPr algn="just">
              <a:defRPr/>
            </a:pPr>
            <a:r>
              <a:rPr lang="de-DE" sz="3400" dirty="0">
                <a:latin typeface="Frutiger" panose="020B0500000000000000" pitchFamily="34" charset="0"/>
              </a:rPr>
              <a:t/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Wir lassen nicht zu, dass das Klima weiter aufgeheizt wird, dass Inseln im Meer versinken und weitere Dörfer für die dreckige Braunkohle abgebaggert werden.</a:t>
            </a:r>
          </a:p>
          <a:p>
            <a:pPr algn="just">
              <a:defRPr/>
            </a:pPr>
            <a:r>
              <a:rPr lang="de-DE" sz="4000" dirty="0">
                <a:latin typeface="+mj-lt"/>
              </a:rPr>
              <a:t/>
            </a:r>
            <a:br>
              <a:rPr lang="de-DE" sz="4000" dirty="0">
                <a:latin typeface="+mj-lt"/>
              </a:rPr>
            </a:br>
            <a:r>
              <a:rPr lang="de-DE" sz="4000" dirty="0">
                <a:solidFill>
                  <a:srgbClr val="72BF44"/>
                </a:solidFill>
                <a:latin typeface="+mj-lt"/>
              </a:rPr>
              <a:t>Alle Dörfer bleiben – im Rheinland und weltweit!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5F3FEBEE-65FC-4F68-811F-2C5ED4C6A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0" y="0"/>
            <a:ext cx="13001670" cy="9753600"/>
          </a:xfrm>
          <a:prstGeom prst="rect">
            <a:avLst/>
          </a:prstGeom>
        </p:spPr>
      </p:pic>
      <p:sp>
        <p:nvSpPr>
          <p:cNvPr id="59395" name="Rectangle 2">
            <a:extLst>
              <a:ext uri="{FF2B5EF4-FFF2-40B4-BE49-F238E27FC236}">
                <a16:creationId xmlns="" xmlns:a16="http://schemas.microsoft.com/office/drawing/2014/main" id="{EF0B6305-2A93-4AD8-BA80-4EC4CFC3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01136"/>
            <a:ext cx="13004800" cy="1077764"/>
          </a:xfrm>
          <a:prstGeom prst="rect">
            <a:avLst/>
          </a:prstGeom>
          <a:solidFill>
            <a:srgbClr val="2F96C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59396" name="Rectangle 3">
            <a:extLst>
              <a:ext uri="{FF2B5EF4-FFF2-40B4-BE49-F238E27FC236}">
                <a16:creationId xmlns="" xmlns:a16="http://schemas.microsoft.com/office/drawing/2014/main" id="{2E84A6AE-78A1-451C-98DB-73380394E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6" y="7384144"/>
            <a:ext cx="12995275" cy="157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96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Ende Gelände </a:t>
            </a:r>
            <a:r>
              <a:rPr lang="de-DE" altLang="de-DE" sz="96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goes</a:t>
            </a:r>
            <a:r>
              <a:rPr lang="de-DE" altLang="de-DE" sz="96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 Europe!</a:t>
            </a:r>
          </a:p>
        </p:txBody>
      </p:sp>
      <p:pic>
        <p:nvPicPr>
          <p:cNvPr id="59397" name="Picture 4">
            <a:extLst>
              <a:ext uri="{FF2B5EF4-FFF2-40B4-BE49-F238E27FC236}">
                <a16:creationId xmlns="" xmlns:a16="http://schemas.microsoft.com/office/drawing/2014/main" id="{154584AA-2F76-4C90-A3EE-B0D3938F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587" y="-11113"/>
            <a:ext cx="2871688" cy="287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3">
            <a:extLst>
              <a:ext uri="{FF2B5EF4-FFF2-40B4-BE49-F238E27FC236}">
                <a16:creationId xmlns="" xmlns:a16="http://schemas.microsoft.com/office/drawing/2014/main" id="{4C420F41-0448-46C4-9A87-29C53811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2F96C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2400"/>
          </a:p>
        </p:txBody>
      </p:sp>
      <p:sp>
        <p:nvSpPr>
          <p:cNvPr id="61445" name="Rectangle 4">
            <a:extLst>
              <a:ext uri="{FF2B5EF4-FFF2-40B4-BE49-F238E27FC236}">
                <a16:creationId xmlns="" xmlns:a16="http://schemas.microsoft.com/office/drawing/2014/main" id="{A2587815-137F-43DD-8FB2-3BA2D7B32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Europäische Klimabewegung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158E944-206E-405F-A1A1-70312D3A1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" r="-1400"/>
          <a:stretch/>
        </p:blipFill>
        <p:spPr>
          <a:xfrm>
            <a:off x="467485" y="1452421"/>
            <a:ext cx="11795555" cy="82757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C2EED81E-A514-40DA-85FE-BC8D3C4A0FE3}"/>
              </a:ext>
            </a:extLst>
          </p:cNvPr>
          <p:cNvSpPr/>
          <p:nvPr/>
        </p:nvSpPr>
        <p:spPr bwMode="auto">
          <a:xfrm>
            <a:off x="0" y="1452421"/>
            <a:ext cx="12839104" cy="8275717"/>
          </a:xfrm>
          <a:prstGeom prst="rect">
            <a:avLst/>
          </a:prstGeom>
          <a:solidFill>
            <a:schemeClr val="bg1">
              <a:alpha val="7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Noto Sans CJK SC Regular" charset="0"/>
            </a:endParaRPr>
          </a:p>
        </p:txBody>
      </p:sp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8CBCE491-AEF2-40B7-9FF6-CD24C821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="" xmlns:a16="http://schemas.microsoft.com/office/drawing/2014/main" id="{51DF3221-1EE5-48E5-8D5F-5EA7228DA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872" y="4009312"/>
            <a:ext cx="9966287" cy="2949445"/>
          </a:xfrm>
          <a:prstGeom prst="rect">
            <a:avLst/>
          </a:prstGeom>
          <a:solidFill>
            <a:srgbClr val="FFFFFF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5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2019 Finden in ganz Europa viele Klimacamps, Aktionen und andere Events statt!</a:t>
            </a:r>
            <a:r>
              <a:rPr lang="de-DE" altLang="de-DE" sz="35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/>
            </a:r>
            <a:br>
              <a:rPr lang="de-DE" altLang="de-DE" sz="35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</a:br>
            <a:endParaRPr lang="de-DE" altLang="de-DE" sz="3500" dirty="0">
              <a:solidFill>
                <a:srgbClr val="000000"/>
              </a:solidFill>
              <a:latin typeface="Aku &amp; Kamu" charset="0"/>
              <a:cs typeface="Aku &amp; Kamu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dirty="0">
                <a:solidFill>
                  <a:srgbClr val="2F96C4"/>
                </a:solidFill>
                <a:latin typeface="Aku &amp; Kamu" charset="0"/>
                <a:cs typeface="Aku &amp; Kamu" charset="0"/>
              </a:rPr>
              <a:t>Der Klimawandel kennt keine Landesgrenzen, </a:t>
            </a:r>
            <a:br>
              <a:rPr lang="de-DE" altLang="de-DE" sz="4000" dirty="0">
                <a:solidFill>
                  <a:srgbClr val="2F96C4"/>
                </a:solidFill>
                <a:latin typeface="Aku &amp; Kamu" charset="0"/>
                <a:cs typeface="Aku &amp; Kamu" charset="0"/>
              </a:rPr>
            </a:br>
            <a:r>
              <a:rPr lang="de-DE" altLang="de-DE" sz="4000" dirty="0">
                <a:solidFill>
                  <a:srgbClr val="2F96C4"/>
                </a:solidFill>
                <a:latin typeface="Aku &amp; Kamu" charset="0"/>
                <a:cs typeface="Aku &amp; Kamu" charset="0"/>
              </a:rPr>
              <a:t>ebenso wenig wie unsere Solidarität!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AE3B03BE-CC85-4BEA-AD46-BFD854880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4"/>
            <a:ext cx="13034963" cy="9753096"/>
          </a:xfrm>
          <a:prstGeom prst="rect">
            <a:avLst/>
          </a:prstGeom>
        </p:spPr>
      </p:pic>
      <p:pic>
        <p:nvPicPr>
          <p:cNvPr id="63492" name="Picture 3">
            <a:extLst>
              <a:ext uri="{FF2B5EF4-FFF2-40B4-BE49-F238E27FC236}">
                <a16:creationId xmlns="" xmlns:a16="http://schemas.microsoft.com/office/drawing/2014/main" id="{B4F9F8FF-3C55-4E08-971A-D584E80A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84909C6-519C-41A6-AC8D-E7E1C9568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28" y="7037040"/>
            <a:ext cx="10148888" cy="2544205"/>
          </a:xfrm>
          <a:prstGeom prst="rect">
            <a:avLst/>
          </a:prstGeom>
          <a:solidFill>
            <a:srgbClr val="FF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Die Unterstützung von unseren europäischen </a:t>
            </a:r>
            <a:r>
              <a:rPr lang="de-DE" altLang="de-DE" sz="3400" dirty="0" smtClean="0">
                <a:latin typeface="Frutiger" panose="020B0500000000000000" pitchFamily="34" charset="0"/>
                <a:cs typeface="Aku &amp; Kamu" charset="0"/>
              </a:rPr>
              <a:t>Freund*innen </a:t>
            </a: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bei Aktionen wächst von Jahr zu Jahr.</a:t>
            </a: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22A4DD"/>
                </a:solidFill>
                <a:latin typeface="Frutiger" panose="020B0500000000000000" pitchFamily="34" charset="0"/>
                <a:cs typeface="Aku &amp; Kamu" charset="0"/>
              </a:rPr>
              <a:t>Auch Ende Gelände geht 2019 wieder über Grenzen.</a:t>
            </a: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dirty="0">
                <a:solidFill>
                  <a:srgbClr val="22A4DD"/>
                </a:solidFill>
                <a:latin typeface="+mn-lt"/>
                <a:cs typeface="Aku &amp; Kamu" charset="0"/>
              </a:rPr>
              <a:t>Gemeinsam nach England und Italien!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="" xmlns:a16="http://schemas.microsoft.com/office/drawing/2014/main" id="{B77252B6-09E9-4406-99A6-A1BA4EF55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2F96C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7587" name="Rectangle 3">
            <a:extLst>
              <a:ext uri="{FF2B5EF4-FFF2-40B4-BE49-F238E27FC236}">
                <a16:creationId xmlns="" xmlns:a16="http://schemas.microsoft.com/office/drawing/2014/main" id="{F55B158B-2E55-4792-9A87-446A95D5E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279400"/>
            <a:ext cx="12195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POWER BEYOND BORDERS</a:t>
            </a:r>
          </a:p>
        </p:txBody>
      </p:sp>
      <p:pic>
        <p:nvPicPr>
          <p:cNvPr id="67588" name="Picture 6">
            <a:extLst>
              <a:ext uri="{FF2B5EF4-FFF2-40B4-BE49-F238E27FC236}">
                <a16:creationId xmlns="" xmlns:a16="http://schemas.microsoft.com/office/drawing/2014/main" id="{8E7303FF-2DB1-4984-BC5E-EBCC3BE58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hteck 2">
            <a:extLst>
              <a:ext uri="{FF2B5EF4-FFF2-40B4-BE49-F238E27FC236}">
                <a16:creationId xmlns="" xmlns:a16="http://schemas.microsoft.com/office/drawing/2014/main" id="{A4B838FE-CF08-414F-9E38-7723BD2AD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5124450"/>
            <a:ext cx="67897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</a:pPr>
            <a:endParaRPr lang="de-DE" altLang="de-DE" sz="6500">
              <a:solidFill>
                <a:srgbClr val="DE22B6"/>
              </a:solidFill>
            </a:endParaRPr>
          </a:p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600">
              <a:latin typeface="Aku &amp; Kamu" charset="0"/>
              <a:cs typeface="Aku &amp; Kamu" charset="0"/>
            </a:endParaRPr>
          </a:p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600">
              <a:latin typeface="Aku &amp; Kamu" charset="0"/>
              <a:cs typeface="Aku &amp; Kamu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508AFD07-7942-439A-A904-F918D9963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" y="2035274"/>
            <a:ext cx="6631806" cy="373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C927EF9D-1784-438E-974A-48AD8ADF0605}"/>
              </a:ext>
            </a:extLst>
          </p:cNvPr>
          <p:cNvSpPr/>
          <p:nvPr/>
        </p:nvSpPr>
        <p:spPr bwMode="auto">
          <a:xfrm>
            <a:off x="3322119" y="8173008"/>
            <a:ext cx="9158806" cy="12818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de-DE" sz="3400" dirty="0">
                <a:latin typeface="Frutiger" panose="020B0500000000000000" pitchFamily="34" charset="0"/>
              </a:rPr>
              <a:t>Gemeinsam werden wir in Süd-Ost-England Gasinfrastruktur und Abschiebezentren blockieren.</a:t>
            </a:r>
            <a:endParaRPr kumimoji="0" lang="de-DE" sz="3400" b="0" i="0" u="none" strike="noStrike" cap="none" normalizeH="0" baseline="0" dirty="0">
              <a:ln>
                <a:noFill/>
              </a:ln>
              <a:effectLst/>
              <a:latin typeface="Frutiger" panose="020B0500000000000000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F2D251FD-2E7E-422C-A821-72FA6A7F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872" y="6402171"/>
            <a:ext cx="7695259" cy="11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22A4DD"/>
                </a:solidFill>
                <a:latin typeface="Aku &amp; Kamu" charset="0"/>
                <a:cs typeface="Aku &amp; Kamu" charset="0"/>
              </a:rPr>
              <a:t>26. – 31. Juli 2019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="" xmlns:a16="http://schemas.microsoft.com/office/drawing/2014/main" id="{B77252B6-09E9-4406-99A6-A1BA4EF55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2F96C4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67587" name="Rectangle 3">
            <a:extLst>
              <a:ext uri="{FF2B5EF4-FFF2-40B4-BE49-F238E27FC236}">
                <a16:creationId xmlns="" xmlns:a16="http://schemas.microsoft.com/office/drawing/2014/main" id="{F55B158B-2E55-4792-9A87-446A95D5E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279400"/>
            <a:ext cx="12195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Venice </a:t>
            </a:r>
            <a:r>
              <a:rPr lang="de-DE" altLang="de-DE" sz="7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climate</a:t>
            </a:r>
            <a:r>
              <a:rPr lang="de-DE" altLang="de-DE" sz="7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 camp</a:t>
            </a:r>
          </a:p>
        </p:txBody>
      </p:sp>
      <p:pic>
        <p:nvPicPr>
          <p:cNvPr id="67588" name="Picture 6">
            <a:extLst>
              <a:ext uri="{FF2B5EF4-FFF2-40B4-BE49-F238E27FC236}">
                <a16:creationId xmlns="" xmlns:a16="http://schemas.microsoft.com/office/drawing/2014/main" id="{8E7303FF-2DB1-4984-BC5E-EBCC3BE58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hteck 2">
            <a:extLst>
              <a:ext uri="{FF2B5EF4-FFF2-40B4-BE49-F238E27FC236}">
                <a16:creationId xmlns="" xmlns:a16="http://schemas.microsoft.com/office/drawing/2014/main" id="{A4B838FE-CF08-414F-9E38-7723BD2AD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5124450"/>
            <a:ext cx="6789738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</a:pPr>
            <a:endParaRPr lang="de-DE" altLang="de-DE" sz="6500">
              <a:solidFill>
                <a:srgbClr val="DE22B6"/>
              </a:solidFill>
            </a:endParaRPr>
          </a:p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600">
              <a:latin typeface="Aku &amp; Kamu" charset="0"/>
              <a:cs typeface="Aku &amp; Kamu" charset="0"/>
            </a:endParaRPr>
          </a:p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600">
              <a:latin typeface="Aku &amp; Kamu" charset="0"/>
              <a:cs typeface="Aku &amp; Kamu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C927EF9D-1784-438E-974A-48AD8ADF0605}"/>
              </a:ext>
            </a:extLst>
          </p:cNvPr>
          <p:cNvSpPr/>
          <p:nvPr/>
        </p:nvSpPr>
        <p:spPr bwMode="auto">
          <a:xfrm>
            <a:off x="1245816" y="3518298"/>
            <a:ext cx="9958784" cy="16748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de-DE" sz="3400" dirty="0">
                <a:latin typeface="Frutiger" panose="020B0500000000000000" pitchFamily="34" charset="0"/>
              </a:rPr>
              <a:t>Gemeinsam werden wir in Venedig die großen Kreuzfahrtriesen blockieren und uns im </a:t>
            </a:r>
            <a:r>
              <a:rPr lang="de-DE" sz="3400" dirty="0" smtClean="0">
                <a:latin typeface="Frutiger" panose="020B0500000000000000" pitchFamily="34" charset="0"/>
              </a:rPr>
              <a:t>Klimacamp </a:t>
            </a:r>
            <a:r>
              <a:rPr lang="de-DE" sz="3400" dirty="0">
                <a:latin typeface="Frutiger" panose="020B0500000000000000" pitchFamily="34" charset="0"/>
              </a:rPr>
              <a:t>austauschen und gegenseitig inspirieren.</a:t>
            </a:r>
            <a:endParaRPr kumimoji="0" lang="de-DE" sz="3400" b="0" i="0" u="none" strike="noStrike" cap="none" normalizeH="0" baseline="0" dirty="0">
              <a:ln>
                <a:noFill/>
              </a:ln>
              <a:effectLst/>
              <a:latin typeface="Frutiger" panose="020B0500000000000000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F2D251FD-2E7E-422C-A821-72FA6A7F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43" y="2015314"/>
            <a:ext cx="9019803" cy="11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000" dirty="0">
                <a:solidFill>
                  <a:srgbClr val="22A4DD"/>
                </a:solidFill>
                <a:latin typeface="Aku &amp; Kamu" charset="0"/>
                <a:cs typeface="Aku &amp; Kamu" charset="0"/>
              </a:rPr>
              <a:t>04. – 09. September 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1500215D-D96F-4922-9160-74AB93C33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97" y="5354064"/>
            <a:ext cx="5829300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7909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="" xmlns:a16="http://schemas.microsoft.com/office/drawing/2014/main" id="{5D36FE14-DDFA-4B2E-A5B0-C4D47B86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="" xmlns:a16="http://schemas.microsoft.com/office/drawing/2014/main" id="{A52202A8-2D98-4402-8B60-71B9031AB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75" y="8155668"/>
            <a:ext cx="13061950" cy="1098848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196" name="Rectangle 3">
            <a:extLst>
              <a:ext uri="{FF2B5EF4-FFF2-40B4-BE49-F238E27FC236}">
                <a16:creationId xmlns="" xmlns:a16="http://schemas.microsoft.com/office/drawing/2014/main" id="{9A825AD9-B188-45FA-A0BB-41003E36A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7628916"/>
            <a:ext cx="130048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Verkohlte Welt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="" xmlns:a16="http://schemas.microsoft.com/office/drawing/2014/main" id="{8B8EF50C-4EF8-4272-925E-A43887C7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-92075"/>
            <a:ext cx="3100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29938C27-F2BD-4ECA-97FA-9384A6C5D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750" y="-1"/>
            <a:ext cx="13036550" cy="9772098"/>
          </a:xfrm>
          <a:prstGeom prst="rect">
            <a:avLst/>
          </a:prstGeom>
        </p:spPr>
      </p:pic>
      <p:sp>
        <p:nvSpPr>
          <p:cNvPr id="73731" name="Rectangle 2">
            <a:extLst>
              <a:ext uri="{FF2B5EF4-FFF2-40B4-BE49-F238E27FC236}">
                <a16:creationId xmlns="" xmlns:a16="http://schemas.microsoft.com/office/drawing/2014/main" id="{6D5B0A6E-BDC5-42ED-87F0-CE088427D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8396288"/>
            <a:ext cx="13031788" cy="1011237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3732" name="Rectangle 3">
            <a:extLst>
              <a:ext uri="{FF2B5EF4-FFF2-40B4-BE49-F238E27FC236}">
                <a16:creationId xmlns="" xmlns:a16="http://schemas.microsoft.com/office/drawing/2014/main" id="{D7E4D131-C6FA-4D0D-81BC-286F68A8D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" y="7781925"/>
            <a:ext cx="130317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0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Werde Aktiv</a:t>
            </a:r>
          </a:p>
        </p:txBody>
      </p:sp>
      <p:pic>
        <p:nvPicPr>
          <p:cNvPr id="73733" name="Picture 5">
            <a:extLst>
              <a:ext uri="{FF2B5EF4-FFF2-40B4-BE49-F238E27FC236}">
                <a16:creationId xmlns="" xmlns:a16="http://schemas.microsoft.com/office/drawing/2014/main" id="{7196ABB0-DFEA-4368-A961-6E4D54E75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="" xmlns:a16="http://schemas.microsoft.com/office/drawing/2014/main" id="{00C4C8D3-DC53-4993-ACC3-4614F904E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1957388"/>
            <a:ext cx="11914187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Dabei sein!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Menschen ansprechen und für Aktionen begeistern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Eigene Veranstaltungen organisieren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Anti-Repressionsarbeit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Auf den Camps helfen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Anfahrt organisieren 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Schlafplätze anbieten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Spenden</a:t>
            </a:r>
          </a:p>
          <a:p>
            <a:pPr marL="0" indent="0" eaLnBrk="1">
              <a:spcBef>
                <a:spcPts val="1000"/>
              </a:spcBef>
            </a:pPr>
            <a:r>
              <a:rPr lang="de-DE" altLang="de-DE" sz="34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… und was dir sonst noch einfällt!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="" xmlns:a16="http://schemas.microsoft.com/office/drawing/2014/main" id="{5FA8BBD8-31CF-4E36-8F2A-488A43D5F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5780" name="Rectangle 4">
            <a:extLst>
              <a:ext uri="{FF2B5EF4-FFF2-40B4-BE49-F238E27FC236}">
                <a16:creationId xmlns="" xmlns:a16="http://schemas.microsoft.com/office/drawing/2014/main" id="{54427A76-E749-40B7-AAD1-529D580E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330029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… rund um die Aktion</a:t>
            </a:r>
          </a:p>
        </p:txBody>
      </p:sp>
      <p:pic>
        <p:nvPicPr>
          <p:cNvPr id="75781" name="Picture 5">
            <a:extLst>
              <a:ext uri="{FF2B5EF4-FFF2-40B4-BE49-F238E27FC236}">
                <a16:creationId xmlns="" xmlns:a16="http://schemas.microsoft.com/office/drawing/2014/main" id="{F095E005-BDDB-4F5E-BD89-4B1AD5C6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2">
            <a:extLst>
              <a:ext uri="{FF2B5EF4-FFF2-40B4-BE49-F238E27FC236}">
                <a16:creationId xmlns="" xmlns:a16="http://schemas.microsoft.com/office/drawing/2014/main" id="{55BA162D-8EB4-46A8-B40A-45F39E24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DC2F36AE-0FCF-4377-A629-63D1EB38F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388" y="1646239"/>
            <a:ext cx="5871137" cy="3867150"/>
          </a:xfrm>
          <a:prstGeom prst="rect">
            <a:avLst/>
          </a:prstGeom>
        </p:spPr>
      </p:pic>
      <p:pic>
        <p:nvPicPr>
          <p:cNvPr id="77826" name="Picture 1">
            <a:extLst>
              <a:ext uri="{FF2B5EF4-FFF2-40B4-BE49-F238E27FC236}">
                <a16:creationId xmlns="" xmlns:a16="http://schemas.microsoft.com/office/drawing/2014/main" id="{130CE4A4-D915-468A-B368-0B75E1A30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0199" r="2115" b="13196"/>
          <a:stretch/>
        </p:blipFill>
        <p:spPr bwMode="auto">
          <a:xfrm>
            <a:off x="455869" y="1631950"/>
            <a:ext cx="5947771" cy="388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4">
            <a:extLst>
              <a:ext uri="{FF2B5EF4-FFF2-40B4-BE49-F238E27FC236}">
                <a16:creationId xmlns="" xmlns:a16="http://schemas.microsoft.com/office/drawing/2014/main" id="{B24549EC-81E9-491C-A4AD-6A2418A7F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869" y="5806421"/>
            <a:ext cx="5302173" cy="35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Bei allen Massenaktionen und Blockaden gibt es unterschiedliche Aktionslevel.</a:t>
            </a: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400" dirty="0">
              <a:solidFill>
                <a:srgbClr val="000000"/>
              </a:solidFill>
              <a:latin typeface="Minion Pro" panose="02040503050306020203" pitchFamily="18" charset="0"/>
              <a:cs typeface="Aku &amp; Kamu" charset="0"/>
            </a:endParaRP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dirty="0">
                <a:solidFill>
                  <a:srgbClr val="EF413D"/>
                </a:solidFill>
                <a:latin typeface="+mj-lt"/>
                <a:cs typeface="Aku &amp; Kamu" charset="0"/>
              </a:rPr>
              <a:t>Jede*r kann mitmachen!</a:t>
            </a:r>
          </a:p>
        </p:txBody>
      </p:sp>
      <p:sp>
        <p:nvSpPr>
          <p:cNvPr id="77830" name="Rectangle 5">
            <a:extLst>
              <a:ext uri="{FF2B5EF4-FFF2-40B4-BE49-F238E27FC236}">
                <a16:creationId xmlns="" xmlns:a16="http://schemas.microsoft.com/office/drawing/2014/main" id="{EB921C1C-F3B5-40D2-B5ED-FAB7DA6D0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7831" name="Rectangle 6">
            <a:extLst>
              <a:ext uri="{FF2B5EF4-FFF2-40B4-BE49-F238E27FC236}">
                <a16:creationId xmlns="" xmlns:a16="http://schemas.microsoft.com/office/drawing/2014/main" id="{59826736-19C6-4A30-AC6D-F8218CD24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69" y="33337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Aktionslevel</a:t>
            </a:r>
          </a:p>
        </p:txBody>
      </p:sp>
      <p:pic>
        <p:nvPicPr>
          <p:cNvPr id="77832" name="Picture 7">
            <a:extLst>
              <a:ext uri="{FF2B5EF4-FFF2-40B4-BE49-F238E27FC236}">
                <a16:creationId xmlns="" xmlns:a16="http://schemas.microsoft.com/office/drawing/2014/main" id="{448BBF67-DB57-4FBA-852F-A859A244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0694018-59F2-43D9-B162-CFA17351C8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69" y="5668169"/>
            <a:ext cx="5959409" cy="3867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A9B2F152-F76E-433F-B2CC-9804D03945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4"/>
          <a:stretch/>
        </p:blipFill>
        <p:spPr>
          <a:xfrm>
            <a:off x="-29305" y="0"/>
            <a:ext cx="13078981" cy="9917360"/>
          </a:xfrm>
          <a:prstGeom prst="rect">
            <a:avLst/>
          </a:prstGeom>
        </p:spPr>
      </p:pic>
      <p:sp>
        <p:nvSpPr>
          <p:cNvPr id="81923" name="Rectangle 2">
            <a:extLst>
              <a:ext uri="{FF2B5EF4-FFF2-40B4-BE49-F238E27FC236}">
                <a16:creationId xmlns="" xmlns:a16="http://schemas.microsoft.com/office/drawing/2014/main" id="{A95ACEE4-C42D-4EE9-937C-2FB600DA4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07" y="156306"/>
            <a:ext cx="10135917" cy="2262077"/>
          </a:xfrm>
          <a:prstGeom prst="rect">
            <a:avLst/>
          </a:prstGeom>
          <a:solidFill>
            <a:srgbClr val="FFFFFF">
              <a:alpha val="7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Die Massenaktion wird vom Legal Team für Alle unterstützt, das jederzeit während der Aktionstage erreichbar ist und den Aktivist*innen rechtlich </a:t>
            </a:r>
            <a:r>
              <a:rPr lang="de-DE" altLang="de-DE" sz="3200" dirty="0" smtClean="0">
                <a:latin typeface="Frutiger" panose="020B0500000000000000" pitchFamily="34" charset="0"/>
                <a:cs typeface="Aku &amp; Kamu" charset="0"/>
              </a:rPr>
              <a:t>beisteht</a:t>
            </a: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.</a:t>
            </a:r>
          </a:p>
          <a:p>
            <a:pPr algn="just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600" dirty="0">
                <a:solidFill>
                  <a:srgbClr val="2F96C4"/>
                </a:solidFill>
                <a:latin typeface="+mn-lt"/>
                <a:cs typeface="Aku &amp; Kamu" charset="0"/>
              </a:rPr>
              <a:t>Unsere Solidarität gegen ihre Repression!</a:t>
            </a:r>
          </a:p>
        </p:txBody>
      </p:sp>
      <p:pic>
        <p:nvPicPr>
          <p:cNvPr id="81924" name="Picture 3">
            <a:extLst>
              <a:ext uri="{FF2B5EF4-FFF2-40B4-BE49-F238E27FC236}">
                <a16:creationId xmlns="" xmlns:a16="http://schemas.microsoft.com/office/drawing/2014/main" id="{6281F337-03A0-469D-8B09-B7F9524D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54" y="0"/>
            <a:ext cx="2418383" cy="241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>
            <a:extLst>
              <a:ext uri="{FF2B5EF4-FFF2-40B4-BE49-F238E27FC236}">
                <a16:creationId xmlns="" xmlns:a16="http://schemas.microsoft.com/office/drawing/2014/main" id="{B950FE19-65CB-4ED2-887C-180D98607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80" y="1473070"/>
            <a:ext cx="12429975" cy="821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Der übliche Vorwurf ist Hausfriedensbruch, in seltenen </a:t>
            </a:r>
          </a:p>
          <a:p>
            <a:pPr marL="0" indent="0"/>
            <a:r>
              <a:rPr lang="de-DE" sz="3100" dirty="0">
                <a:latin typeface="Frutiger" panose="020B0500000000000000" pitchFamily="34" charset="0"/>
              </a:rPr>
              <a:t>	Fällen Landfriedensbruch, Widerstand oder Verstöße </a:t>
            </a:r>
          </a:p>
          <a:p>
            <a:pPr marL="0" indent="0"/>
            <a:r>
              <a:rPr lang="de-DE" sz="3100" dirty="0">
                <a:latin typeface="Frutiger" panose="020B0500000000000000" pitchFamily="34" charset="0"/>
              </a:rPr>
              <a:t>	gegen das Versammlungsgesetz.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Bisher gab es keine Verurteilungen bei einer Hauptverhandlung, sondern nur Freisprüche und Einstellungen.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Für Verhalten innerhalb des Aktionskonsenses sind Haftstrafen unwahrscheinlich.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Unsere Anti-Repressionsstrukturen versuchen, eventuelle Geldstrafen solidarisch zu unterstützen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Ingewahrsamnahmen möglich für Identitätsfeststellung, nach Platzverweis oder bei als minderjährig gelesenen Menschen.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Zur Identitätsfeststellung nach dem neuen Polizeigesetz bis zu 7 Tage Freiheitsentzug möglich. Darüber muss ein*e Richter*in innerhalb von 12 Stunden oder unter Umständen bis 24 Uhr des folgenden Tages entscheiden.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100" dirty="0">
                <a:latin typeface="Frutiger" panose="020B0500000000000000" pitchFamily="34" charset="0"/>
              </a:rPr>
              <a:t>Bei konkretem Vorwurf Untersuchungshaft möglich.</a:t>
            </a:r>
          </a:p>
          <a:p>
            <a:pPr marL="0" indent="0"/>
            <a:r>
              <a:rPr lang="de-DE" altLang="de-DE" sz="3100" dirty="0">
                <a:solidFill>
                  <a:srgbClr val="EF413D"/>
                </a:solidFill>
                <a:latin typeface="+mj-lt"/>
                <a:cs typeface="Aku &amp; Kamu" charset="0"/>
              </a:rPr>
              <a:t>Mehr Infos: </a:t>
            </a:r>
            <a:r>
              <a:rPr lang="de-DE" altLang="de-DE" sz="3100" dirty="0">
                <a:solidFill>
                  <a:srgbClr val="EF413D"/>
                </a:solidFill>
                <a:latin typeface="+mj-lt"/>
                <a:cs typeface="Aku &amp; Kamu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Rechtshilfebroschüre</a:t>
            </a:r>
            <a:r>
              <a:rPr lang="de-DE" altLang="de-DE" sz="3100" dirty="0">
                <a:solidFill>
                  <a:srgbClr val="EF413D"/>
                </a:solidFill>
                <a:latin typeface="+mj-lt"/>
                <a:cs typeface="Aku &amp; Kamu" charset="0"/>
              </a:rPr>
              <a:t> &amp; </a:t>
            </a:r>
            <a:r>
              <a:rPr lang="de-DE" altLang="de-DE" sz="3100" dirty="0">
                <a:solidFill>
                  <a:srgbClr val="EF413D"/>
                </a:solidFill>
                <a:latin typeface="+mj-lt"/>
                <a:cs typeface="Aku &amp; Kamu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Legal Team für Alle</a:t>
            </a:r>
            <a:endParaRPr lang="de-DE" altLang="de-DE" sz="3100" dirty="0">
              <a:solidFill>
                <a:srgbClr val="EF413D"/>
              </a:solidFill>
              <a:latin typeface="+mj-lt"/>
              <a:cs typeface="Aku &amp; Kamu" charset="0"/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="" xmlns:a16="http://schemas.microsoft.com/office/drawing/2014/main" id="{C0580947-3BD8-4910-B6D6-7CB707FD9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79877" name="Rectangle 4">
            <a:extLst>
              <a:ext uri="{FF2B5EF4-FFF2-40B4-BE49-F238E27FC236}">
                <a16:creationId xmlns="" xmlns:a16="http://schemas.microsoft.com/office/drawing/2014/main" id="{68B4269C-AD7B-4C8C-A587-06B8F932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2" y="33337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Rechtliche Folgen</a:t>
            </a:r>
          </a:p>
        </p:txBody>
      </p:sp>
      <p:sp>
        <p:nvSpPr>
          <p:cNvPr id="79878" name="Rectangle 5">
            <a:extLst>
              <a:ext uri="{FF2B5EF4-FFF2-40B4-BE49-F238E27FC236}">
                <a16:creationId xmlns="" xmlns:a16="http://schemas.microsoft.com/office/drawing/2014/main" id="{6BF510A7-0EB7-4021-8223-350BF24B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8888" y="46038"/>
            <a:ext cx="2825750" cy="282575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100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="" xmlns:a16="http://schemas.microsoft.com/office/drawing/2014/main" id="{0EBA7C87-03BF-43D3-A95D-AB6A567C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83" y="1545918"/>
            <a:ext cx="12195174" cy="81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307975" indent="-30797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2800" b="1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Vorteile</a:t>
            </a:r>
          </a:p>
          <a:p>
            <a:pPr marL="457200" indent="-457200" eaLnBrk="1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Gemeinsame Verweigerung erschwert die Erfassung, </a:t>
            </a:r>
            <a:r>
              <a:rPr lang="de-DE" altLang="de-DE" sz="28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/>
            </a:r>
            <a:br>
              <a:rPr lang="de-DE" altLang="de-DE" sz="28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28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In-Gewahrsam-</a:t>
            </a:r>
            <a:r>
              <a:rPr lang="de-DE" altLang="de-DE" sz="2800" dirty="0" err="1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Nahme</a:t>
            </a:r>
            <a:r>
              <a:rPr lang="de-DE" altLang="de-DE" sz="28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 </a:t>
            </a: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und  strafrechtliche Verfolgung aller.</a:t>
            </a:r>
          </a:p>
          <a:p>
            <a:pPr marL="457200" indent="-457200" eaLnBrk="1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In den vergangenen Jahren wurde so politischer Freiraum gewonnen.</a:t>
            </a:r>
          </a:p>
          <a:p>
            <a:pPr marL="457200" indent="-457200" eaLnBrk="1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Ohne Namen kann RWE keine Unterlassungserklärungen verschicken.</a:t>
            </a:r>
          </a:p>
          <a:p>
            <a:pPr eaLnBrk="1">
              <a:spcBef>
                <a:spcPts val="1000"/>
              </a:spcBef>
            </a:pPr>
            <a:endParaRPr lang="de-DE" altLang="de-DE" sz="600" b="1" dirty="0">
              <a:solidFill>
                <a:srgbClr val="EF413D"/>
              </a:solidFill>
              <a:latin typeface="Frutiger" panose="020B0500000000000000" pitchFamily="34" charset="0"/>
              <a:cs typeface="Aku &amp; Kamu" charset="0"/>
            </a:endParaRPr>
          </a:p>
          <a:p>
            <a:pPr eaLnBrk="1">
              <a:spcBef>
                <a:spcPts val="1000"/>
              </a:spcBef>
            </a:pPr>
            <a:r>
              <a:rPr lang="de-DE" altLang="de-DE" sz="2800" b="1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Nachteile</a:t>
            </a:r>
          </a:p>
          <a:p>
            <a:pPr marL="457200" indent="-457200" eaLnBrk="1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Schwieriger, offen zu Aktion zu stehen, um nicht nachträglich identifiziert zu werden.</a:t>
            </a:r>
          </a:p>
          <a:p>
            <a:pPr marL="457200" indent="-457200" eaLnBrk="1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altLang="de-DE" sz="28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Freiheitsentzug: </a:t>
            </a:r>
            <a:r>
              <a:rPr lang="de-DE" sz="2800" dirty="0">
                <a:latin typeface="Frutiger" panose="020B0500000000000000" pitchFamily="34" charset="0"/>
              </a:rPr>
              <a:t>Zur Identitätsfeststellung kann die Polizei Menschen in Gewahrsam nehmen, in NRW im Regelfall maximal 12 Stunden; im schlimmsten Fall bis zu 7 Tage; auch eine U-Haft ist nicht komplett auszuschließen.</a:t>
            </a:r>
          </a:p>
          <a:p>
            <a:pPr marL="457200" indent="-457200" eaLnBrk="1">
              <a:spcBef>
                <a:spcPts val="6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de-DE" sz="2800" dirty="0">
                <a:latin typeface="Frutiger" panose="020B0500000000000000" pitchFamily="34" charset="0"/>
              </a:rPr>
              <a:t>Mögliches Bußgeld (70-1000€) </a:t>
            </a:r>
            <a:r>
              <a:rPr lang="de-DE" sz="2800" dirty="0">
                <a:latin typeface="Frutiger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de-DE" sz="2800" dirty="0">
                <a:latin typeface="Frutiger" panose="020B0500000000000000" pitchFamily="34" charset="0"/>
              </a:rPr>
              <a:t>Die Kosten tragen wir gemeinsam und solidarisch. </a:t>
            </a:r>
            <a:r>
              <a:rPr lang="de-DE" sz="2800" dirty="0" err="1">
                <a:latin typeface="Frutiger" panose="020B0500000000000000" pitchFamily="34" charset="0"/>
              </a:rPr>
              <a:t>Niemensch</a:t>
            </a:r>
            <a:r>
              <a:rPr lang="de-DE" sz="2800" dirty="0">
                <a:latin typeface="Frutiger" panose="020B0500000000000000" pitchFamily="34" charset="0"/>
              </a:rPr>
              <a:t> wird mit dem Kostenrisiko allein gelassen.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endParaRPr lang="de-DE" altLang="de-DE" sz="6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de-DE" altLang="de-DE" sz="28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Die </a:t>
            </a:r>
            <a:r>
              <a:rPr lang="de-DE" altLang="de-DE" sz="2800" dirty="0" err="1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Personalienverweigerung</a:t>
            </a:r>
            <a:r>
              <a:rPr lang="de-DE" altLang="de-DE" sz="28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 wird auch dieses Jahr als sinnvoll erachtet.      Trotzdem muss diese Entscheidung jede*r Aktivist*in selbst treffen.</a:t>
            </a:r>
            <a:endParaRPr lang="de-DE" altLang="de-DE" sz="2800" dirty="0">
              <a:solidFill>
                <a:srgbClr val="EF413D"/>
              </a:solidFill>
              <a:latin typeface="Frutiger" panose="020B0500000000000000" pitchFamily="34" charset="0"/>
              <a:cs typeface="Aku &amp; Kamu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="" xmlns:a16="http://schemas.microsoft.com/office/drawing/2014/main" id="{0A3668AE-EFA6-461B-91A7-AE91723D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3972" name="Rectangle 3">
            <a:extLst>
              <a:ext uri="{FF2B5EF4-FFF2-40B4-BE49-F238E27FC236}">
                <a16:creationId xmlns="" xmlns:a16="http://schemas.microsoft.com/office/drawing/2014/main" id="{35CE9C76-A727-4638-B36A-99F8B1B10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321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Personalienverweigerung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F510A7-0EB7-4021-8223-350BF24B8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8888" y="46038"/>
            <a:ext cx="2825750" cy="282575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1002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="" xmlns:a16="http://schemas.microsoft.com/office/drawing/2014/main" id="{A93885FD-E269-4A7E-94D7-F4AF370F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86019" name="Rectangle 3">
            <a:extLst>
              <a:ext uri="{FF2B5EF4-FFF2-40B4-BE49-F238E27FC236}">
                <a16:creationId xmlns="" xmlns:a16="http://schemas.microsoft.com/office/drawing/2014/main" id="{63F8BC2C-D259-4C88-A7D5-4C8E3BFFD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321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Junge Menschen bei der Aktion</a:t>
            </a:r>
          </a:p>
        </p:txBody>
      </p:sp>
      <p:pic>
        <p:nvPicPr>
          <p:cNvPr id="86020" name="Picture 4">
            <a:extLst>
              <a:ext uri="{FF2B5EF4-FFF2-40B4-BE49-F238E27FC236}">
                <a16:creationId xmlns="" xmlns:a16="http://schemas.microsoft.com/office/drawing/2014/main" id="{823F65B1-9BA6-44C9-A4A5-DB2B2A81C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ADF6BDD5-5DE4-4893-B9C1-BCBE879CB02F}"/>
              </a:ext>
            </a:extLst>
          </p:cNvPr>
          <p:cNvSpPr txBox="1"/>
          <p:nvPr/>
        </p:nvSpPr>
        <p:spPr>
          <a:xfrm>
            <a:off x="390608" y="2002810"/>
            <a:ext cx="123764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EF413D"/>
                </a:solidFill>
                <a:latin typeface="Frutiger" panose="020B0500000000000000" pitchFamily="34" charset="0"/>
              </a:rPr>
              <a:t>Variante ohne </a:t>
            </a:r>
            <a:r>
              <a:rPr lang="de-DE" sz="3200" b="1" dirty="0" err="1">
                <a:solidFill>
                  <a:srgbClr val="EF413D"/>
                </a:solidFill>
                <a:latin typeface="Frutiger" panose="020B0500000000000000" pitchFamily="34" charset="0"/>
              </a:rPr>
              <a:t>Personalienverweigerung</a:t>
            </a:r>
            <a:r>
              <a:rPr lang="de-DE" sz="3200" b="1" dirty="0">
                <a:solidFill>
                  <a:srgbClr val="EF413D"/>
                </a:solidFill>
                <a:latin typeface="Frutiger" panose="020B0500000000000000" pitchFamily="34" charset="0"/>
              </a:rPr>
              <a:t>: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latin typeface="Frutiger" panose="020B0500000000000000" pitchFamily="34" charset="0"/>
              </a:rPr>
              <a:t>Schriftliche Erlaubnis der Sorgeberechtigten dabei haben.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latin typeface="Frutiger" panose="020B0500000000000000" pitchFamily="34" charset="0"/>
              </a:rPr>
              <a:t>Die Polizei benachrichtigt diese für die Abholung.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latin typeface="Frutiger" panose="020B0500000000000000" pitchFamily="34" charset="0"/>
              </a:rPr>
              <a:t>Abholung auch durch andere volljährige Person mit Vollmacht aller (!) Sorgeberechtigten möglich.</a:t>
            </a:r>
            <a:br>
              <a:rPr lang="de-DE" sz="3200" dirty="0">
                <a:latin typeface="Frutiger" panose="020B0500000000000000" pitchFamily="34" charset="0"/>
              </a:rPr>
            </a:br>
            <a:endParaRPr lang="de-DE" sz="3200" dirty="0">
              <a:latin typeface="Frutiger" panose="020B0500000000000000" pitchFamily="34" charset="0"/>
            </a:endParaRPr>
          </a:p>
          <a:p>
            <a:r>
              <a:rPr lang="de-DE" sz="3200" b="1" dirty="0">
                <a:solidFill>
                  <a:srgbClr val="EF413D"/>
                </a:solidFill>
                <a:latin typeface="Frutiger" panose="020B0500000000000000" pitchFamily="34" charset="0"/>
              </a:rPr>
              <a:t>Variante mit </a:t>
            </a:r>
            <a:r>
              <a:rPr lang="de-DE" sz="3200" b="1" dirty="0" err="1">
                <a:solidFill>
                  <a:srgbClr val="EF413D"/>
                </a:solidFill>
                <a:latin typeface="Frutiger" panose="020B0500000000000000" pitchFamily="34" charset="0"/>
              </a:rPr>
              <a:t>Personalienverweigerung</a:t>
            </a:r>
            <a:r>
              <a:rPr lang="de-DE" sz="3200" b="1" dirty="0">
                <a:solidFill>
                  <a:srgbClr val="EF413D"/>
                </a:solidFill>
                <a:latin typeface="Frutiger" panose="020B0500000000000000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latin typeface="Frutiger" panose="020B0500000000000000" pitchFamily="34" charset="0"/>
              </a:rPr>
              <a:t>Beurteilung, ob "minderjährig" allein durch willkürliche Schätzung der Polizei.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>
                <a:latin typeface="Frutiger" panose="020B0500000000000000" pitchFamily="34" charset="0"/>
              </a:rPr>
              <a:t>Du könntest in eine Jugendeinrichtung gebracht werden. </a:t>
            </a:r>
          </a:p>
          <a:p>
            <a:r>
              <a:rPr lang="de-DE" sz="3200" dirty="0">
                <a:latin typeface="Frutiger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de-DE" sz="3200" dirty="0">
                <a:latin typeface="Frutiger" panose="020B0500000000000000" pitchFamily="34" charset="0"/>
              </a:rPr>
              <a:t>Von dort EA anrufen, Adresse geben, einsammeln lassen.</a:t>
            </a:r>
            <a:br>
              <a:rPr lang="de-DE" sz="3200" dirty="0">
                <a:latin typeface="Frutiger" panose="020B0500000000000000" pitchFamily="34" charset="0"/>
              </a:rPr>
            </a:br>
            <a:endParaRPr lang="de-DE" sz="3200" dirty="0">
              <a:latin typeface="Frutiger" panose="020B0500000000000000" pitchFamily="34" charset="0"/>
            </a:endParaRPr>
          </a:p>
          <a:p>
            <a:r>
              <a:rPr lang="de-DE" sz="3200" dirty="0">
                <a:latin typeface="Frutiger" panose="020B0500000000000000" pitchFamily="34" charset="0"/>
              </a:rPr>
              <a:t>Wenn du dir unsicher bist, komm zum Legal Zelt auf dem Camp und lass dich beraten oder schau in die Rechtshilfebroschüre (S. 49).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="" xmlns:a16="http://schemas.microsoft.com/office/drawing/2014/main" id="{F15DEE69-98D4-48D4-BC9F-E51613FEA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"/>
          <a:stretch/>
        </p:blipFill>
        <p:spPr bwMode="auto">
          <a:xfrm>
            <a:off x="404812" y="978612"/>
            <a:ext cx="12622212" cy="879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865522E3-2D9C-4C63-98BD-37D7ED085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43" y="1451188"/>
            <a:ext cx="11914187" cy="82124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50760" tIns="50760" rIns="50760" bIns="50760" anchor="ctr">
            <a:spAutoFit/>
          </a:bodyPr>
          <a:lstStyle>
            <a:lvl1pPr marL="307975" indent="-30797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altLang="de-DE" sz="3200" dirty="0">
                <a:solidFill>
                  <a:srgbClr val="ED1C24"/>
                </a:solidFill>
                <a:latin typeface="Frutiger" panose="020B0500000000000000" pitchFamily="34" charset="0"/>
                <a:cs typeface="Aku &amp; Kamu" charset="0"/>
              </a:rPr>
              <a:t>Allgemein / fürs Camp: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Isomatte, warmer Schlafsack, Zelt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Fahrräder (wenn möglich)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Radios/UKW-Empfang</a:t>
            </a:r>
            <a:br>
              <a:rPr lang="de-DE" altLang="de-DE" sz="3200" dirty="0">
                <a:latin typeface="Frutiger" panose="020B0500000000000000" pitchFamily="34" charset="0"/>
                <a:cs typeface="Aku &amp; Kamu" charset="0"/>
              </a:rPr>
            </a:br>
            <a:endParaRPr lang="de-DE" altLang="de-DE" sz="1100" dirty="0">
              <a:latin typeface="Frutiger" panose="020B0500000000000000" pitchFamily="34" charset="0"/>
              <a:cs typeface="Aku &amp; Kamu" charset="0"/>
            </a:endParaRPr>
          </a:p>
          <a:p>
            <a:pPr eaLnBrk="1">
              <a:spcBef>
                <a:spcPts val="1000"/>
              </a:spcBef>
              <a:defRPr/>
            </a:pPr>
            <a:r>
              <a:rPr lang="de-DE" altLang="de-DE" sz="3200" dirty="0">
                <a:solidFill>
                  <a:srgbClr val="ED1C24"/>
                </a:solidFill>
                <a:latin typeface="Frutiger" panose="020B0500000000000000" pitchFamily="34" charset="0"/>
                <a:cs typeface="Aku &amp; Kamu" charset="0"/>
              </a:rPr>
              <a:t>Für die Aktion: 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Feste Schuhe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Warme, robuste Kleidung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Wasserflaschen und Brotdose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Sonnen- und Regenschutz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Erste-Hilfe-Set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</a:rPr>
              <a:t>Taschen-/Stirnlampen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à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Denkt daran, dass die 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3200" dirty="0">
                <a:latin typeface="Frutiger" panose="020B0500000000000000" pitchFamily="34" charset="0"/>
                <a:cs typeface="Aku &amp; Kamu" charset="0"/>
                <a:sym typeface="Wingdings" panose="05000000000000000000" pitchFamily="2" charset="2"/>
              </a:rPr>
              <a:t>		Aktion im Sommer ist!</a:t>
            </a:r>
            <a:endParaRPr lang="de-DE" altLang="de-DE" sz="3200" dirty="0">
              <a:latin typeface="Frutiger" panose="020B0500000000000000" pitchFamily="34" charset="0"/>
              <a:cs typeface="Aku &amp; Kamu" charset="0"/>
            </a:endParaRPr>
          </a:p>
        </p:txBody>
      </p:sp>
      <p:sp>
        <p:nvSpPr>
          <p:cNvPr id="88068" name="Rectangle 3">
            <a:extLst>
              <a:ext uri="{FF2B5EF4-FFF2-40B4-BE49-F238E27FC236}">
                <a16:creationId xmlns="" xmlns:a16="http://schemas.microsoft.com/office/drawing/2014/main" id="{57D623CC-BFFD-4A67-8BF1-A046EC00A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>
              <a:latin typeface="+mj-lt"/>
            </a:endParaRPr>
          </a:p>
        </p:txBody>
      </p:sp>
      <p:sp>
        <p:nvSpPr>
          <p:cNvPr id="88069" name="Rectangle 4">
            <a:extLst>
              <a:ext uri="{FF2B5EF4-FFF2-40B4-BE49-F238E27FC236}">
                <a16:creationId xmlns="" xmlns:a16="http://schemas.microsoft.com/office/drawing/2014/main" id="{D2F660BB-C125-47B7-820A-E9A9C4A39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321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+mj-lt"/>
                <a:cs typeface="Aku &amp; Kamu" charset="0"/>
              </a:rPr>
              <a:t>Packliste</a:t>
            </a:r>
          </a:p>
        </p:txBody>
      </p:sp>
      <p:pic>
        <p:nvPicPr>
          <p:cNvPr id="88070" name="Picture 5">
            <a:extLst>
              <a:ext uri="{FF2B5EF4-FFF2-40B4-BE49-F238E27FC236}">
                <a16:creationId xmlns="" xmlns:a16="http://schemas.microsoft.com/office/drawing/2014/main" id="{D28AD5CC-BA70-4C0A-842E-4481BE6B5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="" xmlns:a16="http://schemas.microsoft.com/office/drawing/2014/main" id="{04EABEFF-16EF-46E5-8EDB-56F97B83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2448874"/>
            <a:ext cx="11914187" cy="2580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Lokalen Klimagruppen anschließen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In Bündnis-AGs einsteigen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Bündnistreffen besuchen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  <a:defRPr/>
            </a:pPr>
            <a:r>
              <a:rPr lang="de-DE" altLang="de-DE" sz="34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… und was dir sonst noch einfällt!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="" xmlns:a16="http://schemas.microsoft.com/office/drawing/2014/main" id="{BE889AEA-9023-4BE9-8935-DD382CA35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0116" name="Rectangle 4">
            <a:extLst>
              <a:ext uri="{FF2B5EF4-FFF2-40B4-BE49-F238E27FC236}">
                <a16:creationId xmlns="" xmlns:a16="http://schemas.microsoft.com/office/drawing/2014/main" id="{B97A6D76-B900-434B-B3CC-E1AF6EF6B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321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Im Prozess aktiv werden</a:t>
            </a:r>
          </a:p>
        </p:txBody>
      </p:sp>
      <p:pic>
        <p:nvPicPr>
          <p:cNvPr id="90117" name="Picture 5">
            <a:extLst>
              <a:ext uri="{FF2B5EF4-FFF2-40B4-BE49-F238E27FC236}">
                <a16:creationId xmlns="" xmlns:a16="http://schemas.microsoft.com/office/drawing/2014/main" id="{C5DF5D46-BD29-4BC6-A095-35CC3769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2">
            <a:extLst>
              <a:ext uri="{FF2B5EF4-FFF2-40B4-BE49-F238E27FC236}">
                <a16:creationId xmlns="" xmlns:a16="http://schemas.microsoft.com/office/drawing/2014/main" id="{7522E3E4-63EF-4E30-A8E4-7BAE9FD3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>
            <a:extLst>
              <a:ext uri="{FF2B5EF4-FFF2-40B4-BE49-F238E27FC236}">
                <a16:creationId xmlns="" xmlns:a16="http://schemas.microsoft.com/office/drawing/2014/main" id="{1CE59BC8-8A8D-4211-B5C7-38261EECD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-7938"/>
            <a:ext cx="13015913" cy="9767888"/>
          </a:xfrm>
          <a:prstGeom prst="rect">
            <a:avLst/>
          </a:prstGeom>
          <a:gradFill rotWithShape="0">
            <a:gsLst>
              <a:gs pos="0">
                <a:srgbClr val="F8F8F8"/>
              </a:gs>
              <a:gs pos="100000">
                <a:srgbClr val="F0F0F0"/>
              </a:gs>
            </a:gsLst>
            <a:lin ang="36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pic>
        <p:nvPicPr>
          <p:cNvPr id="92163" name="Picture 2">
            <a:extLst>
              <a:ext uri="{FF2B5EF4-FFF2-40B4-BE49-F238E27FC236}">
                <a16:creationId xmlns="" xmlns:a16="http://schemas.microsoft.com/office/drawing/2014/main" id="{BB28C0D2-52D1-4A31-AFB7-6A4ECB6B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1096962"/>
            <a:ext cx="6596062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3">
            <a:extLst>
              <a:ext uri="{FF2B5EF4-FFF2-40B4-BE49-F238E27FC236}">
                <a16:creationId xmlns="" xmlns:a16="http://schemas.microsoft.com/office/drawing/2014/main" id="{BA6FBEF4-81EE-45CE-8303-CA7A4D28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1019175" y="694372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4">
            <a:extLst>
              <a:ext uri="{FF2B5EF4-FFF2-40B4-BE49-F238E27FC236}">
                <a16:creationId xmlns="" xmlns:a16="http://schemas.microsoft.com/office/drawing/2014/main" id="{67A25926-F4A4-44E5-B829-0C229C220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7204075"/>
            <a:ext cx="527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14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Paris</a:t>
            </a:r>
          </a:p>
        </p:txBody>
      </p:sp>
      <p:sp>
        <p:nvSpPr>
          <p:cNvPr id="92166" name="Line 5">
            <a:extLst>
              <a:ext uri="{FF2B5EF4-FFF2-40B4-BE49-F238E27FC236}">
                <a16:creationId xmlns="" xmlns:a16="http://schemas.microsoft.com/office/drawing/2014/main" id="{FD892929-303F-4D9E-8088-809860B9B9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263" y="7470775"/>
            <a:ext cx="423862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2167" name="Rectangle 6">
            <a:extLst>
              <a:ext uri="{FF2B5EF4-FFF2-40B4-BE49-F238E27FC236}">
                <a16:creationId xmlns="" xmlns:a16="http://schemas.microsoft.com/office/drawing/2014/main" id="{477928EA-E223-4404-83BA-32EC23E5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475" y="2748707"/>
            <a:ext cx="4993431" cy="561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5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Immer mehr Lokalgruppen gründen sich in </a:t>
            </a:r>
            <a:r>
              <a:rPr lang="de-DE" altLang="de-DE" sz="35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Deutschland</a:t>
            </a:r>
            <a:br>
              <a:rPr lang="de-DE" altLang="de-DE" sz="35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500" dirty="0" smtClean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und Europa!</a:t>
            </a:r>
            <a:endParaRPr lang="de-DE" altLang="de-DE" sz="35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algn="ctr" eaLnBrk="1"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3500" dirty="0">
              <a:solidFill>
                <a:srgbClr val="000000"/>
              </a:solidFill>
              <a:latin typeface="Frutiger" panose="020B0500000000000000" pitchFamily="34" charset="0"/>
              <a:cs typeface="Aku &amp; Kamu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500" dirty="0">
                <a:solidFill>
                  <a:srgbClr val="EF413D"/>
                </a:solidFill>
                <a:latin typeface="Frutiger" panose="020B0500000000000000" pitchFamily="34" charset="0"/>
                <a:cs typeface="Aku &amp; Kamu" charset="0"/>
              </a:rPr>
              <a:t>Schließt euch einer Lokalgruppe in eurer Nähe an oder gründet einfach eine neue in eurer Stadt!</a:t>
            </a:r>
          </a:p>
        </p:txBody>
      </p:sp>
      <p:sp>
        <p:nvSpPr>
          <p:cNvPr id="92168" name="Rectangle 7">
            <a:extLst>
              <a:ext uri="{FF2B5EF4-FFF2-40B4-BE49-F238E27FC236}">
                <a16:creationId xmlns="" xmlns:a16="http://schemas.microsoft.com/office/drawing/2014/main" id="{7636110B-3240-400C-A62A-EA9A954D8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2169" name="Rectangle 8">
            <a:extLst>
              <a:ext uri="{FF2B5EF4-FFF2-40B4-BE49-F238E27FC236}">
                <a16:creationId xmlns="" xmlns:a16="http://schemas.microsoft.com/office/drawing/2014/main" id="{0A37322B-6D50-4DF4-8EC6-87CA00E2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9670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LokalgruppeN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92170" name="Picture 9">
            <a:extLst>
              <a:ext uri="{FF2B5EF4-FFF2-40B4-BE49-F238E27FC236}">
                <a16:creationId xmlns="" xmlns:a16="http://schemas.microsoft.com/office/drawing/2014/main" id="{9F1604A0-8B26-454A-8238-1538C746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2">
            <a:extLst>
              <a:ext uri="{FF2B5EF4-FFF2-40B4-BE49-F238E27FC236}">
                <a16:creationId xmlns="" xmlns:a16="http://schemas.microsoft.com/office/drawing/2014/main" id="{99220F19-64F8-4AD9-B849-27629F4A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="" xmlns:a16="http://schemas.microsoft.com/office/drawing/2014/main" id="{A9824D5B-3FD3-405F-A51B-DAD22C4F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88" y="2068488"/>
            <a:ext cx="3600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C7B9663F-0AA3-4D55-A63F-52F6C8C3E10D}"/>
              </a:ext>
            </a:extLst>
          </p:cNvPr>
          <p:cNvSpPr txBox="1"/>
          <p:nvPr/>
        </p:nvSpPr>
        <p:spPr>
          <a:xfrm>
            <a:off x="3550072" y="2356520"/>
            <a:ext cx="7232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/>
              <a:t>Lübeck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="" xmlns:a16="http://schemas.microsoft.com/office/drawing/2014/main" id="{5305C350-3886-4C2C-BC60-D07DD71FB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243" name="Rectangle 5">
            <a:extLst>
              <a:ext uri="{FF2B5EF4-FFF2-40B4-BE49-F238E27FC236}">
                <a16:creationId xmlns="" xmlns:a16="http://schemas.microsoft.com/office/drawing/2014/main" id="{8A20C80D-7404-4846-8890-8FD05598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85" y="38828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Fakten zum Klimawandel</a:t>
            </a:r>
          </a:p>
        </p:txBody>
      </p:sp>
      <p:pic>
        <p:nvPicPr>
          <p:cNvPr id="10244" name="Picture 6">
            <a:extLst>
              <a:ext uri="{FF2B5EF4-FFF2-40B4-BE49-F238E27FC236}">
                <a16:creationId xmlns="" xmlns:a16="http://schemas.microsoft.com/office/drawing/2014/main" id="{5F4C64A2-E094-4C11-88EC-5BCCC771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2CD3235F-94B5-4522-A73E-811C92E0FEC5}"/>
              </a:ext>
            </a:extLst>
          </p:cNvPr>
          <p:cNvSpPr txBox="1"/>
          <p:nvPr/>
        </p:nvSpPr>
        <p:spPr>
          <a:xfrm>
            <a:off x="411162" y="2255673"/>
            <a:ext cx="12355933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Weltweit waren die Jahre 2015 – 2018 die </a:t>
            </a:r>
            <a:r>
              <a:rPr lang="de-DE" sz="3400" dirty="0" smtClean="0">
                <a:latin typeface="Frutiger" panose="020B0500000000000000" pitchFamily="34" charset="0"/>
              </a:rPr>
              <a:t/>
            </a:r>
            <a:br>
              <a:rPr lang="de-DE" sz="3400" dirty="0" smtClean="0">
                <a:latin typeface="Frutiger" panose="020B0500000000000000" pitchFamily="34" charset="0"/>
              </a:rPr>
            </a:br>
            <a:r>
              <a:rPr lang="de-DE" sz="3400" dirty="0" smtClean="0">
                <a:latin typeface="Frutiger" panose="020B0500000000000000" pitchFamily="34" charset="0"/>
              </a:rPr>
              <a:t>heißesten seit </a:t>
            </a:r>
            <a:r>
              <a:rPr lang="de-DE" sz="3400" dirty="0">
                <a:latin typeface="Frutiger" panose="020B0500000000000000" pitchFamily="34" charset="0"/>
              </a:rPr>
              <a:t>Beginn der Wetteraufzeichnungen.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Der Temperaturanstieg ist nahezu vollständig auf die vom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Menschen gemachten Treibhausgas-Emissionen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zurückzuführen.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Wenn Kipppunkte überschritten werden, können abrupte irreversible Umweltveränderungen auftreten.</a:t>
            </a:r>
            <a:endParaRPr lang="de-DE" sz="34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20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Bis 2050 muss die Welt praktisch kohlenstoffneutral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sein, um die Erderwärmung möglichst auf 1,5 Grad zu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begrenzen, wie es das Pariser Weltklimaabkommen fordert.</a:t>
            </a:r>
          </a:p>
          <a:p>
            <a:pPr>
              <a:defRPr/>
            </a:pPr>
            <a:endParaRPr lang="de-DE" sz="2500" dirty="0">
              <a:latin typeface="Frutiger" panose="020B0500000000000000" pitchFamily="34" charset="0"/>
            </a:endParaRPr>
          </a:p>
          <a:p>
            <a:pPr>
              <a:defRPr/>
            </a:pPr>
            <a:endParaRPr lang="de-DE" sz="2500" dirty="0">
              <a:latin typeface="Frutiger" panose="020B0500000000000000" pitchFamily="34" charset="0"/>
            </a:endParaRPr>
          </a:p>
          <a:p>
            <a:pPr algn="r">
              <a:defRPr/>
            </a:pPr>
            <a:r>
              <a:rPr lang="de-DE" altLang="de-DE" sz="1600" i="1" dirty="0">
                <a:latin typeface="Frutiger" panose="020B0500000000000000" pitchFamily="34" charset="0"/>
              </a:rPr>
              <a:t>(</a:t>
            </a:r>
            <a:r>
              <a:rPr lang="de-DE" altLang="de-DE" sz="1600" i="1" dirty="0" smtClean="0">
                <a:latin typeface="Frutiger" panose="020B0500000000000000" pitchFamily="34" charset="0"/>
              </a:rPr>
              <a:t>www.scientists4future.org/fakten</a:t>
            </a:r>
            <a:r>
              <a:rPr lang="de-DE" altLang="de-DE" sz="1600" i="1" dirty="0">
                <a:latin typeface="Frutiger" panose="020B0500000000000000" pitchFamily="34" charset="0"/>
              </a:rPr>
              <a:t>/, 22.04.2019)</a:t>
            </a:r>
            <a:endParaRPr lang="de-DE" sz="1600" i="1" dirty="0">
              <a:latin typeface="Frutiger" panose="020B0500000000000000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="" xmlns:a16="http://schemas.microsoft.com/office/drawing/2014/main" id="{CC84A9DA-84C7-4617-8414-DF2215797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4211" name="Rectangle 2">
            <a:extLst>
              <a:ext uri="{FF2B5EF4-FFF2-40B4-BE49-F238E27FC236}">
                <a16:creationId xmlns="" xmlns:a16="http://schemas.microsoft.com/office/drawing/2014/main" id="{D0E47762-13F5-4D6D-A9DF-F4BB67128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38" y="41445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Massenaktion im Juni</a:t>
            </a:r>
          </a:p>
        </p:txBody>
      </p:sp>
      <p:pic>
        <p:nvPicPr>
          <p:cNvPr id="94212" name="Picture 14">
            <a:extLst>
              <a:ext uri="{FF2B5EF4-FFF2-40B4-BE49-F238E27FC236}">
                <a16:creationId xmlns="" xmlns:a16="http://schemas.microsoft.com/office/drawing/2014/main" id="{4EA28BCF-70DD-4176-A166-48F6B1AC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AC0E5B2B-D165-4917-B5C2-222CC9C683A3}"/>
              </a:ext>
            </a:extLst>
          </p:cNvPr>
          <p:cNvSpPr txBox="1"/>
          <p:nvPr/>
        </p:nvSpPr>
        <p:spPr>
          <a:xfrm>
            <a:off x="523038" y="2572544"/>
            <a:ext cx="11523978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Der Kohleausstieg ist die schnellste Sofortmaßnahme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für den Klimaschutz.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34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Doch die Politik versagt erneut und deshalb handeln wir!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de-DE" sz="3400" dirty="0">
              <a:latin typeface="Frutiger" panose="020B0500000000000000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Im Juni werden wir im Rheinland Kohleinfrastruktur </a:t>
            </a:r>
            <a:r>
              <a:rPr lang="de-DE" sz="3400" dirty="0" smtClean="0">
                <a:latin typeface="Frutiger" panose="020B0500000000000000" pitchFamily="34" charset="0"/>
              </a:rPr>
              <a:t/>
            </a:r>
            <a:br>
              <a:rPr lang="de-DE" sz="3400" dirty="0" smtClean="0">
                <a:latin typeface="Frutiger" panose="020B0500000000000000" pitchFamily="34" charset="0"/>
              </a:rPr>
            </a:br>
            <a:r>
              <a:rPr lang="de-DE" sz="3400" dirty="0" smtClean="0">
                <a:latin typeface="Frutiger" panose="020B0500000000000000" pitchFamily="34" charset="0"/>
              </a:rPr>
              <a:t>blockieren und </a:t>
            </a:r>
            <a:r>
              <a:rPr lang="de-DE" sz="3400" dirty="0">
                <a:latin typeface="Frutiger" panose="020B0500000000000000" pitchFamily="34" charset="0"/>
              </a:rPr>
              <a:t>den Kohleausstieg selbst in die Hand nehmen!</a:t>
            </a:r>
          </a:p>
          <a:p>
            <a:pPr algn="ctr">
              <a:defRPr/>
            </a:pPr>
            <a:endParaRPr lang="de-DE" sz="3400" dirty="0">
              <a:latin typeface="Minion Pro" panose="02040503050306020203" pitchFamily="18" charset="0"/>
            </a:endParaRPr>
          </a:p>
          <a:p>
            <a:pPr>
              <a:defRPr/>
            </a:pPr>
            <a:r>
              <a:rPr lang="de-DE" sz="3400" dirty="0">
                <a:solidFill>
                  <a:srgbClr val="EF413D"/>
                </a:solidFill>
                <a:latin typeface="Minion Pro" panose="02040503050306020203" pitchFamily="18" charset="0"/>
              </a:rPr>
              <a:t>	</a:t>
            </a:r>
            <a:r>
              <a:rPr lang="de-DE" sz="7000" dirty="0">
                <a:solidFill>
                  <a:srgbClr val="EF413D"/>
                </a:solidFill>
                <a:latin typeface="+mj-lt"/>
              </a:rPr>
              <a:t>19. – 24. Juni 2019</a:t>
            </a:r>
          </a:p>
        </p:txBody>
      </p:sp>
      <p:pic>
        <p:nvPicPr>
          <p:cNvPr id="94214" name="Picture 2">
            <a:extLst>
              <a:ext uri="{FF2B5EF4-FFF2-40B4-BE49-F238E27FC236}">
                <a16:creationId xmlns="" xmlns:a16="http://schemas.microsoft.com/office/drawing/2014/main" id="{1449A461-B9B3-4711-8892-37DC61DF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="" xmlns:a16="http://schemas.microsoft.com/office/drawing/2014/main" id="{E295B507-A06F-4DDF-A574-29B2FD42D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213" y="376238"/>
            <a:ext cx="13103226" cy="1011237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pic>
        <p:nvPicPr>
          <p:cNvPr id="96260" name="Picture 14">
            <a:extLst>
              <a:ext uri="{FF2B5EF4-FFF2-40B4-BE49-F238E27FC236}">
                <a16:creationId xmlns="" xmlns:a16="http://schemas.microsoft.com/office/drawing/2014/main" id="{2000E7A9-F794-4238-B4DA-E2D5F4D2B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96" y="46038"/>
            <a:ext cx="2007742" cy="200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2">
            <a:extLst>
              <a:ext uri="{FF2B5EF4-FFF2-40B4-BE49-F238E27FC236}">
                <a16:creationId xmlns="" xmlns:a16="http://schemas.microsoft.com/office/drawing/2014/main" id="{D39332EE-39EB-47EE-8634-F4E0CFCA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2803159B-E144-4425-85C6-53FE2623FE96}"/>
              </a:ext>
            </a:extLst>
          </p:cNvPr>
          <p:cNvSpPr/>
          <p:nvPr/>
        </p:nvSpPr>
        <p:spPr>
          <a:xfrm>
            <a:off x="4567896" y="7919767"/>
            <a:ext cx="3869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22A4DD"/>
                </a:solidFill>
                <a:latin typeface="Minion Pro" panose="02040503050306020203" pitchFamily="18" charset="0"/>
              </a:rPr>
              <a:t>https://vimeo.com/327472260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AF440AA7-0075-4F2A-A99D-8119CAF19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68143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Mobivideo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84" y="2116962"/>
            <a:ext cx="10166032" cy="571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="" xmlns:a16="http://schemas.microsoft.com/office/drawing/2014/main" id="{76A4F1E7-4F44-4779-8708-AFFC20922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90" y="1723281"/>
            <a:ext cx="12599987" cy="646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 marL="288925" indent="-288925"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 marL="1079500" indent="-215900"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15367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19939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24511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2908300" indent="-2159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427288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de-DE" altLang="de-DE" sz="3000" dirty="0">
                <a:solidFill>
                  <a:srgbClr val="447C00"/>
                </a:solidFill>
                <a:latin typeface="Frutiger" panose="020B0500000000000000" pitchFamily="34" charset="0"/>
                <a:cs typeface="Aku &amp; Kamu" charset="0"/>
              </a:rPr>
              <a:t>26.5. - 2.6. 	Österreich, Klimacamp bei Wien mit Massenaktion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de-DE" altLang="de-DE" sz="30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19. - 24.06. 	ENDE GELÄNDE MASSKENAKTION IM RHEINLAND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de-DE" altLang="de-DE" sz="3000" dirty="0">
                <a:solidFill>
                  <a:srgbClr val="CC4689"/>
                </a:solidFill>
                <a:latin typeface="Frutiger" panose="020B0500000000000000" pitchFamily="34" charset="0"/>
                <a:cs typeface="Aku &amp; Kamu" charset="0"/>
              </a:rPr>
              <a:t>02. - 11.07. 	Schweiz, Klimacamp Basel &amp; Aktion gegen Finanzwirtschaft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447C00"/>
                </a:solidFill>
                <a:latin typeface="Frutiger" panose="020B0500000000000000" pitchFamily="34" charset="0"/>
                <a:cs typeface="Aku &amp; Kamu" charset="0"/>
              </a:rPr>
              <a:t>26. – 31.07. 	UK, AktionsCamp Power Beyond Borders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03. - 12.08.	Pödelwitz, Klimacamp im Leipziger Land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CC4689"/>
                </a:solidFill>
                <a:latin typeface="Frutiger" panose="020B0500000000000000" pitchFamily="34" charset="0"/>
                <a:cs typeface="Aku &amp; Kamu" charset="0"/>
              </a:rPr>
              <a:t>15. -  27.08.	Klimacamp im Rheinland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447C00"/>
                </a:solidFill>
                <a:latin typeface="Frutiger" panose="020B0500000000000000" pitchFamily="34" charset="0"/>
                <a:cs typeface="Aku &amp; Kamu" charset="0"/>
              </a:rPr>
              <a:t>04. - 08.09.	Italien, KlimaCamp Venice Climate Camp 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12. - 15.09.	Frankfurt, Blockade der Int. Automobil-Ausstellung (IAA)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CC4689"/>
                </a:solidFill>
                <a:latin typeface="Frutiger" panose="020B0500000000000000" pitchFamily="34" charset="0"/>
                <a:cs typeface="Aku &amp; Kamu" charset="0"/>
              </a:rPr>
              <a:t>16. - 22.09. 	Free the Soil Camp in Brunsbüttel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447C00"/>
                </a:solidFill>
                <a:latin typeface="Frutiger" panose="020B0500000000000000" pitchFamily="34" charset="0"/>
                <a:cs typeface="Aku &amp; Kamu" charset="0"/>
              </a:rPr>
              <a:t>27.09.	Earth Strike – globaler Streik gegen die Klimakrise</a:t>
            </a:r>
          </a:p>
          <a:p>
            <a:pPr marL="863600" lvl="4" indent="0" eaLnBrk="1">
              <a:spcBef>
                <a:spcPts val="1000"/>
              </a:spcBef>
              <a:buClr>
                <a:srgbClr val="000000"/>
              </a:buClr>
              <a:buSzPct val="45000"/>
            </a:pPr>
            <a:r>
              <a:rPr lang="nl-NL" altLang="de-DE" sz="3000" dirty="0">
                <a:solidFill>
                  <a:srgbClr val="22A4DD"/>
                </a:solidFill>
                <a:latin typeface="Frutiger" panose="020B0500000000000000" pitchFamily="34" charset="0"/>
                <a:cs typeface="Aku &amp; Kamu" charset="0"/>
              </a:rPr>
              <a:t>      	</a:t>
            </a:r>
            <a:r>
              <a:rPr lang="nl-NL" altLang="de-DE" sz="3000" dirty="0">
                <a:solidFill>
                  <a:srgbClr val="2F96C4"/>
                </a:solidFill>
                <a:latin typeface="Frutiger" panose="020B0500000000000000" pitchFamily="34" charset="0"/>
                <a:cs typeface="Aku &amp; Kamu" charset="0"/>
              </a:rPr>
              <a:t>… und noch vieles mehr!</a:t>
            </a:r>
          </a:p>
        </p:txBody>
      </p:sp>
      <p:pic>
        <p:nvPicPr>
          <p:cNvPr id="98307" name="Picture 2">
            <a:extLst>
              <a:ext uri="{FF2B5EF4-FFF2-40B4-BE49-F238E27FC236}">
                <a16:creationId xmlns="" xmlns:a16="http://schemas.microsoft.com/office/drawing/2014/main" id="{96CC4454-0BCC-4B69-BE1D-B7174569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215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3">
            <a:extLst>
              <a:ext uri="{FF2B5EF4-FFF2-40B4-BE49-F238E27FC236}">
                <a16:creationId xmlns="" xmlns:a16="http://schemas.microsoft.com/office/drawing/2014/main" id="{52DDB1D3-2E24-49B2-B331-C834E93AE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98309" name="Rectangle 4">
            <a:extLst>
              <a:ext uri="{FF2B5EF4-FFF2-40B4-BE49-F238E27FC236}">
                <a16:creationId xmlns="" xmlns:a16="http://schemas.microsoft.com/office/drawing/2014/main" id="{9F93B15F-C654-4761-9484-55BA393D4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90" y="333375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Ab in den Terminkalender!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051CB412-EDC5-434F-A556-3ACE590D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96" y="9079"/>
            <a:ext cx="1987401" cy="19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="" xmlns:a16="http://schemas.microsoft.com/office/drawing/2014/main" id="{D871587F-B79A-4246-9939-D008D744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33375"/>
            <a:ext cx="13001625" cy="1011238"/>
          </a:xfrm>
          <a:prstGeom prst="rect">
            <a:avLst/>
          </a:prstGeom>
          <a:solidFill>
            <a:srgbClr val="EF413D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00355" name="Rectangle 3">
            <a:extLst>
              <a:ext uri="{FF2B5EF4-FFF2-40B4-BE49-F238E27FC236}">
                <a16:creationId xmlns="" xmlns:a16="http://schemas.microsoft.com/office/drawing/2014/main" id="{55CA5545-8806-4F63-9E95-AE59D898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76" y="346336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Weitere Infos</a:t>
            </a:r>
          </a:p>
        </p:txBody>
      </p:sp>
      <p:pic>
        <p:nvPicPr>
          <p:cNvPr id="100356" name="Picture 4">
            <a:extLst>
              <a:ext uri="{FF2B5EF4-FFF2-40B4-BE49-F238E27FC236}">
                <a16:creationId xmlns="" xmlns:a16="http://schemas.microsoft.com/office/drawing/2014/main" id="{194B904E-16DE-47CB-8EC0-40A7FCF6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F66BEFFB-C30F-420C-A8CE-B3A78472A33F}"/>
              </a:ext>
            </a:extLst>
          </p:cNvPr>
          <p:cNvSpPr txBox="1"/>
          <p:nvPr/>
        </p:nvSpPr>
        <p:spPr>
          <a:xfrm>
            <a:off x="885776" y="2104984"/>
            <a:ext cx="9575800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ende-gelaende.org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alle-doerfer-bleiben.de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hambacherforst.org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untenlassen.org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reclaimthepower.org.uk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globalproject.info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klimacamp-leipzigerland.de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klimacamp-im-rheinland.de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r>
              <a:rPr lang="de-DE" sz="4000" dirty="0">
                <a:latin typeface="Frutiger" panose="020B0500000000000000" pitchFamily="34" charset="0"/>
                <a:ea typeface="Noto Sans CJK SC Regular" charset="0"/>
              </a:rPr>
              <a:t>freethesoil.org</a:t>
            </a:r>
          </a:p>
          <a:p>
            <a:pPr marL="685800" indent="-685800">
              <a:buFont typeface="Wingdings" panose="05000000000000000000" pitchFamily="2" charset="2"/>
              <a:buChar char="§"/>
              <a:defRPr/>
            </a:pPr>
            <a:endParaRPr lang="de-DE" sz="4000" dirty="0">
              <a:latin typeface="Frutiger" panose="020B0500000000000000" pitchFamily="34" charset="0"/>
              <a:ea typeface="Noto Sans CJK SC Regular" charset="0"/>
            </a:endParaRPr>
          </a:p>
        </p:txBody>
      </p:sp>
      <p:pic>
        <p:nvPicPr>
          <p:cNvPr id="100358" name="Picture 2">
            <a:extLst>
              <a:ext uri="{FF2B5EF4-FFF2-40B4-BE49-F238E27FC236}">
                <a16:creationId xmlns="" xmlns:a16="http://schemas.microsoft.com/office/drawing/2014/main" id="{4ED54576-78B9-46E5-A886-682C9EA56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1200"/>
            <a:ext cx="13004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>
            <a:extLst>
              <a:ext uri="{FF2B5EF4-FFF2-40B4-BE49-F238E27FC236}">
                <a16:creationId xmlns="" xmlns:a16="http://schemas.microsoft.com/office/drawing/2014/main" id="{2EFA130C-2422-473A-BCF9-BD731D37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2">
            <a:extLst>
              <a:ext uri="{FF2B5EF4-FFF2-40B4-BE49-F238E27FC236}">
                <a16:creationId xmlns="" xmlns:a16="http://schemas.microsoft.com/office/drawing/2014/main" id="{7FB0C6AD-AD64-45FC-BA90-A3D6739A0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" y="2825750"/>
            <a:ext cx="1191418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7500" dirty="0">
                <a:solidFill>
                  <a:schemeClr val="bg1"/>
                </a:solidFill>
                <a:latin typeface="Aku &amp; Kamu" charset="0"/>
                <a:cs typeface="Aku &amp; Kamu" charset="0"/>
              </a:rPr>
              <a:t>Fragen?</a:t>
            </a:r>
          </a:p>
        </p:txBody>
      </p:sp>
      <p:pic>
        <p:nvPicPr>
          <p:cNvPr id="104452" name="Picture 3">
            <a:extLst>
              <a:ext uri="{FF2B5EF4-FFF2-40B4-BE49-F238E27FC236}">
                <a16:creationId xmlns="" xmlns:a16="http://schemas.microsoft.com/office/drawing/2014/main" id="{663124C0-1439-4946-9CE4-9ED97E00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888" y="0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="" xmlns:a16="http://schemas.microsoft.com/office/drawing/2014/main" id="{B1C957FA-6E3C-4E9A-8171-EC8A58D59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2203560"/>
            <a:ext cx="12054680" cy="74788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50760" tIns="50760" rIns="50760" bIns="50760" anchor="ctr">
            <a:spAutoFit/>
          </a:bodyPr>
          <a:lstStyle>
            <a:lvl1pPr marL="288925" indent="-2889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Der Weltklimarat IPCC warnt vor …</a:t>
            </a:r>
          </a:p>
          <a:p>
            <a:pPr indent="0" eaLnBrk="1">
              <a:spcBef>
                <a:spcPts val="1000"/>
              </a:spcBef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	… Konflikten um Wasser und Ressourcen.</a:t>
            </a:r>
          </a:p>
          <a:p>
            <a:pPr indent="0" eaLnBrk="1">
              <a:spcBef>
                <a:spcPts val="1000"/>
              </a:spcBef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	… extremen Wetterereignissen.</a:t>
            </a:r>
          </a:p>
          <a:p>
            <a:pPr indent="0" eaLnBrk="1">
              <a:spcBef>
                <a:spcPts val="1000"/>
              </a:spcBef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	… verschärfter Ungleichheit.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Hauptverursacher sind die Industrieländer des Globalen Nordens.</a:t>
            </a:r>
          </a:p>
          <a:p>
            <a:pPr marL="457200" indent="-457200" eaLnBrk="1">
              <a:spcBef>
                <a:spcPts val="1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de-DE" altLang="de-DE" sz="3400" dirty="0">
                <a:latin typeface="Frutiger" panose="020B0500000000000000" pitchFamily="34" charset="0"/>
                <a:cs typeface="Aku &amp; Kamu" charset="0"/>
              </a:rPr>
              <a:t>Besonders betroffen sind Länder des Globalen Südens.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altLang="de-DE" sz="3400" dirty="0">
              <a:latin typeface="Minion Pro" panose="02040503050306020203" pitchFamily="18" charset="0"/>
              <a:cs typeface="Aku &amp; Kamu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altLang="de-DE" sz="4000" dirty="0">
                <a:solidFill>
                  <a:srgbClr val="C06616"/>
                </a:solidFill>
                <a:latin typeface="Aku &amp; Kamu" charset="0"/>
                <a:cs typeface="Aku &amp; Kamu" charset="0"/>
              </a:rPr>
              <a:t>Der Klimawandel ist schon längst ein soziales Problem!</a:t>
            </a: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sz="3400" dirty="0">
              <a:latin typeface="Minion Pro" panose="02040503050306020203" pitchFamily="18" charset="0"/>
            </a:endParaRPr>
          </a:p>
          <a:p>
            <a:pPr marL="0" indent="0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endParaRPr lang="de-DE" sz="3400" dirty="0">
              <a:latin typeface="Minion Pro" panose="02040503050306020203" pitchFamily="18" charset="0"/>
            </a:endParaRPr>
          </a:p>
          <a:p>
            <a:pPr marL="0" indent="0" algn="r" eaLnBrk="1">
              <a:spcBef>
                <a:spcPts val="1000"/>
              </a:spcBef>
              <a:buClr>
                <a:srgbClr val="000000"/>
              </a:buClr>
              <a:buSzPct val="80000"/>
              <a:defRPr/>
            </a:pPr>
            <a:r>
              <a:rPr lang="de-DE" sz="1600" i="1" dirty="0">
                <a:solidFill>
                  <a:schemeClr val="tx1"/>
                </a:solidFill>
                <a:latin typeface="Frutiger" panose="020B0500000000000000" pitchFamily="34" charset="0"/>
              </a:rPr>
              <a:t>(Hauptaussagen des IPCC-Sonderberichts über 1,5 °C globale Erwärmung)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="" xmlns:a16="http://schemas.microsoft.com/office/drawing/2014/main" id="{8B5D059C-CEA0-4120-9C5A-E2E90578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2293" name="Rectangle 4">
            <a:extLst>
              <a:ext uri="{FF2B5EF4-FFF2-40B4-BE49-F238E27FC236}">
                <a16:creationId xmlns="" xmlns:a16="http://schemas.microsoft.com/office/drawing/2014/main" id="{7E6D5863-8CB7-497B-AA49-3ECA233A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" y="36353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Klima</a:t>
            </a:r>
            <a:r>
              <a:rPr lang="de-DE" altLang="de-DE" sz="6000" dirty="0" err="1">
                <a:solidFill>
                  <a:srgbClr val="2F96C4"/>
                </a:solidFill>
                <a:latin typeface="Aku &amp; Kamu" charset="0"/>
                <a:cs typeface="Aku &amp; Kamu" charset="0"/>
              </a:rPr>
              <a:t>UN</a:t>
            </a:r>
            <a:r>
              <a:rPr lang="de-DE" altLang="de-DE" sz="6000" dirty="0" err="1">
                <a:solidFill>
                  <a:srgbClr val="FFFFFF"/>
                </a:solidFill>
                <a:latin typeface="Aku &amp; Kamu" charset="0"/>
                <a:cs typeface="Aku &amp; Kamu" charset="0"/>
              </a:rPr>
              <a:t>gerechtigkeit</a:t>
            </a:r>
            <a:endParaRPr lang="de-DE" altLang="de-DE" sz="6000" dirty="0">
              <a:solidFill>
                <a:srgbClr val="FFFFFF"/>
              </a:solidFill>
              <a:latin typeface="Aku &amp; Kamu" charset="0"/>
              <a:cs typeface="Aku &amp; Kamu" charset="0"/>
            </a:endParaRPr>
          </a:p>
        </p:txBody>
      </p:sp>
      <p:pic>
        <p:nvPicPr>
          <p:cNvPr id="12294" name="Picture 5">
            <a:extLst>
              <a:ext uri="{FF2B5EF4-FFF2-40B4-BE49-F238E27FC236}">
                <a16:creationId xmlns="" xmlns:a16="http://schemas.microsoft.com/office/drawing/2014/main" id="{C0EAD0A7-D85C-4A1A-AC35-F73F2521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="" xmlns:a16="http://schemas.microsoft.com/office/drawing/2014/main" id="{16F7D09D-4A7A-4CA6-A1FF-15733FCB1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9"/>
            <a:ext cx="13012737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sz="1801"/>
          </a:p>
        </p:txBody>
      </p:sp>
      <p:sp>
        <p:nvSpPr>
          <p:cNvPr id="14339" name="Rectangle 5">
            <a:extLst>
              <a:ext uri="{FF2B5EF4-FFF2-40B4-BE49-F238E27FC236}">
                <a16:creationId xmlns="" xmlns:a16="http://schemas.microsoft.com/office/drawing/2014/main" id="{52673AD1-562C-4459-8257-E5E7F28EC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4" y="433072"/>
            <a:ext cx="12195174" cy="1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1" tIns="50761" rIns="50761" bIns="50761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Deutschlands Ambitionen</a:t>
            </a:r>
          </a:p>
        </p:txBody>
      </p:sp>
      <p:pic>
        <p:nvPicPr>
          <p:cNvPr id="14340" name="Picture 6">
            <a:extLst>
              <a:ext uri="{FF2B5EF4-FFF2-40B4-BE49-F238E27FC236}">
                <a16:creationId xmlns="" xmlns:a16="http://schemas.microsoft.com/office/drawing/2014/main" id="{6965A7B6-0BCB-4FFF-86B0-5B404CF0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6" y="46040"/>
            <a:ext cx="2825749" cy="28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394DD62-C80F-4C28-9399-D9D59B7AC6B2}"/>
              </a:ext>
            </a:extLst>
          </p:cNvPr>
          <p:cNvSpPr txBox="1"/>
          <p:nvPr/>
        </p:nvSpPr>
        <p:spPr>
          <a:xfrm>
            <a:off x="404814" y="1939997"/>
            <a:ext cx="12385675" cy="85254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Das deutsche Klimaschutzziel sieht vor, den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CO</a:t>
            </a:r>
            <a:r>
              <a:rPr lang="de-DE" sz="3400" baseline="-25000" dirty="0">
                <a:latin typeface="Frutiger" panose="020B0500000000000000" pitchFamily="34" charset="0"/>
              </a:rPr>
              <a:t>2</a:t>
            </a:r>
            <a:r>
              <a:rPr lang="de-DE" sz="3400" dirty="0">
                <a:latin typeface="Frutiger" panose="020B0500000000000000" pitchFamily="34" charset="0"/>
              </a:rPr>
              <a:t>-Ausstoß bis 2020 um 40% gegenüber dem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Basisjahr 1990 zu senken. Erreicht sind erst knapp 32%.</a:t>
            </a: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endParaRPr lang="de-DE" sz="2400" dirty="0">
              <a:latin typeface="Frutiger" panose="020B0500000000000000" pitchFamily="34" charset="0"/>
            </a:endParaRP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Im Bündnis „Global Alliance </a:t>
            </a:r>
            <a:r>
              <a:rPr lang="de-DE" sz="3400" dirty="0" err="1">
                <a:latin typeface="Frutiger" panose="020B0500000000000000" pitchFamily="34" charset="0"/>
              </a:rPr>
              <a:t>to</a:t>
            </a:r>
            <a:r>
              <a:rPr lang="de-DE" sz="3400" dirty="0">
                <a:latin typeface="Frutiger" panose="020B0500000000000000" pitchFamily="34" charset="0"/>
              </a:rPr>
              <a:t> Power </a:t>
            </a:r>
            <a:r>
              <a:rPr lang="de-DE" sz="3400" dirty="0" err="1">
                <a:latin typeface="Frutiger" panose="020B0500000000000000" pitchFamily="34" charset="0"/>
              </a:rPr>
              <a:t>Past</a:t>
            </a:r>
            <a:r>
              <a:rPr lang="de-DE" sz="3400" dirty="0">
                <a:latin typeface="Frutiger" panose="020B0500000000000000" pitchFamily="34" charset="0"/>
              </a:rPr>
              <a:t> Coal“ forcieren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30 Länder den Ausstieg aus der Kohle. Deutschland ist nicht dabei. </a:t>
            </a: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endParaRPr lang="de-DE" sz="2400" dirty="0">
              <a:latin typeface="Frutiger" panose="020B0500000000000000" pitchFamily="34" charset="0"/>
            </a:endParaRP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Die Kohlekommission hat für Deutschland den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Braunkohleausstieg bis zum Jahr 2038 beschlossen.</a:t>
            </a: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endParaRPr lang="de-DE" sz="2400" dirty="0">
              <a:latin typeface="Frutiger" panose="020B0500000000000000" pitchFamily="34" charset="0"/>
            </a:endParaRPr>
          </a:p>
          <a:p>
            <a:pPr marL="457176" indent="-457176">
              <a:buFont typeface="Wingdings" panose="05000000000000000000" pitchFamily="2" charset="2"/>
              <a:buChar char="§"/>
              <a:defRPr/>
            </a:pPr>
            <a:r>
              <a:rPr lang="de-DE" sz="3400" dirty="0">
                <a:latin typeface="Frutiger" panose="020B0500000000000000" pitchFamily="34" charset="0"/>
              </a:rPr>
              <a:t>Um die selbst gesteckten Klimaziele einzuhalten wäre ein </a:t>
            </a:r>
            <a:br>
              <a:rPr lang="de-DE" sz="3400" dirty="0">
                <a:latin typeface="Frutiger" panose="020B0500000000000000" pitchFamily="34" charset="0"/>
              </a:rPr>
            </a:br>
            <a:r>
              <a:rPr lang="de-DE" sz="3400" dirty="0">
                <a:latin typeface="Frutiger" panose="020B0500000000000000" pitchFamily="34" charset="0"/>
              </a:rPr>
              <a:t>Kohleausstieg schon bis zum Jahr 2030 nötig!</a:t>
            </a:r>
          </a:p>
          <a:p>
            <a:pPr>
              <a:defRPr/>
            </a:pPr>
            <a:endParaRPr lang="de-DE" sz="2400" dirty="0">
              <a:solidFill>
                <a:srgbClr val="C06616"/>
              </a:solidFill>
              <a:latin typeface="+mj-lt"/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sz="4000" dirty="0">
                <a:solidFill>
                  <a:srgbClr val="C06616"/>
                </a:solidFill>
                <a:latin typeface="+mj-lt"/>
                <a:sym typeface="Wingdings" panose="05000000000000000000" pitchFamily="2" charset="2"/>
              </a:rPr>
              <a:t>Wir fordern den sofortigen Kohleausstieg!</a:t>
            </a:r>
          </a:p>
          <a:p>
            <a:pPr>
              <a:defRPr/>
            </a:pPr>
            <a:endParaRPr lang="de-DE" sz="4000" dirty="0">
              <a:solidFill>
                <a:srgbClr val="C06616"/>
              </a:solidFill>
              <a:latin typeface="+mj-lt"/>
              <a:sym typeface="Wingdings" panose="05000000000000000000" pitchFamily="2" charset="2"/>
            </a:endParaRPr>
          </a:p>
          <a:p>
            <a:pPr algn="r">
              <a:defRPr/>
            </a:pPr>
            <a:r>
              <a:rPr lang="de-DE" sz="1600" i="1" dirty="0">
                <a:latin typeface="Minion Pro" panose="02040503050306020203" pitchFamily="18" charset="0"/>
              </a:rPr>
              <a:t>(Umwelt Bundesamt Klimaschutzziele Deutschlands, 22.04.2019;  www.klimareporter.de  „Ein Ausstieg bis 2038 kommt zu spät“, 22.04.2019)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="" xmlns:a16="http://schemas.microsoft.com/office/drawing/2014/main" id="{605BD1CC-F951-4914-9176-29133A6A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13" y="3114675"/>
            <a:ext cx="260826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="" xmlns:a16="http://schemas.microsoft.com/office/drawing/2014/main" id="{BB4F26C9-27B1-442B-99E3-1BB5863CB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248025"/>
            <a:ext cx="72548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3">
            <a:extLst>
              <a:ext uri="{FF2B5EF4-FFF2-40B4-BE49-F238E27FC236}">
                <a16:creationId xmlns="" xmlns:a16="http://schemas.microsoft.com/office/drawing/2014/main" id="{CA6F94D2-1C00-4D9C-9D8D-7CD5AA9CD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2332038"/>
            <a:ext cx="1638300" cy="3100387"/>
          </a:xfrm>
          <a:custGeom>
            <a:avLst/>
            <a:gdLst>
              <a:gd name="T0" fmla="*/ 1638300 w 1638300"/>
              <a:gd name="T1" fmla="*/ 1550195 h 3100387"/>
              <a:gd name="T2" fmla="*/ 819150 w 1638300"/>
              <a:gd name="T3" fmla="*/ 3100387 h 3100387"/>
              <a:gd name="T4" fmla="*/ 0 w 1638300"/>
              <a:gd name="T5" fmla="*/ 1550195 h 3100387"/>
              <a:gd name="T6" fmla="*/ 819150 w 1638300"/>
              <a:gd name="T7" fmla="*/ 0 h 31003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38300"/>
              <a:gd name="T13" fmla="*/ 0 h 3100387"/>
              <a:gd name="T14" fmla="*/ 1638300 w 1638300"/>
              <a:gd name="T15" fmla="*/ 3100387 h 31003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8300" h="3100387">
                <a:moveTo>
                  <a:pt x="10800" y="0"/>
                </a:moveTo>
                <a:lnTo>
                  <a:pt x="10302" y="476"/>
                </a:lnTo>
                <a:lnTo>
                  <a:pt x="9705" y="5754"/>
                </a:lnTo>
                <a:cubicBezTo>
                  <a:pt x="9310" y="5911"/>
                  <a:pt x="9037" y="6148"/>
                  <a:pt x="8973" y="6420"/>
                </a:cubicBezTo>
                <a:lnTo>
                  <a:pt x="8919" y="6413"/>
                </a:lnTo>
                <a:lnTo>
                  <a:pt x="533" y="9320"/>
                </a:lnTo>
                <a:lnTo>
                  <a:pt x="0" y="9786"/>
                </a:lnTo>
                <a:lnTo>
                  <a:pt x="1028" y="9778"/>
                </a:lnTo>
                <a:lnTo>
                  <a:pt x="9989" y="7426"/>
                </a:lnTo>
                <a:cubicBezTo>
                  <a:pt x="10047" y="7441"/>
                  <a:pt x="10107" y="7454"/>
                  <a:pt x="10168" y="7466"/>
                </a:cubicBezTo>
                <a:lnTo>
                  <a:pt x="9047" y="21585"/>
                </a:lnTo>
                <a:cubicBezTo>
                  <a:pt x="9047" y="21585"/>
                  <a:pt x="9880" y="21594"/>
                  <a:pt x="10398" y="21593"/>
                </a:cubicBezTo>
                <a:lnTo>
                  <a:pt x="10398" y="21597"/>
                </a:lnTo>
                <a:cubicBezTo>
                  <a:pt x="10433" y="21595"/>
                  <a:pt x="10746" y="21594"/>
                  <a:pt x="11001" y="21593"/>
                </a:cubicBezTo>
                <a:cubicBezTo>
                  <a:pt x="11464" y="21600"/>
                  <a:pt x="12566" y="21593"/>
                  <a:pt x="12566" y="21593"/>
                </a:cubicBezTo>
                <a:lnTo>
                  <a:pt x="11432" y="7478"/>
                </a:lnTo>
                <a:cubicBezTo>
                  <a:pt x="11503" y="7465"/>
                  <a:pt x="11573" y="7449"/>
                  <a:pt x="11640" y="7432"/>
                </a:cubicBezTo>
                <a:lnTo>
                  <a:pt x="20572" y="9778"/>
                </a:lnTo>
                <a:lnTo>
                  <a:pt x="21600" y="9786"/>
                </a:lnTo>
                <a:lnTo>
                  <a:pt x="21067" y="9320"/>
                </a:lnTo>
                <a:lnTo>
                  <a:pt x="12687" y="6415"/>
                </a:lnTo>
                <a:cubicBezTo>
                  <a:pt x="12618" y="6130"/>
                  <a:pt x="12319" y="5884"/>
                  <a:pt x="11892" y="5728"/>
                </a:cubicBezTo>
                <a:lnTo>
                  <a:pt x="11298" y="476"/>
                </a:lnTo>
                <a:lnTo>
                  <a:pt x="10800" y="0"/>
                </a:lnTo>
                <a:close/>
                <a:moveTo>
                  <a:pt x="11135" y="6216"/>
                </a:moveTo>
                <a:cubicBezTo>
                  <a:pt x="11363" y="6276"/>
                  <a:pt x="11522" y="6398"/>
                  <a:pt x="11522" y="6541"/>
                </a:cubicBezTo>
                <a:cubicBezTo>
                  <a:pt x="11522" y="6542"/>
                  <a:pt x="11522" y="6543"/>
                  <a:pt x="11522" y="6543"/>
                </a:cubicBezTo>
                <a:lnTo>
                  <a:pt x="11071" y="6594"/>
                </a:lnTo>
                <a:lnTo>
                  <a:pt x="11225" y="6840"/>
                </a:lnTo>
                <a:cubicBezTo>
                  <a:pt x="11113" y="6882"/>
                  <a:pt x="10976" y="6908"/>
                  <a:pt x="10829" y="6908"/>
                </a:cubicBezTo>
                <a:cubicBezTo>
                  <a:pt x="10659" y="6908"/>
                  <a:pt x="10508" y="6873"/>
                  <a:pt x="10388" y="6820"/>
                </a:cubicBezTo>
                <a:lnTo>
                  <a:pt x="10529" y="6594"/>
                </a:lnTo>
                <a:lnTo>
                  <a:pt x="10142" y="6550"/>
                </a:lnTo>
                <a:cubicBezTo>
                  <a:pt x="10142" y="6547"/>
                  <a:pt x="10139" y="6544"/>
                  <a:pt x="10139" y="6541"/>
                </a:cubicBezTo>
                <a:cubicBezTo>
                  <a:pt x="10139" y="6407"/>
                  <a:pt x="10278" y="6291"/>
                  <a:pt x="10484" y="6228"/>
                </a:cubicBezTo>
                <a:lnTo>
                  <a:pt x="10800" y="6413"/>
                </a:lnTo>
                <a:lnTo>
                  <a:pt x="11135" y="6216"/>
                </a:lnTo>
                <a:close/>
              </a:path>
            </a:pathLst>
          </a:custGeom>
          <a:solidFill>
            <a:srgbClr val="447C00"/>
          </a:solidFill>
          <a:ln>
            <a:noFill/>
          </a:ln>
          <a:extLst>
            <a:ext uri="{91240B29-F687-4F45-9708-019B960494DF}">
              <a14:hiddenLine xmlns:a14="http://schemas.microsoft.com/office/drawing/2010/main" w="126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389" name="Rectangle 4">
            <a:extLst>
              <a:ext uri="{FF2B5EF4-FFF2-40B4-BE49-F238E27FC236}">
                <a16:creationId xmlns="" xmlns:a16="http://schemas.microsoft.com/office/drawing/2014/main" id="{D0170B75-CF55-4EC7-A7F0-94CA12F1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7092950"/>
            <a:ext cx="11914187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 marL="307975" indent="-30797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457200" indent="-457200" eaLnBrk="1"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Braunkohle ist der Klimakiller Nummer 1.</a:t>
            </a:r>
          </a:p>
          <a:p>
            <a:pPr marL="457200" indent="-457200" eaLnBrk="1">
              <a:buClr>
                <a:srgbClr val="0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Alle fossilen Energieträger stoßen Massen von CO</a:t>
            </a:r>
            <a:r>
              <a:rPr lang="de-DE" altLang="de-DE" sz="3400" baseline="-50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2</a:t>
            </a: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 aus!</a:t>
            </a:r>
          </a:p>
        </p:txBody>
      </p:sp>
      <p:sp>
        <p:nvSpPr>
          <p:cNvPr id="16390" name="Rectangle 5">
            <a:extLst>
              <a:ext uri="{FF2B5EF4-FFF2-40B4-BE49-F238E27FC236}">
                <a16:creationId xmlns="" xmlns:a16="http://schemas.microsoft.com/office/drawing/2014/main" id="{7C12C016-AAC6-4686-9C80-B4251909A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2159815"/>
            <a:ext cx="11914187" cy="71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4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CO</a:t>
            </a:r>
            <a:r>
              <a:rPr lang="de-DE" altLang="de-DE" sz="4000" baseline="-5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2</a:t>
            </a:r>
            <a:r>
              <a:rPr lang="de-DE" altLang="de-DE" sz="4000" dirty="0">
                <a:solidFill>
                  <a:srgbClr val="000000"/>
                </a:solidFill>
                <a:latin typeface="Aku &amp; Kamu" charset="0"/>
                <a:cs typeface="Aku &amp; Kamu" charset="0"/>
              </a:rPr>
              <a:t>-Ausstoß Fossiler Energieträger</a:t>
            </a:r>
          </a:p>
        </p:txBody>
      </p:sp>
      <p:sp>
        <p:nvSpPr>
          <p:cNvPr id="16391" name="Rectangle 6">
            <a:extLst>
              <a:ext uri="{FF2B5EF4-FFF2-40B4-BE49-F238E27FC236}">
                <a16:creationId xmlns="" xmlns:a16="http://schemas.microsoft.com/office/drawing/2014/main" id="{429A1A8A-9115-4C53-AF3B-049976C40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6392" name="Rectangle 7">
            <a:extLst>
              <a:ext uri="{FF2B5EF4-FFF2-40B4-BE49-F238E27FC236}">
                <a16:creationId xmlns="" xmlns:a16="http://schemas.microsoft.com/office/drawing/2014/main" id="{8D32F6D3-1C99-4106-A16A-9CF3E4831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" y="370808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Klimakiller Braunkohle</a:t>
            </a:r>
          </a:p>
        </p:txBody>
      </p:sp>
      <p:pic>
        <p:nvPicPr>
          <p:cNvPr id="16393" name="Picture 8">
            <a:extLst>
              <a:ext uri="{FF2B5EF4-FFF2-40B4-BE49-F238E27FC236}">
                <a16:creationId xmlns="" xmlns:a16="http://schemas.microsoft.com/office/drawing/2014/main" id="{542568A9-7E94-4949-8898-FF8F7655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475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Grafik 1">
            <a:extLst>
              <a:ext uri="{FF2B5EF4-FFF2-40B4-BE49-F238E27FC236}">
                <a16:creationId xmlns="" xmlns:a16="http://schemas.microsoft.com/office/drawing/2014/main" id="{079E7DD7-80EB-44D9-AF6B-1482432B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354263"/>
            <a:ext cx="16383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2A8E8F8B-20C4-4A13-AC7F-848A0E9203B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85776" y="4262988"/>
            <a:ext cx="1656184" cy="1261884"/>
          </a:xfrm>
          <a:prstGeom prst="rect">
            <a:avLst/>
          </a:prstGeom>
          <a:blipFill>
            <a:blip r:embed="rId7"/>
            <a:stretch>
              <a:fillRect b="-7729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="" xmlns:a16="http://schemas.microsoft.com/office/drawing/2014/main" id="{8095668F-0E5E-411D-9F1F-72AA48BCFD6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66420" y="4509209"/>
            <a:ext cx="1656184" cy="1015663"/>
          </a:xfrm>
          <a:prstGeom prst="rect">
            <a:avLst/>
          </a:prstGeom>
          <a:blipFill>
            <a:blip r:embed="rId8"/>
            <a:stretch>
              <a:fillRect b="-10241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26A41629-7197-4C60-98DB-627D4FA697F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54328" y="4948808"/>
            <a:ext cx="1951680" cy="400110"/>
          </a:xfrm>
          <a:prstGeom prst="rect">
            <a:avLst/>
          </a:prstGeom>
          <a:blipFill>
            <a:blip r:embed="rId9"/>
            <a:stretch>
              <a:fillRect l="-935" t="-9231" r="-623" b="-27692"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="" xmlns:a16="http://schemas.microsoft.com/office/drawing/2014/main" id="{C6A6A68D-99E0-490A-B315-CA4DC1EE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872809"/>
            <a:ext cx="6054725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="" xmlns:a16="http://schemas.microsoft.com/office/drawing/2014/main" id="{7ADC7AC7-A290-4392-8184-5F24C85EF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6452315"/>
            <a:ext cx="4717751" cy="324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Von wegen Vorreiter*in</a:t>
            </a:r>
            <a:b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>
                <a:solidFill>
                  <a:srgbClr val="000000"/>
                </a:solidFill>
                <a:latin typeface="Frutiger" panose="020B0500000000000000" pitchFamily="34" charset="0"/>
                <a:cs typeface="Aku &amp; Kamu" charset="0"/>
              </a:rPr>
              <a:t>bei der Energiewende:</a:t>
            </a:r>
          </a:p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  <a:t>Deutschland ist der </a:t>
            </a:r>
            <a:b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  <a:t>weltweit größte Förderer </a:t>
            </a:r>
            <a:b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</a:br>
            <a:r>
              <a:rPr lang="de-DE" altLang="de-DE" sz="3400" dirty="0">
                <a:solidFill>
                  <a:srgbClr val="C06616"/>
                </a:solidFill>
                <a:latin typeface="Frutiger" panose="020B0500000000000000" pitchFamily="34" charset="0"/>
                <a:cs typeface="Aku &amp; Kamu" charset="0"/>
              </a:rPr>
              <a:t>von Braunkohle!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="" xmlns:a16="http://schemas.microsoft.com/office/drawing/2014/main" id="{8EFC2264-51C9-4C80-AE2C-3B488B55A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538"/>
            <a:ext cx="13012738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  <p:sp>
        <p:nvSpPr>
          <p:cNvPr id="18437" name="Rectangle 4">
            <a:extLst>
              <a:ext uri="{FF2B5EF4-FFF2-40B4-BE49-F238E27FC236}">
                <a16:creationId xmlns="" xmlns:a16="http://schemas.microsoft.com/office/drawing/2014/main" id="{3C22EABE-D898-475A-9FB3-6DF86AB81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9" y="371881"/>
            <a:ext cx="12195175" cy="102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Braunkohleweltmeister</a:t>
            </a:r>
          </a:p>
        </p:txBody>
      </p:sp>
      <p:pic>
        <p:nvPicPr>
          <p:cNvPr id="18438" name="Picture 5">
            <a:extLst>
              <a:ext uri="{FF2B5EF4-FFF2-40B4-BE49-F238E27FC236}">
                <a16:creationId xmlns="" xmlns:a16="http://schemas.microsoft.com/office/drawing/2014/main" id="{4037DCC7-D6C5-4640-BC45-923596A6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46038"/>
            <a:ext cx="2825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>
            <a:extLst>
              <a:ext uri="{FF2B5EF4-FFF2-40B4-BE49-F238E27FC236}">
                <a16:creationId xmlns="" xmlns:a16="http://schemas.microsoft.com/office/drawing/2014/main" id="{CD42A9FF-270D-40AC-9D9C-B504F3EDD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990850"/>
            <a:ext cx="6765925" cy="5761037"/>
          </a:xfrm>
          <a:prstGeom prst="rect">
            <a:avLst/>
          </a:prstGeom>
          <a:blipFill dpi="0" rotWithShape="0">
            <a:blip/>
            <a:srcRect t="14848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Picture 7">
            <a:extLst>
              <a:ext uri="{FF2B5EF4-FFF2-40B4-BE49-F238E27FC236}">
                <a16:creationId xmlns="" xmlns:a16="http://schemas.microsoft.com/office/drawing/2014/main" id="{117BB3F0-5C01-4157-B1E0-B5E31EB6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8870950"/>
            <a:ext cx="6765925" cy="457200"/>
          </a:xfrm>
          <a:prstGeom prst="rect">
            <a:avLst/>
          </a:prstGeom>
          <a:blipFill dpi="0" rotWithShape="0">
            <a:blip/>
            <a:srcRect t="6749" b="86490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="" xmlns:a16="http://schemas.microsoft.com/office/drawing/2014/main" id="{4F464F05-3DEC-48BA-8B82-DDDEDA83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63539"/>
            <a:ext cx="13012737" cy="1023937"/>
          </a:xfrm>
          <a:prstGeom prst="rect">
            <a:avLst/>
          </a:prstGeom>
          <a:solidFill>
            <a:srgbClr val="C06616"/>
          </a:solidFill>
          <a:ln>
            <a:noFill/>
          </a:ln>
          <a:extLs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176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altLang="de-DE" sz="1801" dirty="0">
              <a:solidFill>
                <a:srgbClr val="000000"/>
              </a:solidFill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="" xmlns:a16="http://schemas.microsoft.com/office/drawing/2014/main" id="{38BB3733-649E-42C8-99FD-718EEB401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81921"/>
            <a:ext cx="12195174" cy="1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1" tIns="50761" rIns="50761" bIns="50761" anchor="ctr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defTabSz="457176">
              <a:buClr>
                <a:srgbClr val="000000"/>
              </a:buClr>
              <a:buSzPct val="100000"/>
              <a:tabLst>
                <a:tab pos="0" algn="l"/>
                <a:tab pos="457176" algn="l"/>
                <a:tab pos="914354" algn="l"/>
                <a:tab pos="1371530" algn="l"/>
                <a:tab pos="1828706" algn="l"/>
                <a:tab pos="2285884" algn="l"/>
                <a:tab pos="2743060" algn="l"/>
                <a:tab pos="3200236" algn="l"/>
                <a:tab pos="3657413" algn="l"/>
                <a:tab pos="4114590" algn="l"/>
                <a:tab pos="4571766" algn="l"/>
                <a:tab pos="5028943" algn="l"/>
                <a:tab pos="5486119" algn="l"/>
                <a:tab pos="5943296" algn="l"/>
                <a:tab pos="6400472" algn="l"/>
                <a:tab pos="6857649" algn="l"/>
                <a:tab pos="7314825" algn="l"/>
                <a:tab pos="7772002" algn="l"/>
                <a:tab pos="8229179" algn="l"/>
                <a:tab pos="8686355" algn="l"/>
                <a:tab pos="9143531" algn="l"/>
                <a:tab pos="9600709" algn="l"/>
                <a:tab pos="10057885" algn="l"/>
                <a:tab pos="10515061" algn="l"/>
                <a:tab pos="10972239" algn="l"/>
                <a:tab pos="11429415" algn="l"/>
                <a:tab pos="11886591" algn="l"/>
              </a:tabLst>
            </a:pPr>
            <a:r>
              <a:rPr lang="de-DE" altLang="de-DE" sz="6000" dirty="0">
                <a:solidFill>
                  <a:srgbClr val="FFFFFF"/>
                </a:solidFill>
                <a:latin typeface="Aku &amp; Kamu" charset="0"/>
                <a:cs typeface="Aku &amp; Kamu" charset="0"/>
              </a:rPr>
              <a:t>Der deutsche Strommix</a:t>
            </a:r>
          </a:p>
        </p:txBody>
      </p:sp>
      <p:sp>
        <p:nvSpPr>
          <p:cNvPr id="20491" name="Rectangle 10">
            <a:extLst>
              <a:ext uri="{FF2B5EF4-FFF2-40B4-BE49-F238E27FC236}">
                <a16:creationId xmlns="" xmlns:a16="http://schemas.microsoft.com/office/drawing/2014/main" id="{5E0138F7-12A2-4835-BDBE-FA262D6D1030}"/>
              </a:ext>
            </a:extLst>
          </p:cNvPr>
          <p:cNvSpPr>
            <a:spLocks noChangeArrowheads="1"/>
          </p:cNvSpPr>
          <p:nvPr/>
        </p:nvSpPr>
        <p:spPr bwMode="auto">
          <a:xfrm rot="60000">
            <a:off x="9680578" y="4754565"/>
            <a:ext cx="549275" cy="38623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defTabSz="457176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 altLang="de-DE" sz="1801" dirty="0">
              <a:solidFill>
                <a:srgbClr val="000000"/>
              </a:solidFill>
            </a:endParaRPr>
          </a:p>
        </p:txBody>
      </p:sp>
      <p:pic>
        <p:nvPicPr>
          <p:cNvPr id="20492" name="Picture 11">
            <a:extLst>
              <a:ext uri="{FF2B5EF4-FFF2-40B4-BE49-F238E27FC236}">
                <a16:creationId xmlns="" xmlns:a16="http://schemas.microsoft.com/office/drawing/2014/main" id="{3B67F810-0E4F-4DDC-9F6B-BA182A77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3" y="46041"/>
            <a:ext cx="2825749" cy="282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057689ED-48EB-4081-8BBA-9FF74452E6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76" b="16834"/>
          <a:stretch/>
        </p:blipFill>
        <p:spPr>
          <a:xfrm>
            <a:off x="-76381" y="3048747"/>
            <a:ext cx="13105630" cy="628423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C5B2A03C-9A48-450E-A1FF-77CF5C7A6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504"/>
          <a:stretch/>
        </p:blipFill>
        <p:spPr>
          <a:xfrm>
            <a:off x="1605857" y="1692405"/>
            <a:ext cx="2223863" cy="6524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5A6F1E6C-E162-4E0A-A693-DE5A8D8E0A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52" r="70636"/>
          <a:stretch/>
        </p:blipFill>
        <p:spPr>
          <a:xfrm>
            <a:off x="4054474" y="1676799"/>
            <a:ext cx="2304256" cy="65242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C59D16B5-586D-4E10-9C5B-10B777CD6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48" t="6493" r="53350" b="-6493"/>
          <a:stretch/>
        </p:blipFill>
        <p:spPr>
          <a:xfrm>
            <a:off x="6510062" y="1748247"/>
            <a:ext cx="2263735" cy="65242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="" xmlns:a16="http://schemas.microsoft.com/office/drawing/2014/main" id="{DC2EEE57-8908-48EA-A5D6-A8D62FC3DB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98" t="-16330" r="41974"/>
          <a:stretch/>
        </p:blipFill>
        <p:spPr>
          <a:xfrm>
            <a:off x="1605857" y="2124036"/>
            <a:ext cx="1224137" cy="7589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="" xmlns:a16="http://schemas.microsoft.com/office/drawing/2014/main" id="{E34B2329-CA63-45A6-9E8D-14072A79B5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38" t="3900" r="25595" b="-3901"/>
          <a:stretch/>
        </p:blipFill>
        <p:spPr>
          <a:xfrm>
            <a:off x="3967092" y="2271838"/>
            <a:ext cx="2160240" cy="65242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C11F4DEE-28B9-4529-8207-D99BBF8E0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287" t="-31528" b="-1"/>
          <a:stretch/>
        </p:blipFill>
        <p:spPr>
          <a:xfrm>
            <a:off x="6384094" y="2074461"/>
            <a:ext cx="4006738" cy="85812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6DC6095C-0DE4-43E7-A868-972131D4DCAC}"/>
              </a:ext>
            </a:extLst>
          </p:cNvPr>
          <p:cNvSpPr txBox="1"/>
          <p:nvPr/>
        </p:nvSpPr>
        <p:spPr>
          <a:xfrm>
            <a:off x="132358" y="2563124"/>
            <a:ext cx="665567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6"/>
            <a:r>
              <a:rPr lang="de-DE" sz="1801" b="1" dirty="0" err="1" smtClean="0">
                <a:solidFill>
                  <a:srgbClr val="000000"/>
                </a:solidFill>
                <a:latin typeface="Frutiger" panose="020B0500000000000000" pitchFamily="34" charset="0"/>
              </a:rPr>
              <a:t>TWh</a:t>
            </a:r>
            <a:endParaRPr lang="de-DE" sz="1801" b="1" dirty="0">
              <a:solidFill>
                <a:srgbClr val="000000"/>
              </a:solidFill>
              <a:latin typeface="Frutiger" panose="020B0500000000000000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EC207975-BA5A-4A93-9E09-A0DBB89E02F4}"/>
              </a:ext>
            </a:extLst>
          </p:cNvPr>
          <p:cNvSpPr txBox="1"/>
          <p:nvPr/>
        </p:nvSpPr>
        <p:spPr>
          <a:xfrm>
            <a:off x="8518624" y="9341480"/>
            <a:ext cx="4338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6"/>
            <a:r>
              <a:rPr lang="de-DE" sz="1600" i="1" dirty="0">
                <a:solidFill>
                  <a:srgbClr val="000000"/>
                </a:solidFill>
                <a:latin typeface="Minion Pro" panose="02040503050306020203" pitchFamily="18" charset="0"/>
              </a:rPr>
              <a:t>(Umweltbundesamt auf Basis AG Energiebilanzen)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48551889-6909-4B8A-9B74-499864E8B908}"/>
              </a:ext>
            </a:extLst>
          </p:cNvPr>
          <p:cNvSpPr/>
          <p:nvPr/>
        </p:nvSpPr>
        <p:spPr bwMode="auto">
          <a:xfrm>
            <a:off x="11655503" y="3229432"/>
            <a:ext cx="1296144" cy="34627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176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de-DE" sz="1900" b="1" dirty="0">
                <a:solidFill>
                  <a:srgbClr val="FFFFFF"/>
                </a:solidFill>
                <a:latin typeface="Frutiger" panose="020B0500000000000000" pitchFamily="34" charset="0"/>
              </a:rPr>
              <a:t>649 TWh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="" xmlns:a16="http://schemas.microsoft.com/office/drawing/2014/main" id="{65FE9503-01E1-4A6A-8CFA-C8532EA75770}"/>
              </a:ext>
            </a:extLst>
          </p:cNvPr>
          <p:cNvSpPr/>
          <p:nvPr/>
        </p:nvSpPr>
        <p:spPr bwMode="auto">
          <a:xfrm>
            <a:off x="510376" y="4007487"/>
            <a:ext cx="1296144" cy="34627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176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de-DE" sz="1900" b="1" dirty="0">
                <a:solidFill>
                  <a:srgbClr val="FFFFFF"/>
                </a:solidFill>
                <a:latin typeface="Frutiger" panose="020B0500000000000000" pitchFamily="34" charset="0"/>
              </a:rPr>
              <a:t>550 TWh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ku &amp; Kamu"/>
        <a:ea typeface=""/>
        <a:cs typeface="Aku &amp; Kamu"/>
      </a:majorFont>
      <a:minorFont>
        <a:latin typeface="Aku &amp; Kamu"/>
        <a:ea typeface=""/>
        <a:cs typeface="Aku &amp; Kamu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ku &amp; Kamu"/>
        <a:ea typeface=""/>
        <a:cs typeface="Aku &amp; Kamu"/>
      </a:majorFont>
      <a:minorFont>
        <a:latin typeface="Aku &amp; Kamu"/>
        <a:ea typeface=""/>
        <a:cs typeface="Aku &amp; Kamu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834</Words>
  <Application>Microsoft Office PowerPoint</Application>
  <PresentationFormat>Benutzerdefiniert</PresentationFormat>
  <Paragraphs>316</Paragraphs>
  <Slides>44</Slides>
  <Notes>44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46" baseType="lpstr"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/>
  <cp:revision>1</cp:revision>
  <dcterms:created xsi:type="dcterms:W3CDTF">2019-05-12T06:55:38Z</dcterms:created>
  <dcterms:modified xsi:type="dcterms:W3CDTF">2019-05-13T23:41:23Z</dcterms:modified>
</cp:coreProperties>
</file>