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66"/>
  </p:notesMasterIdLst>
  <p:sldIdLst>
    <p:sldId id="256" r:id="rId6"/>
    <p:sldId id="257" r:id="rId7"/>
    <p:sldId id="258" r:id="rId8"/>
    <p:sldId id="259" r:id="rId9"/>
    <p:sldId id="260" r:id="rId10"/>
    <p:sldId id="261" r:id="rId11"/>
    <p:sldId id="262" r:id="rId12"/>
    <p:sldId id="266" r:id="rId13"/>
    <p:sldId id="263" r:id="rId14"/>
    <p:sldId id="264" r:id="rId15"/>
    <p:sldId id="267" r:id="rId16"/>
    <p:sldId id="318" r:id="rId17"/>
    <p:sldId id="272" r:id="rId18"/>
    <p:sldId id="305" r:id="rId19"/>
    <p:sldId id="271" r:id="rId20"/>
    <p:sldId id="270" r:id="rId21"/>
    <p:sldId id="309" r:id="rId22"/>
    <p:sldId id="310" r:id="rId23"/>
    <p:sldId id="325" r:id="rId24"/>
    <p:sldId id="324" r:id="rId25"/>
    <p:sldId id="269" r:id="rId26"/>
    <p:sldId id="326" r:id="rId27"/>
    <p:sldId id="320" r:id="rId28"/>
    <p:sldId id="312" r:id="rId29"/>
    <p:sldId id="321" r:id="rId30"/>
    <p:sldId id="322" r:id="rId31"/>
    <p:sldId id="308" r:id="rId32"/>
    <p:sldId id="311" r:id="rId33"/>
    <p:sldId id="313" r:id="rId34"/>
    <p:sldId id="327" r:id="rId35"/>
    <p:sldId id="304" r:id="rId36"/>
    <p:sldId id="276" r:id="rId37"/>
    <p:sldId id="277" r:id="rId38"/>
    <p:sldId id="278" r:id="rId39"/>
    <p:sldId id="279" r:id="rId40"/>
    <p:sldId id="280" r:id="rId41"/>
    <p:sldId id="281" r:id="rId42"/>
    <p:sldId id="288" r:id="rId43"/>
    <p:sldId id="315" r:id="rId44"/>
    <p:sldId id="323" r:id="rId45"/>
    <p:sldId id="328" r:id="rId46"/>
    <p:sldId id="329" r:id="rId47"/>
    <p:sldId id="289" r:id="rId48"/>
    <p:sldId id="290" r:id="rId49"/>
    <p:sldId id="314" r:id="rId50"/>
    <p:sldId id="292" r:id="rId51"/>
    <p:sldId id="293" r:id="rId52"/>
    <p:sldId id="294" r:id="rId53"/>
    <p:sldId id="295" r:id="rId54"/>
    <p:sldId id="296" r:id="rId55"/>
    <p:sldId id="297" r:id="rId56"/>
    <p:sldId id="301" r:id="rId57"/>
    <p:sldId id="282" r:id="rId58"/>
    <p:sldId id="273" r:id="rId59"/>
    <p:sldId id="283" r:id="rId60"/>
    <p:sldId id="284" r:id="rId61"/>
    <p:sldId id="285" r:id="rId62"/>
    <p:sldId id="274" r:id="rId63"/>
    <p:sldId id="316" r:id="rId64"/>
    <p:sldId id="300" r:id="rId65"/>
  </p:sldIdLst>
  <p:sldSz cx="13004800" cy="97536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Pseudonym 0740797644524674" initials="TP0" lastIdx="17" clrIdx="0">
    <p:extLst>
      <p:ext uri="{19B8F6BF-5375-455C-9EA6-DF929625EA0E}">
        <p15:presenceInfo xmlns:p15="http://schemas.microsoft.com/office/powerpoint/2012/main" userId="TU-Pseudonym 074079764452467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3724"/>
    <a:srgbClr val="51A0BC"/>
    <a:srgbClr val="393839"/>
    <a:srgbClr val="C7327C"/>
    <a:srgbClr val="FFD579"/>
    <a:srgbClr val="AB79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83025" autoAdjust="0"/>
  </p:normalViewPr>
  <p:slideViewPr>
    <p:cSldViewPr snapToGrid="0">
      <p:cViewPr varScale="1">
        <p:scale>
          <a:sx n="39" d="100"/>
          <a:sy n="39" d="100"/>
        </p:scale>
        <p:origin x="65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6E85-1742-A781-5C5E72DB060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6E85-1742-A781-5C5E72DB060C}"/>
              </c:ext>
            </c:extLst>
          </c:dPt>
          <c:dPt>
            <c:idx val="2"/>
            <c:bubble3D val="0"/>
            <c:spPr>
              <a:solidFill>
                <a:srgbClr val="AB7942"/>
              </a:solidFill>
              <a:ln w="19050">
                <a:solidFill>
                  <a:schemeClr val="lt1"/>
                </a:solidFill>
              </a:ln>
              <a:effectLst/>
            </c:spPr>
            <c:extLst>
              <c:ext xmlns:c16="http://schemas.microsoft.com/office/drawing/2014/chart" uri="{C3380CC4-5D6E-409C-BE32-E72D297353CC}">
                <c16:uniqueId val="{00000002-6E85-1742-A781-5C5E72DB060C}"/>
              </c:ext>
            </c:extLst>
          </c:dPt>
          <c:dPt>
            <c:idx val="3"/>
            <c:bubble3D val="0"/>
            <c:spPr>
              <a:solidFill>
                <a:srgbClr val="FFD579"/>
              </a:solidFill>
              <a:ln w="19050">
                <a:solidFill>
                  <a:schemeClr val="lt1"/>
                </a:solidFill>
              </a:ln>
              <a:effectLst/>
            </c:spPr>
            <c:extLst>
              <c:ext xmlns:c16="http://schemas.microsoft.com/office/drawing/2014/chart" uri="{C3380CC4-5D6E-409C-BE32-E72D297353CC}">
                <c16:uniqueId val="{00000003-6E85-1742-A781-5C5E72DB060C}"/>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4-6E85-1742-A781-5C5E72DB060C}"/>
              </c:ext>
            </c:extLst>
          </c:dPt>
          <c:dLbls>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Frutiger 55 Roman"/>
                      <a:ea typeface="+mn-ea"/>
                      <a:cs typeface="+mn-cs"/>
                    </a:defRPr>
                  </a:pPr>
                  <a:endParaRPr lang="de-DE"/>
                </a:p>
              </c:txPr>
              <c:dLblPos val="outEnd"/>
              <c:showLegendKey val="0"/>
              <c:showVal val="1"/>
              <c:showCatName val="1"/>
              <c:showSerName val="0"/>
              <c:showPercent val="0"/>
              <c:showBubbleSize val="0"/>
              <c:extLst>
                <c:ext xmlns:c16="http://schemas.microsoft.com/office/drawing/2014/chart" uri="{C3380CC4-5D6E-409C-BE32-E72D297353CC}">
                  <c16:uniqueId val="{00000006-6E85-1742-A781-5C5E72DB060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rutiger 55 Roman"/>
                    <a:ea typeface="+mn-ea"/>
                    <a:cs typeface="+mn-cs"/>
                  </a:defRPr>
                </a:pPr>
                <a:endParaRPr lang="de-DE"/>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Tabelle1!$A$2:$A$6</c:f>
              <c:strCache>
                <c:ptCount val="5"/>
                <c:pt idx="0">
                  <c:v>Fossiles Öl</c:v>
                </c:pt>
                <c:pt idx="1">
                  <c:v>Fossiles Gas</c:v>
                </c:pt>
                <c:pt idx="2">
                  <c:v>Kohle</c:v>
                </c:pt>
                <c:pt idx="3">
                  <c:v>Kernenergie</c:v>
                </c:pt>
                <c:pt idx="4">
                  <c:v>Erneuerbare Energie</c:v>
                </c:pt>
              </c:strCache>
            </c:strRef>
          </c:cat>
          <c:val>
            <c:numRef>
              <c:f>Tabelle1!$B$2:$B$6</c:f>
              <c:numCache>
                <c:formatCode>0.0%</c:formatCode>
                <c:ptCount val="5"/>
                <c:pt idx="0">
                  <c:v>0.35299999999999998</c:v>
                </c:pt>
                <c:pt idx="1">
                  <c:v>0.25</c:v>
                </c:pt>
                <c:pt idx="2">
                  <c:v>0.17699999999999999</c:v>
                </c:pt>
                <c:pt idx="3">
                  <c:v>6.4000000000000001E-2</c:v>
                </c:pt>
                <c:pt idx="4">
                  <c:v>0.14799999999999999</c:v>
                </c:pt>
              </c:numCache>
            </c:numRef>
          </c:val>
          <c:extLst>
            <c:ext xmlns:c16="http://schemas.microsoft.com/office/drawing/2014/chart" uri="{C3380CC4-5D6E-409C-BE32-E72D297353CC}">
              <c16:uniqueId val="{00000000-6E85-1742-A781-5C5E72DB060C}"/>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5-6E85-1742-A781-5C5E72DB060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6-6E85-1742-A781-5C5E72DB060C}"/>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2-6E85-1742-A781-5C5E72DB060C}"/>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3-6E85-1742-A781-5C5E72DB060C}"/>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rutiger 55 Roman"/>
                    <a:ea typeface="+mn-ea"/>
                    <a:cs typeface="+mn-cs"/>
                  </a:defRPr>
                </a:pPr>
                <a:endParaRPr lang="de-DE"/>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4"/>
                <c:pt idx="0">
                  <c:v>Industrie</c:v>
                </c:pt>
                <c:pt idx="1">
                  <c:v>Haushalte</c:v>
                </c:pt>
                <c:pt idx="2">
                  <c:v>Gewerbe, Handel, Dienstleistungen</c:v>
                </c:pt>
                <c:pt idx="3">
                  <c:v>Stromerzeugung</c:v>
                </c:pt>
              </c:strCache>
            </c:strRef>
          </c:cat>
          <c:val>
            <c:numRef>
              <c:f>Tabelle1!$B$2:$B$5</c:f>
              <c:numCache>
                <c:formatCode>0%</c:formatCode>
                <c:ptCount val="4"/>
                <c:pt idx="0">
                  <c:v>0.39</c:v>
                </c:pt>
                <c:pt idx="1">
                  <c:v>0.28999999999999998</c:v>
                </c:pt>
                <c:pt idx="2">
                  <c:v>0.12</c:v>
                </c:pt>
                <c:pt idx="3">
                  <c:v>0.12</c:v>
                </c:pt>
              </c:numCache>
            </c:numRef>
          </c:val>
          <c:extLst>
            <c:ext xmlns:c16="http://schemas.microsoft.com/office/drawing/2014/chart" uri="{C3380CC4-5D6E-409C-BE32-E72D297353CC}">
              <c16:uniqueId val="{00000000-6E85-1742-A781-5C5E72DB060C}"/>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dirty="0"/>
              <a:t>Erdgasverbrauch</a:t>
            </a:r>
            <a:r>
              <a:rPr lang="de-DE" baseline="0" dirty="0"/>
              <a:t> vs. geplante Importkapazitäten</a:t>
            </a:r>
            <a:br>
              <a:rPr lang="de-DE" baseline="0" dirty="0"/>
            </a:br>
            <a:r>
              <a:rPr lang="de-DE" baseline="0" dirty="0"/>
              <a:t>(in Mrd. m</a:t>
            </a:r>
            <a:r>
              <a:rPr lang="de-DE" baseline="30000" dirty="0"/>
              <a:t>3</a:t>
            </a:r>
            <a:r>
              <a:rPr lang="de-DE" baseline="0" dirty="0"/>
              <a:t>/Jahr)</a:t>
            </a:r>
            <a:endParaRPr lang="de-DE"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stacked"/>
        <c:varyColors val="0"/>
        <c:ser>
          <c:idx val="0"/>
          <c:order val="0"/>
          <c:tx>
            <c:strRef>
              <c:f>Tabelle1!$B$1</c:f>
              <c:strCache>
                <c:ptCount val="1"/>
                <c:pt idx="0">
                  <c:v>Verbrauch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Verbrauch Deutschland 2019</c:v>
                </c:pt>
                <c:pt idx="1">
                  <c:v>Geplante Importkapazitäten</c:v>
                </c:pt>
              </c:strCache>
            </c:strRef>
          </c:cat>
          <c:val>
            <c:numRef>
              <c:f>Tabelle1!$B$2:$B$3</c:f>
              <c:numCache>
                <c:formatCode>General</c:formatCode>
                <c:ptCount val="2"/>
                <c:pt idx="0">
                  <c:v>89</c:v>
                </c:pt>
              </c:numCache>
            </c:numRef>
          </c:val>
          <c:extLst>
            <c:ext xmlns:c16="http://schemas.microsoft.com/office/drawing/2014/chart" uri="{C3380CC4-5D6E-409C-BE32-E72D297353CC}">
              <c16:uniqueId val="{00000000-50A9-6B42-B328-B79D42CCB275}"/>
            </c:ext>
          </c:extLst>
        </c:ser>
        <c:ser>
          <c:idx val="1"/>
          <c:order val="1"/>
          <c:tx>
            <c:strRef>
              <c:f>Tabelle1!$C$1</c:f>
              <c:strCache>
                <c:ptCount val="1"/>
                <c:pt idx="0">
                  <c:v>Nordstream 2</c:v>
                </c:pt>
              </c:strCache>
            </c:strRef>
          </c:tx>
          <c:spPr>
            <a:solidFill>
              <a:schemeClr val="accent2"/>
            </a:solidFill>
            <a:ln>
              <a:noFill/>
            </a:ln>
            <a:effectLst/>
          </c:spPr>
          <c:invertIfNegative val="0"/>
          <c:cat>
            <c:strRef>
              <c:f>Tabelle1!$A$2:$A$3</c:f>
              <c:strCache>
                <c:ptCount val="2"/>
                <c:pt idx="0">
                  <c:v>Verbrauch Deutschland 2019</c:v>
                </c:pt>
                <c:pt idx="1">
                  <c:v>Geplante Importkapazitäten</c:v>
                </c:pt>
              </c:strCache>
            </c:strRef>
          </c:cat>
          <c:val>
            <c:numRef>
              <c:f>Tabelle1!$C$2:$C$3</c:f>
              <c:numCache>
                <c:formatCode>General</c:formatCode>
                <c:ptCount val="2"/>
                <c:pt idx="1">
                  <c:v>55</c:v>
                </c:pt>
              </c:numCache>
            </c:numRef>
          </c:val>
          <c:extLst>
            <c:ext xmlns:c16="http://schemas.microsoft.com/office/drawing/2014/chart" uri="{C3380CC4-5D6E-409C-BE32-E72D297353CC}">
              <c16:uniqueId val="{00000001-50A9-6B42-B328-B79D42CCB275}"/>
            </c:ext>
          </c:extLst>
        </c:ser>
        <c:ser>
          <c:idx val="2"/>
          <c:order val="2"/>
          <c:tx>
            <c:strRef>
              <c:f>Tabelle1!$D$1</c:f>
              <c:strCache>
                <c:ptCount val="1"/>
                <c:pt idx="0">
                  <c:v>Stade</c:v>
                </c:pt>
              </c:strCache>
            </c:strRef>
          </c:tx>
          <c:spPr>
            <a:solidFill>
              <a:schemeClr val="accent3"/>
            </a:solidFill>
            <a:ln>
              <a:noFill/>
            </a:ln>
            <a:effectLst/>
          </c:spPr>
          <c:invertIfNegative val="0"/>
          <c:cat>
            <c:strRef>
              <c:f>Tabelle1!$A$2:$A$3</c:f>
              <c:strCache>
                <c:ptCount val="2"/>
                <c:pt idx="0">
                  <c:v>Verbrauch Deutschland 2019</c:v>
                </c:pt>
                <c:pt idx="1">
                  <c:v>Geplante Importkapazitäten</c:v>
                </c:pt>
              </c:strCache>
            </c:strRef>
          </c:cat>
          <c:val>
            <c:numRef>
              <c:f>Tabelle1!$D$2:$D$3</c:f>
              <c:numCache>
                <c:formatCode>General</c:formatCode>
                <c:ptCount val="2"/>
                <c:pt idx="1">
                  <c:v>12</c:v>
                </c:pt>
              </c:numCache>
            </c:numRef>
          </c:val>
          <c:extLst>
            <c:ext xmlns:c16="http://schemas.microsoft.com/office/drawing/2014/chart" uri="{C3380CC4-5D6E-409C-BE32-E72D297353CC}">
              <c16:uniqueId val="{00000002-50A9-6B42-B328-B79D42CCB275}"/>
            </c:ext>
          </c:extLst>
        </c:ser>
        <c:ser>
          <c:idx val="3"/>
          <c:order val="3"/>
          <c:tx>
            <c:strRef>
              <c:f>Tabelle1!$E$1</c:f>
              <c:strCache>
                <c:ptCount val="1"/>
                <c:pt idx="0">
                  <c:v>Brunsbüttel</c:v>
                </c:pt>
              </c:strCache>
            </c:strRef>
          </c:tx>
          <c:spPr>
            <a:solidFill>
              <a:schemeClr val="accent4"/>
            </a:solidFill>
            <a:ln>
              <a:noFill/>
            </a:ln>
            <a:effectLst/>
          </c:spPr>
          <c:invertIfNegative val="0"/>
          <c:cat>
            <c:strRef>
              <c:f>Tabelle1!$A$2:$A$3</c:f>
              <c:strCache>
                <c:ptCount val="2"/>
                <c:pt idx="0">
                  <c:v>Verbrauch Deutschland 2019</c:v>
                </c:pt>
                <c:pt idx="1">
                  <c:v>Geplante Importkapazitäten</c:v>
                </c:pt>
              </c:strCache>
            </c:strRef>
          </c:cat>
          <c:val>
            <c:numRef>
              <c:f>Tabelle1!$E$2:$E$3</c:f>
              <c:numCache>
                <c:formatCode>General</c:formatCode>
                <c:ptCount val="2"/>
                <c:pt idx="1">
                  <c:v>8</c:v>
                </c:pt>
              </c:numCache>
            </c:numRef>
          </c:val>
          <c:extLst>
            <c:ext xmlns:c16="http://schemas.microsoft.com/office/drawing/2014/chart" uri="{C3380CC4-5D6E-409C-BE32-E72D297353CC}">
              <c16:uniqueId val="{00000004-50A9-6B42-B328-B79D42CCB275}"/>
            </c:ext>
          </c:extLst>
        </c:ser>
        <c:dLbls>
          <c:showLegendKey val="0"/>
          <c:showVal val="0"/>
          <c:showCatName val="0"/>
          <c:showSerName val="0"/>
          <c:showPercent val="0"/>
          <c:showBubbleSize val="0"/>
        </c:dLbls>
        <c:gapWidth val="55"/>
        <c:overlap val="100"/>
        <c:axId val="1370585487"/>
        <c:axId val="1371301935"/>
      </c:barChart>
      <c:catAx>
        <c:axId val="1370585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371301935"/>
        <c:crosses val="autoZero"/>
        <c:auto val="1"/>
        <c:lblAlgn val="ctr"/>
        <c:lblOffset val="100"/>
        <c:noMultiLvlLbl val="0"/>
      </c:catAx>
      <c:valAx>
        <c:axId val="13713019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37058548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PlaceHolder 1"/>
          <p:cNvSpPr>
            <a:spLocks noGrp="1" noRot="1" noChangeAspect="1"/>
          </p:cNvSpPr>
          <p:nvPr>
            <p:ph type="sldImg"/>
          </p:nvPr>
        </p:nvSpPr>
        <p:spPr>
          <a:xfrm>
            <a:off x="1107000" y="812520"/>
            <a:ext cx="5345280" cy="4008960"/>
          </a:xfrm>
          <a:prstGeom prst="rect">
            <a:avLst/>
          </a:prstGeom>
        </p:spPr>
        <p:txBody>
          <a:bodyPr lIns="0" tIns="0" rIns="0" bIns="0" anchor="ctr">
            <a:noAutofit/>
          </a:bodyPr>
          <a:lstStyle/>
          <a:p>
            <a:r>
              <a:rPr lang="en-US" sz="1800" b="0" strike="noStrike" spc="-1">
                <a:solidFill>
                  <a:srgbClr val="000000"/>
                </a:solidFill>
                <a:latin typeface="Aku &amp; Kamu"/>
              </a:rPr>
              <a:t>Folie mittels Klicken verschieben</a:t>
            </a:r>
          </a:p>
        </p:txBody>
      </p:sp>
      <p:sp>
        <p:nvSpPr>
          <p:cNvPr id="196" name="PlaceHolder 2"/>
          <p:cNvSpPr>
            <a:spLocks noGrp="1"/>
          </p:cNvSpPr>
          <p:nvPr>
            <p:ph type="body"/>
          </p:nvPr>
        </p:nvSpPr>
        <p:spPr>
          <a:xfrm>
            <a:off x="756000" y="5078520"/>
            <a:ext cx="6047640" cy="4811040"/>
          </a:xfrm>
          <a:prstGeom prst="rect">
            <a:avLst/>
          </a:prstGeom>
        </p:spPr>
        <p:txBody>
          <a:bodyPr lIns="0" tIns="0" rIns="0" bIns="0">
            <a:noAutofit/>
          </a:bodyPr>
          <a:lstStyle/>
          <a:p>
            <a:r>
              <a:rPr lang="en-US" sz="2000" b="0" strike="noStrike" spc="-1">
                <a:latin typeface="Arial"/>
              </a:rPr>
              <a:t>Format der Notizen mittels Klicken bearbeiten</a:t>
            </a:r>
          </a:p>
        </p:txBody>
      </p:sp>
      <p:sp>
        <p:nvSpPr>
          <p:cNvPr id="197" name="PlaceHolder 3"/>
          <p:cNvSpPr>
            <a:spLocks noGrp="1"/>
          </p:cNvSpPr>
          <p:nvPr>
            <p:ph type="hdr"/>
          </p:nvPr>
        </p:nvSpPr>
        <p:spPr>
          <a:xfrm>
            <a:off x="0" y="0"/>
            <a:ext cx="3280680" cy="534240"/>
          </a:xfrm>
          <a:prstGeom prst="rect">
            <a:avLst/>
          </a:prstGeom>
        </p:spPr>
        <p:txBody>
          <a:bodyPr lIns="0" tIns="0" rIns="0" bIns="0">
            <a:noAutofit/>
          </a:bodyPr>
          <a:lstStyle/>
          <a:p>
            <a:r>
              <a:rPr lang="en-US" sz="1400" b="0" strike="noStrike" spc="-1">
                <a:latin typeface="Times New Roman"/>
              </a:rPr>
              <a:t>&lt;Kopfzeile&gt;</a:t>
            </a:r>
          </a:p>
        </p:txBody>
      </p:sp>
      <p:sp>
        <p:nvSpPr>
          <p:cNvPr id="19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US" sz="1400" b="0" strike="noStrike" spc="-1">
                <a:latin typeface="Times New Roman"/>
              </a:rPr>
              <a:t>&lt;Datum/Uhrzeit&gt;</a:t>
            </a:r>
          </a:p>
        </p:txBody>
      </p:sp>
      <p:sp>
        <p:nvSpPr>
          <p:cNvPr id="19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US" sz="1400" b="0" strike="noStrike" spc="-1">
                <a:latin typeface="Times New Roman"/>
              </a:rPr>
              <a:t>&lt;Fußzeile&gt;</a:t>
            </a:r>
          </a:p>
        </p:txBody>
      </p:sp>
      <p:sp>
        <p:nvSpPr>
          <p:cNvPr id="20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B0798AEE-192C-4D8F-829E-36D691F98C37}" type="slidenum">
              <a:rPr lang="en-US" sz="1400" b="0" strike="noStrike" spc="-1">
                <a:latin typeface="Times New Roman"/>
              </a:rPr>
              <a:t>‹Nr.›</a:t>
            </a:fld>
            <a:endParaRPr lang="en-US" sz="1400" b="0" strike="noStrike" spc="-1">
              <a:latin typeface="Times New Roman"/>
            </a:endParaRPr>
          </a:p>
        </p:txBody>
      </p:sp>
    </p:spTree>
    <p:extLst>
      <p:ext uri="{BB962C8B-B14F-4D97-AF65-F5344CB8AC3E}">
        <p14:creationId xmlns:p14="http://schemas.microsoft.com/office/powerpoint/2010/main" val="223538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ionegro.com.ar/quienes-son-los-duenos-de-vaca-muerta-XJ5319473/"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ctionnetwork.org/letters/stop-oil-drilling-in-the-okavango-by-canadian-co-reconafrica?source=direct_link&am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cc-berlin.net/fileadmin/data/clock/carbon_clock.htm?i=3267263%22%20styl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tjBVO7-lgzU"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inerebelde.org/wake-up-freak-out-then-get-grip-p-83.html?language=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imeline.com/warren-county-dumping-race-4d8fe8de06cb"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en.wikipedia.org/wiki/Environmental_justic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2</a:t>
            </a:fld>
            <a:endParaRPr lang="en-US" sz="1400" b="0" strike="noStrike" spc="-1">
              <a:latin typeface="Times New Roman"/>
            </a:endParaRPr>
          </a:p>
        </p:txBody>
      </p:sp>
    </p:spTree>
    <p:extLst>
      <p:ext uri="{BB962C8B-B14F-4D97-AF65-F5344CB8AC3E}">
        <p14:creationId xmlns:p14="http://schemas.microsoft.com/office/powerpoint/2010/main" val="323881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Segoe UI" panose="020B0502040204020203" pitchFamily="34" charset="0"/>
              </a:rPr>
              <a:t>Um Methan flüssig zu machen, muss es enorm stark heruntergekühlt werden (ich glaube so auf -160°C oder so, aber am besten checken) und während des gesamten Transportes gekühlt werden. Das ist sehr energieintensiv!</a:t>
            </a:r>
            <a:endParaRPr lang="de-DE" sz="1800" dirty="0">
              <a:effectLst/>
              <a:latin typeface="Arial" panose="020B0604020202020204" pitchFamily="34" charset="0"/>
            </a:endParaRPr>
          </a:p>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20</a:t>
            </a:fld>
            <a:endParaRPr lang="en-US" sz="1400" b="0" strike="noStrike" spc="-1">
              <a:latin typeface="Times New Roman"/>
            </a:endParaRPr>
          </a:p>
        </p:txBody>
      </p:sp>
    </p:spTree>
    <p:extLst>
      <p:ext uri="{BB962C8B-B14F-4D97-AF65-F5344CB8AC3E}">
        <p14:creationId xmlns:p14="http://schemas.microsoft.com/office/powerpoint/2010/main" val="111052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23</a:t>
            </a:fld>
            <a:endParaRPr lang="en-US" sz="1400" b="0" strike="noStrike" spc="-1">
              <a:latin typeface="Times New Roman"/>
            </a:endParaRPr>
          </a:p>
        </p:txBody>
      </p:sp>
    </p:spTree>
    <p:extLst>
      <p:ext uri="{BB962C8B-B14F-4D97-AF65-F5344CB8AC3E}">
        <p14:creationId xmlns:p14="http://schemas.microsoft.com/office/powerpoint/2010/main" val="252956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r>
              <a:rPr lang="es-ES" dirty="0">
                <a:hlinkClick r:id="rId3"/>
              </a:rPr>
              <a:t>Quiénes son los dueños de Vaca Muerta (rionegro.com.ar)</a:t>
            </a:r>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24</a:t>
            </a:fld>
            <a:endParaRPr lang="en-US" sz="1400" b="0" strike="noStrike" spc="-1">
              <a:latin typeface="Times New Roman"/>
            </a:endParaRPr>
          </a:p>
        </p:txBody>
      </p:sp>
    </p:spTree>
    <p:extLst>
      <p:ext uri="{BB962C8B-B14F-4D97-AF65-F5344CB8AC3E}">
        <p14:creationId xmlns:p14="http://schemas.microsoft.com/office/powerpoint/2010/main" val="3210290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r>
              <a:rPr lang="en-US" dirty="0">
                <a:hlinkClick r:id="rId3"/>
              </a:rPr>
              <a:t>Stop Oil Drilling in the (O)</a:t>
            </a:r>
            <a:r>
              <a:rPr lang="en-US" dirty="0" err="1">
                <a:hlinkClick r:id="rId3"/>
              </a:rPr>
              <a:t>kavango</a:t>
            </a:r>
            <a:r>
              <a:rPr lang="en-US" dirty="0">
                <a:hlinkClick r:id="rId3"/>
              </a:rPr>
              <a:t> by Canadian Co </a:t>
            </a:r>
            <a:r>
              <a:rPr lang="en-US" dirty="0" err="1">
                <a:hlinkClick r:id="rId3"/>
              </a:rPr>
              <a:t>ReconAfrica</a:t>
            </a:r>
            <a:r>
              <a:rPr lang="en-US" dirty="0">
                <a:hlinkClick r:id="rId3"/>
              </a:rPr>
              <a:t> - Action Network</a:t>
            </a:r>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25</a:t>
            </a:fld>
            <a:endParaRPr lang="en-US" sz="1400" b="0" strike="noStrike" spc="-1">
              <a:latin typeface="Times New Roman"/>
            </a:endParaRPr>
          </a:p>
        </p:txBody>
      </p:sp>
    </p:spTree>
    <p:extLst>
      <p:ext uri="{BB962C8B-B14F-4D97-AF65-F5344CB8AC3E}">
        <p14:creationId xmlns:p14="http://schemas.microsoft.com/office/powerpoint/2010/main" val="2629702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26</a:t>
            </a:fld>
            <a:endParaRPr lang="en-US" sz="1400" b="0" strike="noStrike" spc="-1">
              <a:latin typeface="Times New Roman"/>
            </a:endParaRPr>
          </a:p>
        </p:txBody>
      </p:sp>
    </p:spTree>
    <p:extLst>
      <p:ext uri="{BB962C8B-B14F-4D97-AF65-F5344CB8AC3E}">
        <p14:creationId xmlns:p14="http://schemas.microsoft.com/office/powerpoint/2010/main" val="615124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27</a:t>
            </a:fld>
            <a:endParaRPr lang="en-US" sz="1400" b="0" strike="noStrike" spc="-1">
              <a:latin typeface="Times New Roman"/>
            </a:endParaRPr>
          </a:p>
        </p:txBody>
      </p:sp>
    </p:spTree>
    <p:extLst>
      <p:ext uri="{BB962C8B-B14F-4D97-AF65-F5344CB8AC3E}">
        <p14:creationId xmlns:p14="http://schemas.microsoft.com/office/powerpoint/2010/main" val="1687374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29</a:t>
            </a:fld>
            <a:endParaRPr lang="en-US" sz="1400" b="0" strike="noStrike" spc="-1">
              <a:latin typeface="Times New Roman"/>
            </a:endParaRPr>
          </a:p>
        </p:txBody>
      </p:sp>
    </p:spTree>
    <p:extLst>
      <p:ext uri="{BB962C8B-B14F-4D97-AF65-F5344CB8AC3E}">
        <p14:creationId xmlns:p14="http://schemas.microsoft.com/office/powerpoint/2010/main" val="636630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r>
              <a:rPr lang="de-DE" dirty="0"/>
              <a:t>Unsere Sommeraktion ist Teil eines globalen, dezentralen Aktionstags!!</a:t>
            </a:r>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30</a:t>
            </a:fld>
            <a:endParaRPr lang="en-US" sz="1400" b="0" strike="noStrike" spc="-1">
              <a:latin typeface="Times New Roman"/>
            </a:endParaRPr>
          </a:p>
        </p:txBody>
      </p:sp>
    </p:spTree>
    <p:extLst>
      <p:ext uri="{BB962C8B-B14F-4D97-AF65-F5344CB8AC3E}">
        <p14:creationId xmlns:p14="http://schemas.microsoft.com/office/powerpoint/2010/main" val="3548159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r>
              <a:rPr lang="de-DE" dirty="0"/>
              <a:t>AUF AKTIONSKONSENS AUF WEBSEITE VERWEISEN!!</a:t>
            </a:r>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33</a:t>
            </a:fld>
            <a:endParaRPr lang="en-US" sz="1400" b="0" strike="noStrike" spc="-1">
              <a:latin typeface="Times New Roman"/>
            </a:endParaRPr>
          </a:p>
        </p:txBody>
      </p:sp>
    </p:spTree>
    <p:extLst>
      <p:ext uri="{BB962C8B-B14F-4D97-AF65-F5344CB8AC3E}">
        <p14:creationId xmlns:p14="http://schemas.microsoft.com/office/powerpoint/2010/main" val="3845232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PlaceHolder 1"/>
          <p:cNvSpPr>
            <a:spLocks noGrp="1" noRot="1" noChangeAspect="1"/>
          </p:cNvSpPr>
          <p:nvPr>
            <p:ph type="sldImg"/>
          </p:nvPr>
        </p:nvSpPr>
        <p:spPr>
          <a:xfrm>
            <a:off x="1143000" y="685800"/>
            <a:ext cx="4572000" cy="3429000"/>
          </a:xfrm>
          <a:prstGeom prst="rect">
            <a:avLst/>
          </a:prstGeom>
        </p:spPr>
      </p:sp>
      <p:sp>
        <p:nvSpPr>
          <p:cNvPr id="461"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ea typeface="Arial"/>
              </a:rPr>
              <a:t>Klimagerechtigkeitsbewegung lässt sich nicht spalten</a:t>
            </a:r>
            <a:endParaRPr lang="en-US" sz="2000" b="0" strike="noStrike" spc="-1">
              <a:latin typeface="Arial"/>
            </a:endParaRPr>
          </a:p>
          <a:p>
            <a:pPr marL="216000" indent="-216000">
              <a:lnSpc>
                <a:spcPct val="100000"/>
              </a:lnSpc>
            </a:pPr>
            <a:r>
              <a:rPr lang="en-US" sz="2000" b="0" strike="noStrike" spc="-1">
                <a:latin typeface="Arial"/>
                <a:ea typeface="Arial"/>
              </a:rPr>
              <a:t>Entsolidarisierung verhindern!</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Hambi --&gt; </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Video von 2016 zeigen</a:t>
            </a:r>
            <a:endParaRPr lang="en-US" sz="2000" b="0" strike="noStrike" spc="-1">
              <a:latin typeface="Arial"/>
            </a:endParaRPr>
          </a:p>
        </p:txBody>
      </p:sp>
    </p:spTree>
    <p:extLst>
      <p:ext uri="{BB962C8B-B14F-4D97-AF65-F5344CB8AC3E}">
        <p14:creationId xmlns:p14="http://schemas.microsoft.com/office/powerpoint/2010/main" val="32460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PlaceHolder 1"/>
          <p:cNvSpPr>
            <a:spLocks noGrp="1" noRot="1" noChangeAspect="1"/>
          </p:cNvSpPr>
          <p:nvPr>
            <p:ph type="sldImg"/>
          </p:nvPr>
        </p:nvSpPr>
        <p:spPr>
          <a:xfrm>
            <a:off x="1143000" y="685800"/>
            <a:ext cx="4572000" cy="3429000"/>
          </a:xfrm>
          <a:prstGeom prst="rect">
            <a:avLst/>
          </a:prstGeom>
        </p:spPr>
      </p:sp>
      <p:sp>
        <p:nvSpPr>
          <p:cNvPr id="453"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u="sng" strike="noStrike" spc="-1" dirty="0">
                <a:solidFill>
                  <a:srgbClr val="000000"/>
                </a:solidFill>
                <a:uFill>
                  <a:solidFill>
                    <a:srgbClr val="0000FF"/>
                  </a:solidFill>
                </a:uFill>
                <a:latin typeface="Arial"/>
                <a:ea typeface="Arial"/>
                <a:hlinkClick r:id="rId3"/>
              </a:rPr>
              <a:t>https://www.mcc-berlin.net/fileadmin/data/clock/carbon_clock.htm?i=3267263%22%20style=</a:t>
            </a:r>
            <a:endParaRPr lang="en-US" sz="2000" b="0" strike="noStrike" spc="-1" dirty="0">
              <a:latin typeface="Arial"/>
            </a:endParaRPr>
          </a:p>
          <a:p>
            <a:pPr marL="216000" indent="-216000">
              <a:lnSpc>
                <a:spcPct val="100000"/>
              </a:lnSpc>
            </a:pPr>
            <a:r>
              <a:rPr lang="en-US" sz="2000" b="0" strike="noStrike" spc="-1" dirty="0" err="1">
                <a:solidFill>
                  <a:srgbClr val="000000"/>
                </a:solidFill>
                <a:latin typeface="Arial"/>
                <a:ea typeface="Arial"/>
              </a:rPr>
              <a:t>Gigatonnen</a:t>
            </a:r>
            <a:r>
              <a:rPr lang="en-US" sz="2000" b="0" strike="noStrike" spc="-1" dirty="0">
                <a:solidFill>
                  <a:srgbClr val="000000"/>
                </a:solidFill>
                <a:latin typeface="Arial"/>
                <a:ea typeface="Arial"/>
              </a:rPr>
              <a:t> = deutsche </a:t>
            </a:r>
            <a:r>
              <a:rPr lang="en-US" sz="2000" b="0" strike="noStrike" spc="-1" dirty="0" err="1">
                <a:solidFill>
                  <a:srgbClr val="000000"/>
                </a:solidFill>
                <a:latin typeface="Arial"/>
                <a:ea typeface="Arial"/>
              </a:rPr>
              <a:t>Milliarden</a:t>
            </a:r>
            <a:r>
              <a:rPr lang="en-US" sz="2000" b="0" strike="noStrike" spc="-1" dirty="0">
                <a:solidFill>
                  <a:srgbClr val="000000"/>
                </a:solidFill>
                <a:latin typeface="Arial"/>
                <a:ea typeface="Arial"/>
              </a:rPr>
              <a:t> = </a:t>
            </a:r>
            <a:r>
              <a:rPr lang="en-US" sz="2000" b="0" strike="noStrike" spc="-1" dirty="0" err="1">
                <a:solidFill>
                  <a:srgbClr val="000000"/>
                </a:solidFill>
                <a:latin typeface="Arial"/>
                <a:ea typeface="Arial"/>
              </a:rPr>
              <a:t>englische</a:t>
            </a:r>
            <a:r>
              <a:rPr lang="en-US" sz="2000" b="0" strike="noStrike" spc="-1" dirty="0">
                <a:solidFill>
                  <a:srgbClr val="000000"/>
                </a:solidFill>
                <a:latin typeface="Arial"/>
                <a:ea typeface="Arial"/>
              </a:rPr>
              <a:t> billion</a:t>
            </a:r>
            <a:endParaRPr lang="en-US" sz="2000" b="0" strike="noStrike" spc="-1" dirty="0">
              <a:latin typeface="Arial"/>
            </a:endParaRPr>
          </a:p>
          <a:p>
            <a:pPr marL="216000" indent="-216000">
              <a:lnSpc>
                <a:spcPct val="100000"/>
              </a:lnSpc>
            </a:pPr>
            <a:r>
              <a:rPr lang="en-US" sz="2000" b="0" strike="noStrike" spc="-1" dirty="0">
                <a:solidFill>
                  <a:srgbClr val="000000"/>
                </a:solidFill>
                <a:latin typeface="Arial"/>
                <a:ea typeface="Arial"/>
              </a:rPr>
              <a:t>---&gt; 308 </a:t>
            </a:r>
            <a:r>
              <a:rPr lang="en-US" sz="2000" b="0" strike="noStrike" spc="-1" dirty="0" err="1">
                <a:solidFill>
                  <a:srgbClr val="000000"/>
                </a:solidFill>
                <a:latin typeface="Arial"/>
                <a:ea typeface="Arial"/>
              </a:rPr>
              <a:t>Gigatonnen</a:t>
            </a:r>
            <a:r>
              <a:rPr lang="en-US" sz="2000" b="0" strike="noStrike" spc="-1" dirty="0">
                <a:solidFill>
                  <a:srgbClr val="000000"/>
                </a:solidFill>
                <a:latin typeface="Arial"/>
                <a:ea typeface="Arial"/>
              </a:rPr>
              <a:t> CO2</a:t>
            </a:r>
            <a:endParaRPr lang="en-US" sz="2000" b="0" strike="noStrike" spc="-1" dirty="0">
              <a:latin typeface="Arial"/>
            </a:endParaRPr>
          </a:p>
          <a:p>
            <a:pPr marL="216000" indent="-216000">
              <a:lnSpc>
                <a:spcPct val="100000"/>
              </a:lnSpc>
            </a:pPr>
            <a:endParaRPr lang="en-US" sz="2000" b="0" strike="noStrike" spc="-1" dirty="0">
              <a:latin typeface="Arial"/>
            </a:endParaRPr>
          </a:p>
        </p:txBody>
      </p:sp>
    </p:spTree>
    <p:extLst>
      <p:ext uri="{BB962C8B-B14F-4D97-AF65-F5344CB8AC3E}">
        <p14:creationId xmlns:p14="http://schemas.microsoft.com/office/powerpoint/2010/main" val="874252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PlaceHolder 1"/>
          <p:cNvSpPr>
            <a:spLocks noGrp="1" noRot="1" noChangeAspect="1"/>
          </p:cNvSpPr>
          <p:nvPr>
            <p:ph type="sldImg"/>
          </p:nvPr>
        </p:nvSpPr>
        <p:spPr>
          <a:xfrm>
            <a:off x="1143000" y="685800"/>
            <a:ext cx="4572000" cy="3429000"/>
          </a:xfrm>
          <a:prstGeom prst="rect">
            <a:avLst/>
          </a:prstGeom>
        </p:spPr>
      </p:sp>
      <p:sp>
        <p:nvSpPr>
          <p:cNvPr id="463"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ea typeface="Arial"/>
              </a:rPr>
              <a:t>Klimagerechtigkeitsbewegung lässt sich nicht spalten</a:t>
            </a:r>
            <a:endParaRPr lang="en-US" sz="2000" b="0" strike="noStrike" spc="-1">
              <a:latin typeface="Arial"/>
            </a:endParaRPr>
          </a:p>
          <a:p>
            <a:pPr marL="216000" indent="-216000">
              <a:lnSpc>
                <a:spcPct val="100000"/>
              </a:lnSpc>
            </a:pPr>
            <a:r>
              <a:rPr lang="en-US" sz="2000" b="0" strike="noStrike" spc="-1">
                <a:latin typeface="Arial"/>
                <a:ea typeface="Arial"/>
              </a:rPr>
              <a:t>Entsolidarisierung verhindern!</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Hambi --&gt; </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Video von 2016 zeigen</a:t>
            </a:r>
            <a:endParaRPr lang="en-US" sz="2000" b="0" strike="noStrike" spc="-1">
              <a:latin typeface="Arial"/>
            </a:endParaRPr>
          </a:p>
        </p:txBody>
      </p:sp>
    </p:spTree>
    <p:extLst>
      <p:ext uri="{BB962C8B-B14F-4D97-AF65-F5344CB8AC3E}">
        <p14:creationId xmlns:p14="http://schemas.microsoft.com/office/powerpoint/2010/main" val="3335436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noRot="1" noChangeAspect="1"/>
          </p:cNvSpPr>
          <p:nvPr>
            <p:ph type="sldImg"/>
          </p:nvPr>
        </p:nvSpPr>
        <p:spPr>
          <a:xfrm>
            <a:off x="1143000" y="685800"/>
            <a:ext cx="4572000" cy="3429000"/>
          </a:xfrm>
          <a:prstGeom prst="rect">
            <a:avLst/>
          </a:prstGeom>
        </p:spPr>
      </p:sp>
      <p:sp>
        <p:nvSpPr>
          <p:cNvPr id="465"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Henry David Thoreau, Civil Disobedience, 1849</a:t>
            </a:r>
          </a:p>
          <a:p>
            <a:pPr marL="216000" indent="-216000">
              <a:lnSpc>
                <a:spcPct val="100000"/>
              </a:lnSpc>
            </a:pPr>
            <a:r>
              <a:rPr lang="en-US" sz="2000" b="0" strike="noStrike" spc="-1">
                <a:latin typeface="Arial"/>
              </a:rPr>
              <a:t>Rosa Parks: 1955 in Montgomery, Alabama</a:t>
            </a: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rPr>
              <a:t>Die Selma-nach-Montgomery-Märsche waren drei Märsche im Jahr 1965, die den politischen und gefühlsmäßigen Höhepunkt der US-amerikanischen Bürgerrechtsbewegung (Civil rights movement) markierten. Sie waren die Zuspitzung im Kampf für Wahlrechte nach dem Civil Rights Act von 1964 in Selma, Alabama, der von Amelia Boynton und ihrem Ehemann gestartet wurde.</a:t>
            </a:r>
          </a:p>
        </p:txBody>
      </p:sp>
    </p:spTree>
    <p:extLst>
      <p:ext uri="{BB962C8B-B14F-4D97-AF65-F5344CB8AC3E}">
        <p14:creationId xmlns:p14="http://schemas.microsoft.com/office/powerpoint/2010/main" val="2623713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143000" y="685800"/>
            <a:ext cx="4572000" cy="3429000"/>
          </a:xfrm>
          <a:prstGeom prst="rect">
            <a:avLst/>
          </a:prstGeom>
        </p:spPr>
      </p:sp>
      <p:sp>
        <p:nvSpPr>
          <p:cNvPr id="467"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“mit dem eigenen Körper” -&gt; das wertvollste, was wir haben, ist unser Körper</a:t>
            </a:r>
          </a:p>
          <a:p>
            <a:pPr marL="216000" indent="-216000">
              <a:lnSpc>
                <a:spcPct val="100000"/>
              </a:lnSpc>
            </a:pPr>
            <a:r>
              <a:rPr lang="en-US" sz="2000" b="0" strike="noStrike" spc="-1">
                <a:latin typeface="Arial"/>
              </a:rPr>
              <a:t>Hannah Arendt - Vita Activa</a:t>
            </a:r>
          </a:p>
        </p:txBody>
      </p:sp>
    </p:spTree>
    <p:extLst>
      <p:ext uri="{BB962C8B-B14F-4D97-AF65-F5344CB8AC3E}">
        <p14:creationId xmlns:p14="http://schemas.microsoft.com/office/powerpoint/2010/main" val="3651918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pPr algn="l"/>
            <a:r>
              <a:rPr lang="de-DE" sz="1200" b="1" i="0" dirty="0">
                <a:solidFill>
                  <a:srgbClr val="333333"/>
                </a:solidFill>
                <a:effectLst/>
                <a:latin typeface="Frutiger 55 Roman"/>
              </a:rPr>
              <a:t>Warum gehen wir im Sommer nach Brunsbüttel?</a:t>
            </a:r>
            <a:r>
              <a:rPr lang="de-DE" sz="1200" b="0" i="0" dirty="0">
                <a:solidFill>
                  <a:srgbClr val="333333"/>
                </a:solidFill>
                <a:effectLst/>
                <a:latin typeface="Frutiger 55 Roman"/>
              </a:rPr>
              <a:t> Hier soll die Fracking-Infrastruktur ausgebaut werden und dabei die fossile Energiegewinnung gefördert werden. Wir sagen dazu „Ende Gelände!“ und stellen uns lautstark dagegen! Unternehmen wie YARA, Covestro und </a:t>
            </a:r>
            <a:r>
              <a:rPr lang="de-DE" sz="1200" b="0" i="0" dirty="0" err="1">
                <a:solidFill>
                  <a:srgbClr val="333333"/>
                </a:solidFill>
                <a:effectLst/>
                <a:latin typeface="Frutiger 55 Roman"/>
              </a:rPr>
              <a:t>Sasol</a:t>
            </a:r>
            <a:r>
              <a:rPr lang="de-DE" sz="1200" b="0" i="0" dirty="0">
                <a:solidFill>
                  <a:srgbClr val="333333"/>
                </a:solidFill>
                <a:effectLst/>
                <a:latin typeface="Frutiger 55 Roman"/>
              </a:rPr>
              <a:t> haben sich zum „</a:t>
            </a:r>
            <a:r>
              <a:rPr lang="de-DE" sz="1200" b="0" i="0" dirty="0" err="1">
                <a:solidFill>
                  <a:srgbClr val="333333"/>
                </a:solidFill>
                <a:effectLst/>
                <a:latin typeface="Frutiger 55 Roman"/>
              </a:rPr>
              <a:t>ChemCoastPark</a:t>
            </a:r>
            <a:r>
              <a:rPr lang="de-DE" sz="1200" b="0" i="0" dirty="0">
                <a:solidFill>
                  <a:srgbClr val="333333"/>
                </a:solidFill>
                <a:effectLst/>
                <a:latin typeface="Frutiger 55 Roman"/>
              </a:rPr>
              <a:t>“ zusammengeschlossen. YARA produziert Kunstdüngerkomponenten und hat dadurch einen riesigen Gasverbrauch. </a:t>
            </a:r>
            <a:r>
              <a:rPr lang="de-DE" sz="1200" b="0" i="0" dirty="0" err="1">
                <a:solidFill>
                  <a:srgbClr val="333333"/>
                </a:solidFill>
                <a:effectLst/>
                <a:latin typeface="Frutiger 55 Roman"/>
              </a:rPr>
              <a:t>Sasol</a:t>
            </a:r>
            <a:r>
              <a:rPr lang="de-DE" sz="1200" b="0" i="0" dirty="0">
                <a:solidFill>
                  <a:srgbClr val="333333"/>
                </a:solidFill>
                <a:effectLst/>
                <a:latin typeface="Frutiger 55 Roman"/>
              </a:rPr>
              <a:t> gehört zur südafrikanischen </a:t>
            </a:r>
            <a:r>
              <a:rPr lang="de-DE" sz="1200" b="0" i="0" dirty="0" err="1">
                <a:solidFill>
                  <a:srgbClr val="333333"/>
                </a:solidFill>
                <a:effectLst/>
                <a:latin typeface="Frutiger 55 Roman"/>
              </a:rPr>
              <a:t>Sasol</a:t>
            </a:r>
            <a:r>
              <a:rPr lang="de-DE" sz="1200" b="0" i="0" dirty="0">
                <a:solidFill>
                  <a:srgbClr val="333333"/>
                </a:solidFill>
                <a:effectLst/>
                <a:latin typeface="Frutiger 55 Roman"/>
              </a:rPr>
              <a:t>-Gruppe, produziert </a:t>
            </a:r>
            <a:r>
              <a:rPr lang="de-DE" sz="1200" b="0" i="0" dirty="0" err="1">
                <a:solidFill>
                  <a:srgbClr val="333333"/>
                </a:solidFill>
                <a:effectLst/>
                <a:latin typeface="Frutiger 55 Roman"/>
              </a:rPr>
              <a:t>Petrochemieprodukte</a:t>
            </a:r>
            <a:r>
              <a:rPr lang="de-DE" sz="1200" b="0" i="0" dirty="0">
                <a:solidFill>
                  <a:srgbClr val="333333"/>
                </a:solidFill>
                <a:effectLst/>
                <a:latin typeface="Frutiger 55 Roman"/>
              </a:rPr>
              <a:t> und hat einen enormen Ölverbrauch, der zum Teil aus der Nordsee-Bohrinsel </a:t>
            </a:r>
            <a:r>
              <a:rPr lang="de-DE" sz="1200" b="0" i="0" dirty="0" err="1">
                <a:solidFill>
                  <a:srgbClr val="333333"/>
                </a:solidFill>
                <a:effectLst/>
                <a:latin typeface="Frutiger 55 Roman"/>
              </a:rPr>
              <a:t>Mittelplate</a:t>
            </a:r>
            <a:r>
              <a:rPr lang="de-DE" sz="1200" b="0" i="0" dirty="0">
                <a:solidFill>
                  <a:srgbClr val="333333"/>
                </a:solidFill>
                <a:effectLst/>
                <a:latin typeface="Frutiger 55 Roman"/>
              </a:rPr>
              <a:t> von Wintershall DEA gedeckt wird. Wintershall DEA ist Deutschlands größter unabhängiger Öl- und Gaskonzern und </a:t>
            </a:r>
            <a:r>
              <a:rPr lang="de-DE" sz="1200" b="0" i="0" dirty="0" err="1">
                <a:solidFill>
                  <a:srgbClr val="333333"/>
                </a:solidFill>
                <a:effectLst/>
                <a:latin typeface="Frutiger 55 Roman"/>
              </a:rPr>
              <a:t>frackt</a:t>
            </a:r>
            <a:r>
              <a:rPr lang="de-DE" sz="1200" b="0" i="0" dirty="0">
                <a:solidFill>
                  <a:srgbClr val="333333"/>
                </a:solidFill>
                <a:effectLst/>
                <a:latin typeface="Frutiger 55 Roman"/>
              </a:rPr>
              <a:t> u.a. in Argentinien. Brunsbüttel Ports betreibt mehrere Häfen, darunter ein Steinkohlehafen. Von dem LNG-Terminal würde vor allem die Chemieindustrie profitieren, weswegen die Konzerne enormen Druck machen um den Ausbau durchzubringen.</a:t>
            </a:r>
          </a:p>
          <a:p>
            <a:pPr algn="l"/>
            <a:endParaRPr lang="de-DE" sz="1200" b="0" i="0" dirty="0">
              <a:solidFill>
                <a:srgbClr val="333333"/>
              </a:solidFill>
              <a:effectLst/>
              <a:latin typeface="Frutiger 55 Roman"/>
            </a:endParaRPr>
          </a:p>
          <a:p>
            <a:pPr algn="l"/>
            <a:r>
              <a:rPr lang="de-DE" sz="1200" b="1" i="0" dirty="0">
                <a:solidFill>
                  <a:srgbClr val="333333"/>
                </a:solidFill>
                <a:effectLst/>
                <a:latin typeface="Frutiger 55 Roman"/>
              </a:rPr>
              <a:t>In Brunsbüttel konzentriert sich also eine Industrie, die auf neokolonialer Ausbeutung in Förderregionen von Gas, Steinkohle und anderen Produkten basiert und einer gerechten Gesellschaftstransformation im Weg steht.</a:t>
            </a:r>
          </a:p>
          <a:p>
            <a:pPr algn="l"/>
            <a:endParaRPr lang="de-DE" sz="1200" b="0" i="0" dirty="0">
              <a:solidFill>
                <a:srgbClr val="333333"/>
              </a:solidFill>
              <a:effectLst/>
              <a:latin typeface="Frutiger 55 Roman"/>
            </a:endParaRPr>
          </a:p>
          <a:p>
            <a:pPr algn="l"/>
            <a:r>
              <a:rPr lang="de-DE" sz="1200" b="0" i="0" dirty="0">
                <a:solidFill>
                  <a:srgbClr val="333333"/>
                </a:solidFill>
                <a:effectLst/>
                <a:latin typeface="Frutiger 55 Roman"/>
              </a:rPr>
              <a:t>Und nun soll ein LNG-Terminal den Wahnsinn noch vergrößern! Wir sagen Schluss damit und blockieren alldiejenigen, die von der Ausbeutung am meisten profitieren und Druck für dieses Terminal machen!</a:t>
            </a:r>
          </a:p>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39</a:t>
            </a:fld>
            <a:endParaRPr lang="en-US" sz="1400" b="0" strike="noStrike" spc="-1">
              <a:latin typeface="Times New Roman"/>
            </a:endParaRPr>
          </a:p>
        </p:txBody>
      </p:sp>
    </p:spTree>
    <p:extLst>
      <p:ext uri="{BB962C8B-B14F-4D97-AF65-F5344CB8AC3E}">
        <p14:creationId xmlns:p14="http://schemas.microsoft.com/office/powerpoint/2010/main" val="323707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40</a:t>
            </a:fld>
            <a:endParaRPr lang="en-US" sz="1400" b="0" strike="noStrike" spc="-1">
              <a:latin typeface="Times New Roman"/>
            </a:endParaRPr>
          </a:p>
        </p:txBody>
      </p:sp>
    </p:spTree>
    <p:extLst>
      <p:ext uri="{BB962C8B-B14F-4D97-AF65-F5344CB8AC3E}">
        <p14:creationId xmlns:p14="http://schemas.microsoft.com/office/powerpoint/2010/main" val="28297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41</a:t>
            </a:fld>
            <a:endParaRPr lang="en-US" sz="1400" b="0" strike="noStrike" spc="-1">
              <a:latin typeface="Times New Roman"/>
            </a:endParaRPr>
          </a:p>
        </p:txBody>
      </p:sp>
    </p:spTree>
    <p:extLst>
      <p:ext uri="{BB962C8B-B14F-4D97-AF65-F5344CB8AC3E}">
        <p14:creationId xmlns:p14="http://schemas.microsoft.com/office/powerpoint/2010/main" val="3671309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42</a:t>
            </a:fld>
            <a:endParaRPr lang="en-US" sz="1400" b="0" strike="noStrike" spc="-1">
              <a:latin typeface="Times New Roman"/>
            </a:endParaRPr>
          </a:p>
        </p:txBody>
      </p:sp>
    </p:spTree>
    <p:extLst>
      <p:ext uri="{BB962C8B-B14F-4D97-AF65-F5344CB8AC3E}">
        <p14:creationId xmlns:p14="http://schemas.microsoft.com/office/powerpoint/2010/main" val="2539452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r>
              <a:rPr lang="de-DE" dirty="0" err="1">
                <a:hlinkClick r:id="rId3"/>
              </a:rPr>
              <a:t>MobiVideo</a:t>
            </a:r>
            <a:r>
              <a:rPr lang="de-DE" dirty="0">
                <a:hlinkClick r:id="rId3"/>
              </a:rPr>
              <a:t> Ende Gelände 2021 - YouTube</a:t>
            </a:r>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52</a:t>
            </a:fld>
            <a:endParaRPr lang="en-US" sz="1400" b="0" strike="noStrike" spc="-1">
              <a:latin typeface="Times New Roman"/>
            </a:endParaRPr>
          </a:p>
        </p:txBody>
      </p:sp>
    </p:spTree>
    <p:extLst>
      <p:ext uri="{BB962C8B-B14F-4D97-AF65-F5344CB8AC3E}">
        <p14:creationId xmlns:p14="http://schemas.microsoft.com/office/powerpoint/2010/main" val="366170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
          <p:cNvSpPr>
            <a:spLocks noGrp="1" noRot="1" noChangeAspect="1"/>
          </p:cNvSpPr>
          <p:nvPr>
            <p:ph type="sldImg"/>
          </p:nvPr>
        </p:nvSpPr>
        <p:spPr>
          <a:xfrm>
            <a:off x="1143000" y="685800"/>
            <a:ext cx="4572000" cy="3429000"/>
          </a:xfrm>
          <a:prstGeom prst="rect">
            <a:avLst/>
          </a:prstGeom>
        </p:spPr>
      </p:sp>
      <p:sp>
        <p:nvSpPr>
          <p:cNvPr id="455"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u="sng" strike="noStrike" spc="-1">
                <a:solidFill>
                  <a:srgbClr val="000000"/>
                </a:solidFill>
                <a:uFill>
                  <a:solidFill>
                    <a:srgbClr val="CCCCFF"/>
                  </a:solidFill>
                </a:uFill>
                <a:latin typeface="Arial"/>
                <a:hlinkClick r:id="rId3"/>
              </a:rPr>
              <a:t>https://www.cinerebelde.org/wake-up-freak-out-then-get-grip-p-83.html?language=de</a:t>
            </a:r>
            <a:endParaRPr lang="en-US" sz="2000" b="0" strike="noStrike" spc="-1">
              <a:latin typeface="Arial"/>
            </a:endParaRPr>
          </a:p>
          <a:p>
            <a:pPr marL="216000" indent="-216000">
              <a:lnSpc>
                <a:spcPct val="100000"/>
              </a:lnSpc>
            </a:pPr>
            <a:endParaRPr lang="en-US" sz="2000" b="0" strike="noStrike" spc="-1">
              <a:latin typeface="Arial"/>
            </a:endParaRPr>
          </a:p>
        </p:txBody>
      </p:sp>
    </p:spTree>
    <p:extLst>
      <p:ext uri="{BB962C8B-B14F-4D97-AF65-F5344CB8AC3E}">
        <p14:creationId xmlns:p14="http://schemas.microsoft.com/office/powerpoint/2010/main" val="235393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noRot="1" noChangeAspect="1"/>
          </p:cNvSpPr>
          <p:nvPr>
            <p:ph type="sldImg"/>
          </p:nvPr>
        </p:nvSpPr>
        <p:spPr>
          <a:xfrm>
            <a:off x="1143000" y="685800"/>
            <a:ext cx="4572000" cy="3429000"/>
          </a:xfrm>
          <a:prstGeom prst="rect">
            <a:avLst/>
          </a:prstGeom>
        </p:spPr>
      </p:sp>
      <p:sp>
        <p:nvSpPr>
          <p:cNvPr id="457"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dirty="0">
                <a:latin typeface="Arial"/>
              </a:rPr>
              <a:t>IPCC:</a:t>
            </a:r>
          </a:p>
          <a:p>
            <a:pPr marL="216000" indent="-216000">
              <a:lnSpc>
                <a:spcPct val="100000"/>
              </a:lnSpc>
            </a:pPr>
            <a:r>
              <a:rPr lang="en-US" sz="2000" b="0" strike="noStrike" spc="-1" dirty="0">
                <a:latin typeface="Arial"/>
              </a:rPr>
              <a:t>Assessment Reports 1990, 1995, 2001, 2007, 2014</a:t>
            </a:r>
          </a:p>
          <a:p>
            <a:pPr marL="216000" indent="-216000">
              <a:lnSpc>
                <a:spcPct val="100000"/>
              </a:lnSpc>
            </a:pPr>
            <a:endParaRPr lang="en-US" sz="2000" b="0" strike="noStrike" spc="-1" dirty="0">
              <a:latin typeface="Arial"/>
            </a:endParaRPr>
          </a:p>
          <a:p>
            <a:pPr marL="216000" indent="-216000">
              <a:lnSpc>
                <a:spcPct val="100000"/>
              </a:lnSpc>
            </a:pPr>
            <a:r>
              <a:rPr lang="en-US" sz="2000" b="0" strike="noStrike" spc="-1" dirty="0" err="1">
                <a:latin typeface="Arial"/>
              </a:rPr>
              <a:t>Umweltgerechtigkeit</a:t>
            </a:r>
            <a:r>
              <a:rPr lang="en-US" sz="2000" b="0" strike="noStrike" spc="-1" dirty="0">
                <a:latin typeface="Arial"/>
              </a:rPr>
              <a:t>!</a:t>
            </a:r>
          </a:p>
          <a:p>
            <a:pPr marL="216000" indent="-216000">
              <a:lnSpc>
                <a:spcPct val="100000"/>
              </a:lnSpc>
            </a:pPr>
            <a:r>
              <a:rPr lang="en-US" sz="2000" b="0" strike="noStrike" spc="-1" dirty="0">
                <a:latin typeface="Arial"/>
              </a:rPr>
              <a:t>80er Jahre</a:t>
            </a:r>
          </a:p>
          <a:p>
            <a:pPr marL="216000" indent="-216000">
              <a:lnSpc>
                <a:spcPct val="100000"/>
              </a:lnSpc>
            </a:pPr>
            <a:r>
              <a:rPr lang="en-US" sz="2000" b="0" strike="noStrike" spc="-1" dirty="0" err="1">
                <a:latin typeface="Arial"/>
              </a:rPr>
              <a:t>giftige</a:t>
            </a:r>
            <a:r>
              <a:rPr lang="en-US" sz="2000" b="0" strike="noStrike" spc="-1" dirty="0">
                <a:latin typeface="Arial"/>
              </a:rPr>
              <a:t> </a:t>
            </a:r>
            <a:r>
              <a:rPr lang="en-US" sz="2000" b="0" strike="noStrike" spc="-1" dirty="0" err="1">
                <a:latin typeface="Arial"/>
              </a:rPr>
              <a:t>Industrien</a:t>
            </a:r>
            <a:r>
              <a:rPr lang="en-US" sz="2000" b="0" strike="noStrike" spc="-1" dirty="0">
                <a:latin typeface="Arial"/>
              </a:rPr>
              <a:t> </a:t>
            </a:r>
            <a:r>
              <a:rPr lang="en-US" sz="2000" b="0" strike="noStrike" spc="-1" dirty="0" err="1">
                <a:latin typeface="Arial"/>
              </a:rPr>
              <a:t>vor</a:t>
            </a:r>
            <a:r>
              <a:rPr lang="en-US" sz="2000" b="0" strike="noStrike" spc="-1" dirty="0">
                <a:latin typeface="Arial"/>
              </a:rPr>
              <a:t> </a:t>
            </a:r>
            <a:r>
              <a:rPr lang="en-US" sz="2000" b="0" strike="noStrike" spc="-1" dirty="0" err="1">
                <a:latin typeface="Arial"/>
              </a:rPr>
              <a:t>allem</a:t>
            </a:r>
            <a:r>
              <a:rPr lang="en-US" sz="2000" b="0" strike="noStrike" spc="-1" dirty="0">
                <a:latin typeface="Arial"/>
              </a:rPr>
              <a:t> </a:t>
            </a:r>
            <a:r>
              <a:rPr lang="en-US" sz="2000" b="0" strike="noStrike" spc="-1" dirty="0" err="1">
                <a:latin typeface="Arial"/>
              </a:rPr>
              <a:t>bei</a:t>
            </a:r>
            <a:r>
              <a:rPr lang="en-US" sz="2000" b="0" strike="noStrike" spc="-1" dirty="0">
                <a:latin typeface="Arial"/>
              </a:rPr>
              <a:t> </a:t>
            </a:r>
            <a:r>
              <a:rPr lang="en-US" sz="2000" b="0" strike="noStrike" spc="-1" dirty="0" err="1">
                <a:latin typeface="Arial"/>
              </a:rPr>
              <a:t>PoCs</a:t>
            </a:r>
            <a:endParaRPr lang="en-US" sz="2000" b="0" strike="noStrike" spc="-1" dirty="0">
              <a:latin typeface="Arial"/>
            </a:endParaRPr>
          </a:p>
        </p:txBody>
      </p:sp>
    </p:spTree>
    <p:extLst>
      <p:ext uri="{BB962C8B-B14F-4D97-AF65-F5344CB8AC3E}">
        <p14:creationId xmlns:p14="http://schemas.microsoft.com/office/powerpoint/2010/main" val="2257847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noRot="1" noChangeAspect="1"/>
          </p:cNvSpPr>
          <p:nvPr>
            <p:ph type="sldImg"/>
          </p:nvPr>
        </p:nvSpPr>
        <p:spPr>
          <a:xfrm>
            <a:off x="1143000" y="685800"/>
            <a:ext cx="4572000" cy="3429000"/>
          </a:xfrm>
          <a:prstGeom prst="rect">
            <a:avLst/>
          </a:prstGeom>
        </p:spPr>
      </p:sp>
      <p:sp>
        <p:nvSpPr>
          <p:cNvPr id="459"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Warren County</a:t>
            </a:r>
          </a:p>
          <a:p>
            <a:pPr marL="216000" indent="-216000">
              <a:lnSpc>
                <a:spcPct val="100000"/>
              </a:lnSpc>
            </a:pPr>
            <a:r>
              <a:rPr lang="en-US" sz="2000" b="0" strike="noStrike" spc="-1">
                <a:latin typeface="Arial"/>
              </a:rPr>
              <a:t>Umweltgerechtigkeit!</a:t>
            </a:r>
          </a:p>
          <a:p>
            <a:pPr marL="216000" indent="-216000">
              <a:lnSpc>
                <a:spcPct val="100000"/>
              </a:lnSpc>
            </a:pPr>
            <a:r>
              <a:rPr lang="en-US" sz="2000" b="0" strike="noStrike" spc="-1">
                <a:latin typeface="Arial"/>
              </a:rPr>
              <a:t>80er Jahre</a:t>
            </a:r>
          </a:p>
          <a:p>
            <a:pPr marL="216000" indent="-216000">
              <a:lnSpc>
                <a:spcPct val="100000"/>
              </a:lnSpc>
            </a:pPr>
            <a:r>
              <a:rPr lang="en-US" sz="2000" b="0" strike="noStrike" spc="-1">
                <a:latin typeface="Arial"/>
              </a:rPr>
              <a:t>giftige Industrien vor allem bei BPoCs abgeladen</a:t>
            </a:r>
          </a:p>
          <a:p>
            <a:pPr marL="216000" indent="-216000">
              <a:lnSpc>
                <a:spcPct val="100000"/>
              </a:lnSpc>
            </a:pPr>
            <a:r>
              <a:rPr lang="en-US" sz="2000" b="0" u="sng" strike="noStrike" spc="-1">
                <a:solidFill>
                  <a:srgbClr val="000000"/>
                </a:solidFill>
                <a:uFill>
                  <a:solidFill>
                    <a:srgbClr val="CCCCFF"/>
                  </a:solidFill>
                </a:uFill>
                <a:latin typeface="Arial"/>
                <a:hlinkClick r:id="rId3"/>
              </a:rPr>
              <a:t>https://timeline.com/warren-county-dumping-race-4d8fe8de06cb</a:t>
            </a:r>
            <a:endParaRPr lang="en-US" sz="2000" b="0" strike="noStrike" spc="-1">
              <a:latin typeface="Arial"/>
            </a:endParaRPr>
          </a:p>
          <a:p>
            <a:pPr marL="216000" indent="-216000">
              <a:lnSpc>
                <a:spcPct val="100000"/>
              </a:lnSpc>
            </a:pPr>
            <a:r>
              <a:rPr lang="en-US" sz="2000" b="0" u="sng" strike="noStrike" spc="-1">
                <a:solidFill>
                  <a:srgbClr val="000000"/>
                </a:solidFill>
                <a:uFill>
                  <a:solidFill>
                    <a:srgbClr val="CCCCFF"/>
                  </a:solidFill>
                </a:uFill>
                <a:latin typeface="Arial"/>
                <a:hlinkClick r:id="rId4"/>
              </a:rPr>
              <a:t>https://en.wikipedia.org/wiki/Environmental_justice</a:t>
            </a:r>
            <a:endParaRPr lang="en-US" sz="2000" b="0" strike="noStrike" spc="-1">
              <a:latin typeface="Arial"/>
            </a:endParaRPr>
          </a:p>
        </p:txBody>
      </p:sp>
    </p:spTree>
    <p:extLst>
      <p:ext uri="{BB962C8B-B14F-4D97-AF65-F5344CB8AC3E}">
        <p14:creationId xmlns:p14="http://schemas.microsoft.com/office/powerpoint/2010/main" val="298428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Segoe UI" panose="020B0502040204020203" pitchFamily="34" charset="0"/>
              </a:rPr>
              <a:t>Möglicherweise erwähnen, dass insbesondere beim Transport von Erdgas Methanleckagen, </a:t>
            </a:r>
            <a:r>
              <a:rPr lang="de-DE" sz="1800" dirty="0" err="1">
                <a:effectLst/>
                <a:latin typeface="Segoe UI" panose="020B0502040204020203" pitchFamily="34" charset="0"/>
              </a:rPr>
              <a:t>z.b.</a:t>
            </a:r>
            <a:r>
              <a:rPr lang="de-DE" sz="1800" dirty="0">
                <a:effectLst/>
                <a:latin typeface="Segoe UI" panose="020B0502040204020203" pitchFamily="34" charset="0"/>
              </a:rPr>
              <a:t> in Pipelines, zu einem großen Teil der Klimaschädlichkeit beitragen und in keiner Klimabilanz auftauchen!</a:t>
            </a:r>
            <a:endParaRPr lang="de-DE" sz="1800" dirty="0">
              <a:effectLst/>
              <a:latin typeface="Arial" panose="020B0604020202020204" pitchFamily="34" charset="0"/>
            </a:endParaRPr>
          </a:p>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13</a:t>
            </a:fld>
            <a:endParaRPr lang="en-US" sz="1400" b="0" strike="noStrike" spc="-1">
              <a:latin typeface="Times New Roman"/>
            </a:endParaRPr>
          </a:p>
        </p:txBody>
      </p:sp>
    </p:spTree>
    <p:extLst>
      <p:ext uri="{BB962C8B-B14F-4D97-AF65-F5344CB8AC3E}">
        <p14:creationId xmlns:p14="http://schemas.microsoft.com/office/powerpoint/2010/main" val="54760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167811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pPr marL="342900" indent="-342900">
              <a:lnSpc>
                <a:spcPct val="150000"/>
              </a:lnSpc>
              <a:buFont typeface="Arial" panose="020B0604020202020204" pitchFamily="34" charset="0"/>
              <a:buChar char="•"/>
            </a:pPr>
            <a:r>
              <a:rPr lang="de-DE" sz="1200" dirty="0">
                <a:latin typeface="Frutiger 55 Roman"/>
              </a:rPr>
              <a:t>Fossiles Gas besteht größtenteils aus Methan (CH4)</a:t>
            </a:r>
          </a:p>
          <a:p>
            <a:pPr marL="342900" indent="-342900">
              <a:lnSpc>
                <a:spcPct val="150000"/>
              </a:lnSpc>
              <a:buFont typeface="Arial" panose="020B0604020202020204" pitchFamily="34" charset="0"/>
              <a:buChar char="•"/>
            </a:pPr>
            <a:r>
              <a:rPr lang="de-DE" sz="1200" dirty="0">
                <a:latin typeface="Frutiger 55 Roman"/>
              </a:rPr>
              <a:t>Methan hat ein 87 mal höheres Treibhausgaspotential als CO2</a:t>
            </a:r>
            <a:r>
              <a:rPr lang="de-DE" sz="1200" baseline="30000" dirty="0">
                <a:latin typeface="Frutiger 55 Roman"/>
              </a:rPr>
              <a:t> </a:t>
            </a:r>
            <a:r>
              <a:rPr lang="de-DE" sz="1200" dirty="0">
                <a:latin typeface="Frutiger 55 Roman"/>
              </a:rPr>
              <a:t>(Auf 20 Jahre)</a:t>
            </a:r>
          </a:p>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18</a:t>
            </a:fld>
            <a:endParaRPr lang="en-US" sz="1400" b="0" strike="noStrike" spc="-1">
              <a:latin typeface="Times New Roman"/>
            </a:endParaRPr>
          </a:p>
        </p:txBody>
      </p:sp>
    </p:spTree>
    <p:extLst>
      <p:ext uri="{BB962C8B-B14F-4D97-AF65-F5344CB8AC3E}">
        <p14:creationId xmlns:p14="http://schemas.microsoft.com/office/powerpoint/2010/main" val="129152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4233131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25"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6"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28"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9"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0"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1"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33"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4"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5"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6"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7"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8"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3"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5"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7"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48"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52"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3"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4"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56"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7"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8"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0"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1"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2"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4"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5"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7"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8"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9"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0"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72"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3"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4"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5"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6"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7"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2"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4"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6"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87"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91"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2"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3"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95"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6"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7"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99"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0"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1"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03"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4"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06"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7"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8"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9"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11"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2"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3"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4"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5"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6"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21"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23"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25"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26"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0"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1"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2"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4"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5"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6"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8"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9"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0"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42"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3"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45"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6"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7"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8"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50"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1"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2"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3"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4"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5"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0"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2"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4"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65"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9"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0"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1"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73"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4"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5"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77"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8"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9"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81"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2"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84"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5"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6"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7"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89"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0"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1"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2"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3"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4"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7"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21"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2"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3"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1270080" y="1638360"/>
            <a:ext cx="10462680" cy="3300120"/>
          </a:xfrm>
          <a:prstGeom prst="rect">
            <a:avLst/>
          </a:prstGeom>
        </p:spPr>
        <p:txBody>
          <a:bodyPr lIns="50760" tIns="50760" rIns="50760" bIns="50760" anchor="b">
            <a:noAutofit/>
          </a:bodyPr>
          <a:lstStyle/>
          <a:p>
            <a:pPr algn="ctr">
              <a:lnSpc>
                <a:spcPct val="100000"/>
              </a:lnSpc>
            </a:pPr>
            <a:r>
              <a:rPr lang="en-US" sz="2000" b="0" strike="noStrike" spc="-1">
                <a:solidFill>
                  <a:srgbClr val="000000"/>
                </a:solidFill>
                <a:latin typeface="Aku &amp; Kamu"/>
                <a:ea typeface="Aku &amp; Kamu"/>
              </a:rPr>
              <a:t>Title Text</a:t>
            </a:r>
            <a:endParaRPr lang="en-US" sz="2000" b="0" strike="noStrike" spc="-1">
              <a:solidFill>
                <a:srgbClr val="000000"/>
              </a:solidFill>
              <a:latin typeface="Aku &amp; Kamu"/>
            </a:endParaRPr>
          </a:p>
        </p:txBody>
      </p:sp>
      <p:sp>
        <p:nvSpPr>
          <p:cNvPr id="4" name="PlaceHolder 2"/>
          <p:cNvSpPr>
            <a:spLocks noGrp="1"/>
          </p:cNvSpPr>
          <p:nvPr>
            <p:ph type="body"/>
          </p:nvPr>
        </p:nvSpPr>
        <p:spPr>
          <a:xfrm>
            <a:off x="1270080" y="5041800"/>
            <a:ext cx="10462680" cy="1128240"/>
          </a:xfrm>
          <a:prstGeom prst="rect">
            <a:avLst/>
          </a:prstGeom>
        </p:spPr>
        <p:txBody>
          <a:bodyPr lIns="50760" tIns="50760" rIns="50760" bIns="50760">
            <a:normAutofit fontScale="5000"/>
          </a:bodyPr>
          <a:lstStyle/>
          <a:p>
            <a:pPr marL="432000" indent="-324000">
              <a:spcBef>
                <a:spcPts val="1417"/>
              </a:spcBef>
              <a:buClr>
                <a:srgbClr val="000000"/>
              </a:buClr>
              <a:buSzPct val="45000"/>
              <a:buFont typeface="Wingdings" charset="2"/>
              <a:buChar char=""/>
            </a:pPr>
            <a:r>
              <a:rPr lang="en-US" sz="3400" b="0" strike="noStrike" spc="-1">
                <a:solidFill>
                  <a:srgbClr val="000000"/>
                </a:solidFill>
                <a:latin typeface="Aku &amp; Kamu"/>
                <a:ea typeface="Aku &amp; Kamu"/>
              </a:rPr>
              <a:t>Click to edit the outline text format</a:t>
            </a:r>
            <a:endParaRPr lang="en-US" sz="34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3400" b="0" strike="noStrike" spc="-1">
                <a:solidFill>
                  <a:srgbClr val="000000"/>
                </a:solidFill>
                <a:latin typeface="Aku &amp; Kamu"/>
                <a:ea typeface="Aku &amp; Kamu"/>
              </a:rPr>
              <a:t>Second Outline Level</a:t>
            </a:r>
            <a:endParaRPr lang="en-US" sz="34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3400" b="0" strike="noStrike" spc="-1">
                <a:solidFill>
                  <a:srgbClr val="000000"/>
                </a:solidFill>
                <a:latin typeface="Aku &amp; Kamu"/>
                <a:ea typeface="Aku &amp; Kamu"/>
              </a:rPr>
              <a:t>Third Outline Level</a:t>
            </a:r>
            <a:endParaRPr lang="en-US" sz="34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3400" b="0" strike="noStrike" spc="-1">
                <a:solidFill>
                  <a:srgbClr val="000000"/>
                </a:solidFill>
                <a:latin typeface="Aku &amp; Kamu"/>
                <a:ea typeface="Aku &amp; Kamu"/>
              </a:rPr>
              <a:t>Fourth Outline Level</a:t>
            </a:r>
            <a:endParaRPr lang="en-US" sz="34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Fifth Outline Level</a:t>
            </a:r>
            <a:endParaRPr lang="en-US" sz="34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Sixth Outline Level</a:t>
            </a:r>
            <a:endParaRPr lang="en-US" sz="34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Seventh Outline LevelBody Level One</a:t>
            </a:r>
            <a:endParaRPr lang="en-US" sz="34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Two</a:t>
            </a:r>
            <a:endParaRPr lang="en-US" sz="34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Three</a:t>
            </a:r>
            <a:endParaRPr lang="en-US" sz="3400" b="0" strike="noStrike" spc="-1">
              <a:solidFill>
                <a:srgbClr val="000000"/>
              </a:solidFill>
              <a:latin typeface="Aku &amp; Kamu"/>
            </a:endParaRPr>
          </a:p>
          <a:p>
            <a:pPr marL="343080" lvl="0" indent="10288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Four</a:t>
            </a:r>
            <a:endParaRPr lang="en-US" sz="3400" b="0" strike="noStrike" spc="-1">
              <a:solidFill>
                <a:srgbClr val="000000"/>
              </a:solidFill>
              <a:latin typeface="Aku &amp; Kamu"/>
            </a:endParaRPr>
          </a:p>
          <a:p>
            <a:pPr marL="343080" lvl="0" indent="14860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Five</a:t>
            </a:r>
            <a:endParaRPr lang="en-US" sz="3400" b="0" strike="noStrike" spc="-1">
              <a:solidFill>
                <a:srgbClr val="000000"/>
              </a:solidFill>
              <a:latin typeface="Aku &amp; Kamu"/>
            </a:endParaRPr>
          </a:p>
        </p:txBody>
      </p:sp>
      <p:sp>
        <p:nvSpPr>
          <p:cNvPr id="2" name="PlaceHolder 3"/>
          <p:cNvSpPr>
            <a:spLocks noGrp="1"/>
          </p:cNvSpPr>
          <p:nvPr>
            <p:ph type="sldNum"/>
          </p:nvPr>
        </p:nvSpPr>
        <p:spPr>
          <a:xfrm>
            <a:off x="6285600" y="8779680"/>
            <a:ext cx="3034080" cy="520200"/>
          </a:xfrm>
          <a:prstGeom prst="rect">
            <a:avLst/>
          </a:prstGeom>
        </p:spPr>
        <p:txBody>
          <a:bodyPr lIns="45720" tIns="45000" rIns="45720" bIns="45000" anchor="ctr">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650880" y="388800"/>
            <a:ext cx="11701080" cy="1626840"/>
          </a:xfrm>
          <a:prstGeom prst="rect">
            <a:avLst/>
          </a:prstGeom>
        </p:spPr>
        <p:txBody>
          <a:bodyPr lIns="0" tIns="0" rIns="0" bIns="0" anchor="ctr">
            <a:noAutofit/>
          </a:bodyPr>
          <a:lstStyle/>
          <a:p>
            <a:pPr algn="ctr">
              <a:lnSpc>
                <a:spcPct val="100000"/>
              </a:lnSpc>
            </a:pPr>
            <a:r>
              <a:rPr lang="en-US" sz="2000" b="0" strike="noStrike" spc="-1">
                <a:solidFill>
                  <a:srgbClr val="000000"/>
                </a:solidFill>
                <a:latin typeface="Aku &amp; Kamu"/>
                <a:ea typeface="Aku &amp; Kamu"/>
              </a:rPr>
              <a:t>Title Text</a:t>
            </a:r>
            <a:endParaRPr lang="en-US" sz="2000" b="0" strike="noStrike" spc="-1">
              <a:solidFill>
                <a:srgbClr val="000000"/>
              </a:solidFill>
              <a:latin typeface="Aku &amp; Kamu"/>
            </a:endParaRPr>
          </a:p>
        </p:txBody>
      </p:sp>
      <p:sp>
        <p:nvSpPr>
          <p:cNvPr id="40" name="PlaceHolder 2"/>
          <p:cNvSpPr>
            <a:spLocks noGrp="1"/>
          </p:cNvSpPr>
          <p:nvPr>
            <p:ph type="body"/>
          </p:nvPr>
        </p:nvSpPr>
        <p:spPr>
          <a:xfrm>
            <a:off x="650880" y="2282760"/>
            <a:ext cx="11701080" cy="5654160"/>
          </a:xfrm>
          <a:prstGeom prst="rect">
            <a:avLst/>
          </a:prstGeom>
        </p:spPr>
        <p:txBody>
          <a:bodyPr lIns="0" tIns="0" rIns="0" bIns="0">
            <a:normAutofit fontScale="70000"/>
          </a:bodyPr>
          <a:lstStyle/>
          <a:p>
            <a:pPr marL="432000" indent="-324000">
              <a:spcBef>
                <a:spcPts val="1417"/>
              </a:spcBef>
              <a:buClr>
                <a:srgbClr val="000000"/>
              </a:buClr>
              <a:buSzPct val="45000"/>
              <a:buFont typeface="Wingdings" charset="2"/>
              <a:buChar char=""/>
            </a:pPr>
            <a:r>
              <a:rPr lang="en-US" sz="3400" b="0" strike="noStrike" spc="-1">
                <a:solidFill>
                  <a:srgbClr val="000000"/>
                </a:solidFill>
                <a:latin typeface="Aku &amp; Kamu"/>
                <a:ea typeface="Aku &amp; Kamu"/>
              </a:rPr>
              <a:t>Click to edit the outline text format</a:t>
            </a:r>
            <a:endParaRPr lang="en-US" sz="34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3400" b="0" strike="noStrike" spc="-1">
                <a:solidFill>
                  <a:srgbClr val="000000"/>
                </a:solidFill>
                <a:latin typeface="Aku &amp; Kamu"/>
                <a:ea typeface="Aku &amp; Kamu"/>
              </a:rPr>
              <a:t>Second Outline Level</a:t>
            </a:r>
            <a:endParaRPr lang="en-US" sz="34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3400" b="0" strike="noStrike" spc="-1">
                <a:solidFill>
                  <a:srgbClr val="000000"/>
                </a:solidFill>
                <a:latin typeface="Aku &amp; Kamu"/>
                <a:ea typeface="Aku &amp; Kamu"/>
              </a:rPr>
              <a:t>Third Outline Level</a:t>
            </a:r>
            <a:endParaRPr lang="en-US" sz="34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3400" b="0" strike="noStrike" spc="-1">
                <a:solidFill>
                  <a:srgbClr val="000000"/>
                </a:solidFill>
                <a:latin typeface="Aku &amp; Kamu"/>
                <a:ea typeface="Aku &amp; Kamu"/>
              </a:rPr>
              <a:t>Fourth Outline Level</a:t>
            </a:r>
            <a:endParaRPr lang="en-US" sz="34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Fifth Outline Level</a:t>
            </a:r>
            <a:endParaRPr lang="en-US" sz="34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Sixth Outline Level</a:t>
            </a:r>
            <a:endParaRPr lang="en-US" sz="34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Seventh Outline LevelBody Level One</a:t>
            </a:r>
            <a:endParaRPr lang="en-US" sz="34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Two</a:t>
            </a:r>
            <a:endParaRPr lang="en-US" sz="34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Three</a:t>
            </a:r>
            <a:endParaRPr lang="en-US" sz="3400" b="0" strike="noStrike" spc="-1">
              <a:solidFill>
                <a:srgbClr val="000000"/>
              </a:solidFill>
              <a:latin typeface="Aku &amp; Kamu"/>
            </a:endParaRPr>
          </a:p>
          <a:p>
            <a:pPr marL="343080" lvl="0" indent="10288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Four</a:t>
            </a:r>
            <a:endParaRPr lang="en-US" sz="3400" b="0" strike="noStrike" spc="-1">
              <a:solidFill>
                <a:srgbClr val="000000"/>
              </a:solidFill>
              <a:latin typeface="Aku &amp; Kamu"/>
            </a:endParaRPr>
          </a:p>
          <a:p>
            <a:pPr marL="343080" lvl="0" indent="14860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Five</a:t>
            </a:r>
            <a:endParaRPr lang="en-US" sz="3400" b="0" strike="noStrike" spc="-1">
              <a:solidFill>
                <a:srgbClr val="000000"/>
              </a:solidFill>
              <a:latin typeface="Aku &amp; Kamu"/>
            </a:endParaRPr>
          </a:p>
        </p:txBody>
      </p:sp>
      <p:sp>
        <p:nvSpPr>
          <p:cNvPr id="41" name="PlaceHolder 3"/>
          <p:cNvSpPr>
            <a:spLocks noGrp="1"/>
          </p:cNvSpPr>
          <p:nvPr>
            <p:ph type="sldNum"/>
          </p:nvPr>
        </p:nvSpPr>
        <p:spPr>
          <a:xfrm>
            <a:off x="6285600" y="8779680"/>
            <a:ext cx="3034080" cy="520200"/>
          </a:xfrm>
          <a:prstGeom prst="rect">
            <a:avLst/>
          </a:prstGeom>
        </p:spPr>
        <p:txBody>
          <a:bodyPr lIns="45720" tIns="45000" rIns="45720" bIns="45000" anchor="ctr">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650160" y="389160"/>
            <a:ext cx="11703240" cy="1627920"/>
          </a:xfrm>
          <a:prstGeom prst="rect">
            <a:avLst/>
          </a:prstGeom>
        </p:spPr>
        <p:txBody>
          <a:bodyPr lIns="0" tIns="0" rIns="0" bIns="0" anchor="ctr">
            <a:noAutofit/>
          </a:bodyPr>
          <a:lstStyle/>
          <a:p>
            <a:pPr>
              <a:lnSpc>
                <a:spcPct val="100000"/>
              </a:lnSpc>
            </a:pPr>
            <a:r>
              <a:rPr lang="en-US" sz="4400" b="0" strike="noStrike" spc="-1">
                <a:solidFill>
                  <a:srgbClr val="000000"/>
                </a:solidFill>
                <a:latin typeface="Arial"/>
                <a:ea typeface="Arial"/>
              </a:rPr>
              <a:t>Title Text</a:t>
            </a:r>
            <a:endParaRPr lang="en-US" sz="4400" b="0" strike="noStrike" spc="-1">
              <a:solidFill>
                <a:srgbClr val="000000"/>
              </a:solidFill>
              <a:latin typeface="Aku &amp; Kamu"/>
            </a:endParaRPr>
          </a:p>
        </p:txBody>
      </p:sp>
      <p:sp>
        <p:nvSpPr>
          <p:cNvPr id="79" name="PlaceHolder 2"/>
          <p:cNvSpPr>
            <a:spLocks noGrp="1"/>
          </p:cNvSpPr>
          <p:nvPr>
            <p:ph type="body"/>
          </p:nvPr>
        </p:nvSpPr>
        <p:spPr>
          <a:xfrm>
            <a:off x="650160" y="2282040"/>
            <a:ext cx="11703240" cy="5655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ea typeface="Arial"/>
              </a:rPr>
              <a:t>Click to edit the outline text format</a:t>
            </a:r>
            <a:endParaRPr lang="en-US" sz="28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ea typeface="Arial"/>
              </a:rPr>
              <a:t>Second Outline Level</a:t>
            </a:r>
            <a:endParaRPr lang="en-US" sz="28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ea typeface="Arial"/>
              </a:rPr>
              <a:t>Third Outline Level</a:t>
            </a:r>
            <a:endParaRPr lang="en-US" sz="28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ea typeface="Arial"/>
              </a:rPr>
              <a:t>Fourth Outline Level</a:t>
            </a:r>
            <a:endParaRPr lang="en-US" sz="28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Fifth Outline Level</a:t>
            </a:r>
            <a:endParaRPr lang="en-US" sz="28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Sixth Outline Level</a:t>
            </a:r>
            <a:endParaRPr lang="en-US" sz="28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Seventh Outline LevelBody Level One</a:t>
            </a:r>
            <a:endParaRPr lang="en-US" sz="28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Two</a:t>
            </a:r>
            <a:endParaRPr lang="en-US" sz="28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Three</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Four</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Five</a:t>
            </a:r>
            <a:endParaRPr lang="en-US" sz="2800" b="0" strike="noStrike" spc="-1">
              <a:solidFill>
                <a:srgbClr val="000000"/>
              </a:solidFill>
              <a:latin typeface="Aku &amp; Kamu"/>
            </a:endParaRPr>
          </a:p>
        </p:txBody>
      </p:sp>
      <p:sp>
        <p:nvSpPr>
          <p:cNvPr id="80" name="PlaceHolder 3"/>
          <p:cNvSpPr>
            <a:spLocks noGrp="1"/>
          </p:cNvSpPr>
          <p:nvPr>
            <p:ph type="sldNum"/>
          </p:nvPr>
        </p:nvSpPr>
        <p:spPr>
          <a:xfrm>
            <a:off x="9320040" y="9040320"/>
            <a:ext cx="368280" cy="360360"/>
          </a:xfrm>
          <a:prstGeom prst="rect">
            <a:avLst/>
          </a:prstGeom>
        </p:spPr>
        <p:txBody>
          <a:bodyPr lIns="50760" tIns="50760" rIns="50760" bIns="50760">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650160" y="389160"/>
            <a:ext cx="11703240" cy="1627920"/>
          </a:xfrm>
          <a:prstGeom prst="rect">
            <a:avLst/>
          </a:prstGeom>
        </p:spPr>
        <p:txBody>
          <a:bodyPr lIns="0" tIns="0" rIns="0" bIns="0" anchor="ctr">
            <a:noAutofit/>
          </a:bodyPr>
          <a:lstStyle/>
          <a:p>
            <a:pPr>
              <a:lnSpc>
                <a:spcPct val="100000"/>
              </a:lnSpc>
            </a:pPr>
            <a:r>
              <a:rPr lang="en-US" sz="4400" b="0" strike="noStrike" spc="-1">
                <a:solidFill>
                  <a:srgbClr val="000000"/>
                </a:solidFill>
                <a:latin typeface="Arial"/>
                <a:ea typeface="Arial"/>
              </a:rPr>
              <a:t>Title Text</a:t>
            </a:r>
            <a:endParaRPr lang="en-US" sz="4400" b="0" strike="noStrike" spc="-1">
              <a:solidFill>
                <a:srgbClr val="000000"/>
              </a:solidFill>
              <a:latin typeface="Aku &amp; Kamu"/>
            </a:endParaRPr>
          </a:p>
        </p:txBody>
      </p:sp>
      <p:sp>
        <p:nvSpPr>
          <p:cNvPr id="118" name="PlaceHolder 2"/>
          <p:cNvSpPr>
            <a:spLocks noGrp="1"/>
          </p:cNvSpPr>
          <p:nvPr>
            <p:ph type="body"/>
          </p:nvPr>
        </p:nvSpPr>
        <p:spPr>
          <a:xfrm>
            <a:off x="650160" y="2282040"/>
            <a:ext cx="11703240" cy="5655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ea typeface="Arial"/>
              </a:rPr>
              <a:t>Click to edit the outline text format</a:t>
            </a:r>
            <a:endParaRPr lang="en-US" sz="28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ea typeface="Arial"/>
              </a:rPr>
              <a:t>Second Outline Level</a:t>
            </a:r>
            <a:endParaRPr lang="en-US" sz="28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ea typeface="Arial"/>
              </a:rPr>
              <a:t>Third Outline Level</a:t>
            </a:r>
            <a:endParaRPr lang="en-US" sz="28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ea typeface="Arial"/>
              </a:rPr>
              <a:t>Fourth Outline Level</a:t>
            </a:r>
            <a:endParaRPr lang="en-US" sz="28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Fifth Outline Level</a:t>
            </a:r>
            <a:endParaRPr lang="en-US" sz="28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Sixth Outline Level</a:t>
            </a:r>
            <a:endParaRPr lang="en-US" sz="28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Seventh Outline LevelBody Level One</a:t>
            </a:r>
            <a:endParaRPr lang="en-US" sz="28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Two</a:t>
            </a:r>
            <a:endParaRPr lang="en-US" sz="28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Three</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Four</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Five</a:t>
            </a:r>
            <a:endParaRPr lang="en-US" sz="2800" b="0" strike="noStrike" spc="-1">
              <a:solidFill>
                <a:srgbClr val="000000"/>
              </a:solidFill>
              <a:latin typeface="Aku &amp; Kamu"/>
            </a:endParaRPr>
          </a:p>
        </p:txBody>
      </p:sp>
      <p:sp>
        <p:nvSpPr>
          <p:cNvPr id="119" name="PlaceHolder 3"/>
          <p:cNvSpPr>
            <a:spLocks noGrp="1"/>
          </p:cNvSpPr>
          <p:nvPr>
            <p:ph type="sldNum"/>
          </p:nvPr>
        </p:nvSpPr>
        <p:spPr>
          <a:xfrm>
            <a:off x="9320040" y="9040320"/>
            <a:ext cx="3034080" cy="520200"/>
          </a:xfrm>
          <a:prstGeom prst="rect">
            <a:avLst/>
          </a:prstGeom>
        </p:spPr>
        <p:txBody>
          <a:bodyPr lIns="50760" tIns="50760" rIns="50760" bIns="50760">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 name="PlaceHolder 1"/>
          <p:cNvSpPr>
            <a:spLocks noGrp="1"/>
          </p:cNvSpPr>
          <p:nvPr>
            <p:ph type="title"/>
          </p:nvPr>
        </p:nvSpPr>
        <p:spPr>
          <a:xfrm>
            <a:off x="650880" y="388800"/>
            <a:ext cx="11701080" cy="1626840"/>
          </a:xfrm>
          <a:prstGeom prst="rect">
            <a:avLst/>
          </a:prstGeom>
        </p:spPr>
        <p:txBody>
          <a:bodyPr lIns="0" tIns="0" rIns="0" bIns="0" anchor="ctr">
            <a:noAutofit/>
          </a:bodyPr>
          <a:lstStyle/>
          <a:p>
            <a:pPr algn="ctr">
              <a:lnSpc>
                <a:spcPct val="100000"/>
              </a:lnSpc>
            </a:pPr>
            <a:r>
              <a:rPr lang="en-US" sz="2000" b="0" strike="noStrike" spc="-1">
                <a:solidFill>
                  <a:srgbClr val="000000"/>
                </a:solidFill>
                <a:latin typeface="Aku &amp; Kamu"/>
                <a:ea typeface="Aku &amp; Kamu"/>
              </a:rPr>
              <a:t>Title Text</a:t>
            </a:r>
            <a:endParaRPr lang="en-US" sz="2000" b="0" strike="noStrike" spc="-1">
              <a:solidFill>
                <a:srgbClr val="000000"/>
              </a:solidFill>
              <a:latin typeface="Aku &amp; Kamu"/>
            </a:endParaRPr>
          </a:p>
        </p:txBody>
      </p:sp>
      <p:sp>
        <p:nvSpPr>
          <p:cNvPr id="157" name="PlaceHolder 2"/>
          <p:cNvSpPr>
            <a:spLocks noGrp="1"/>
          </p:cNvSpPr>
          <p:nvPr>
            <p:ph type="body"/>
          </p:nvPr>
        </p:nvSpPr>
        <p:spPr>
          <a:xfrm>
            <a:off x="650880" y="2282760"/>
            <a:ext cx="11701080" cy="5654160"/>
          </a:xfrm>
          <a:prstGeom prst="rect">
            <a:avLst/>
          </a:prstGeom>
        </p:spPr>
        <p:txBody>
          <a:bodyPr lIns="0" tIns="0" rIns="0" bIns="0">
            <a:normAutofit fontScale="70000"/>
          </a:bodyPr>
          <a:lstStyle/>
          <a:p>
            <a:pPr marL="432000" indent="-324000">
              <a:spcBef>
                <a:spcPts val="1417"/>
              </a:spcBef>
              <a:buClr>
                <a:srgbClr val="000000"/>
              </a:buClr>
              <a:buSzPct val="45000"/>
              <a:buFont typeface="Wingdings" charset="2"/>
              <a:buChar char=""/>
            </a:pPr>
            <a:r>
              <a:rPr lang="en-US" sz="3400" b="0" strike="noStrike" spc="-1">
                <a:solidFill>
                  <a:srgbClr val="000000"/>
                </a:solidFill>
                <a:latin typeface="Aku &amp; Kamu"/>
                <a:ea typeface="Aku &amp; Kamu"/>
              </a:rPr>
              <a:t>Click to edit the outline text format</a:t>
            </a:r>
            <a:endParaRPr lang="en-US" sz="34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3400" b="0" strike="noStrike" spc="-1">
                <a:solidFill>
                  <a:srgbClr val="000000"/>
                </a:solidFill>
                <a:latin typeface="Aku &amp; Kamu"/>
                <a:ea typeface="Aku &amp; Kamu"/>
              </a:rPr>
              <a:t>Second Outline Level</a:t>
            </a:r>
            <a:endParaRPr lang="en-US" sz="34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3400" b="0" strike="noStrike" spc="-1">
                <a:solidFill>
                  <a:srgbClr val="000000"/>
                </a:solidFill>
                <a:latin typeface="Aku &amp; Kamu"/>
                <a:ea typeface="Aku &amp; Kamu"/>
              </a:rPr>
              <a:t>Third Outline Level</a:t>
            </a:r>
            <a:endParaRPr lang="en-US" sz="34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3400" b="0" strike="noStrike" spc="-1">
                <a:solidFill>
                  <a:srgbClr val="000000"/>
                </a:solidFill>
                <a:latin typeface="Aku &amp; Kamu"/>
                <a:ea typeface="Aku &amp; Kamu"/>
              </a:rPr>
              <a:t>Fourth Outline Level</a:t>
            </a:r>
            <a:endParaRPr lang="en-US" sz="34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Fifth Outline Level</a:t>
            </a:r>
            <a:endParaRPr lang="en-US" sz="34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Sixth Outline Level</a:t>
            </a:r>
            <a:endParaRPr lang="en-US" sz="34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Seventh Outline LevelBody Level One</a:t>
            </a:r>
            <a:endParaRPr lang="en-US" sz="34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Two</a:t>
            </a:r>
            <a:endParaRPr lang="en-US" sz="34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Three</a:t>
            </a:r>
            <a:endParaRPr lang="en-US" sz="3400" b="0" strike="noStrike" spc="-1">
              <a:solidFill>
                <a:srgbClr val="000000"/>
              </a:solidFill>
              <a:latin typeface="Aku &amp; Kamu"/>
            </a:endParaRPr>
          </a:p>
          <a:p>
            <a:pPr marL="343080" lvl="0" indent="10288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Four</a:t>
            </a:r>
            <a:endParaRPr lang="en-US" sz="3400" b="0" strike="noStrike" spc="-1">
              <a:solidFill>
                <a:srgbClr val="000000"/>
              </a:solidFill>
              <a:latin typeface="Aku &amp; Kamu"/>
            </a:endParaRPr>
          </a:p>
          <a:p>
            <a:pPr marL="343080" lvl="0" indent="14860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Five</a:t>
            </a:r>
            <a:endParaRPr lang="en-US" sz="3400" b="0" strike="noStrike" spc="-1">
              <a:solidFill>
                <a:srgbClr val="000000"/>
              </a:solidFill>
              <a:latin typeface="Aku &amp; Kamu"/>
            </a:endParaRPr>
          </a:p>
        </p:txBody>
      </p:sp>
      <p:sp>
        <p:nvSpPr>
          <p:cNvPr id="158" name="PlaceHolder 3"/>
          <p:cNvSpPr>
            <a:spLocks noGrp="1"/>
          </p:cNvSpPr>
          <p:nvPr>
            <p:ph type="sldNum"/>
          </p:nvPr>
        </p:nvSpPr>
        <p:spPr>
          <a:xfrm>
            <a:off x="6285600" y="8779680"/>
            <a:ext cx="3034080" cy="520200"/>
          </a:xfrm>
          <a:prstGeom prst="rect">
            <a:avLst/>
          </a:prstGeom>
        </p:spPr>
        <p:txBody>
          <a:bodyPr lIns="45720" tIns="45000" rIns="45720" bIns="45000" anchor="ctr">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51.xml"/><Relationship Id="rId5" Type="http://schemas.openxmlformats.org/officeDocument/2006/relationships/image" Target="../media/image3.pn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hyperlink" Target="https://www.mcc-berlin.net/fileadmin/data/clock/carbon_clock.ht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0.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0.xml"/><Relationship Id="rId5" Type="http://schemas.openxmlformats.org/officeDocument/2006/relationships/image" Target="../media/image48.png"/><Relationship Id="rId4" Type="http://schemas.openxmlformats.org/officeDocument/2006/relationships/hyperlink" Target="mailto:busmobi@ende-gelaende.org"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hyperlink" Target="mailto:%20legal_team_fuer_alle@posteo.de" TargetMode="External"/><Relationship Id="rId2" Type="http://schemas.openxmlformats.org/officeDocument/2006/relationships/hyperlink" Target="https://www.ende-gelaende.org/wp-content/uploads/2018/10/Rechtshilfebroschuere_NRW_de.pdf" TargetMode="Externa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0.xml"/><Relationship Id="rId1" Type="http://schemas.openxmlformats.org/officeDocument/2006/relationships/video" Target="https://www.youtube.com/embed/tjBVO7-lgzU?feature=oembed" TargetMode="External"/><Relationship Id="rId6" Type="http://schemas.openxmlformats.org/officeDocument/2006/relationships/image" Target="../media/image56.jpeg"/><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3.png"/><Relationship Id="rId4" Type="http://schemas.openxmlformats.org/officeDocument/2006/relationships/hyperlink" Target="https://timeline.com/warren-county-dumping-race-4d8fe8de06c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Rauch, Waffe, Dampf, draußen enthält.&#10;&#10;Automatisch generierte Beschreibung">
            <a:extLst>
              <a:ext uri="{FF2B5EF4-FFF2-40B4-BE49-F238E27FC236}">
                <a16:creationId xmlns:a16="http://schemas.microsoft.com/office/drawing/2014/main" id="{5F5A461B-E392-40C9-B8EF-A3DA30F245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211" y="0"/>
            <a:ext cx="15505938" cy="10328160"/>
          </a:xfrm>
          <a:prstGeom prst="rect">
            <a:avLst/>
          </a:prstGeom>
        </p:spPr>
      </p:pic>
      <p:sp>
        <p:nvSpPr>
          <p:cNvPr id="202" name="CustomShape 1"/>
          <p:cNvSpPr/>
          <p:nvPr/>
        </p:nvSpPr>
        <p:spPr>
          <a:xfrm>
            <a:off x="13680" y="8294760"/>
            <a:ext cx="13004280" cy="1179360"/>
          </a:xfrm>
          <a:prstGeom prst="rect">
            <a:avLst/>
          </a:prstGeom>
          <a:solidFill>
            <a:srgbClr val="C7427C"/>
          </a:solidFill>
          <a:ln w="12600">
            <a:noFill/>
          </a:ln>
        </p:spPr>
        <p:style>
          <a:lnRef idx="0">
            <a:scrgbClr r="0" g="0" b="0"/>
          </a:lnRef>
          <a:fillRef idx="0">
            <a:scrgbClr r="0" g="0" b="0"/>
          </a:fillRef>
          <a:effectRef idx="0">
            <a:scrgbClr r="0" g="0" b="0"/>
          </a:effectRef>
          <a:fontRef idx="minor"/>
        </p:style>
      </p:sp>
      <p:sp>
        <p:nvSpPr>
          <p:cNvPr id="203" name="CustomShape 2"/>
          <p:cNvSpPr/>
          <p:nvPr/>
        </p:nvSpPr>
        <p:spPr>
          <a:xfrm>
            <a:off x="2284200" y="8421120"/>
            <a:ext cx="1051740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5400" b="0" strike="noStrike" spc="-1" dirty="0">
                <a:solidFill>
                  <a:srgbClr val="FFFFFF"/>
                </a:solidFill>
                <a:latin typeface="Aku &amp; Kamu"/>
                <a:ea typeface="Aku &amp; Kamu"/>
              </a:rPr>
              <a:t>Ende </a:t>
            </a:r>
            <a:r>
              <a:rPr lang="en-US" sz="5400" b="0" strike="noStrike" spc="-1" dirty="0" err="1">
                <a:solidFill>
                  <a:srgbClr val="FFFFFF"/>
                </a:solidFill>
                <a:latin typeface="Aku &amp; Kamu"/>
                <a:ea typeface="Aku &amp; Kamu"/>
              </a:rPr>
              <a:t>Gelände</a:t>
            </a:r>
            <a:r>
              <a:rPr lang="en-US" sz="5400" b="0" strike="noStrike" spc="-1" dirty="0">
                <a:solidFill>
                  <a:srgbClr val="FFFFFF"/>
                </a:solidFill>
                <a:latin typeface="Aku &amp; Kamu"/>
                <a:ea typeface="Aku &amp; Kamu"/>
              </a:rPr>
              <a:t> 29.7.-02.8.2021</a:t>
            </a:r>
            <a:endParaRPr lang="en-US" sz="5400" b="0" strike="noStrike" spc="-1" dirty="0">
              <a:latin typeface="Arial"/>
            </a:endParaRPr>
          </a:p>
        </p:txBody>
      </p:sp>
      <p:sp>
        <p:nvSpPr>
          <p:cNvPr id="204" name="CustomShape 3"/>
          <p:cNvSpPr/>
          <p:nvPr/>
        </p:nvSpPr>
        <p:spPr>
          <a:xfrm>
            <a:off x="7889760" y="8280000"/>
            <a:ext cx="5127840" cy="2222280"/>
          </a:xfrm>
          <a:prstGeom prst="rect">
            <a:avLst/>
          </a:prstGeom>
          <a:noFill/>
          <a:ln w="12600">
            <a:noFill/>
          </a:ln>
        </p:spPr>
        <p:style>
          <a:lnRef idx="0">
            <a:scrgbClr r="0" g="0" b="0"/>
          </a:lnRef>
          <a:fillRef idx="0">
            <a:scrgbClr r="0" g="0" b="0"/>
          </a:fillRef>
          <a:effectRef idx="0">
            <a:scrgbClr r="0" g="0" b="0"/>
          </a:effectRef>
          <a:fontRef idx="minor"/>
        </p:style>
      </p:sp>
      <p:pic>
        <p:nvPicPr>
          <p:cNvPr id="205" name="Picture 12"/>
          <p:cNvPicPr/>
          <p:nvPr/>
        </p:nvPicPr>
        <p:blipFill>
          <a:blip r:embed="rId3" cstate="print">
            <a:extLst>
              <a:ext uri="{28A0092B-C50C-407E-A947-70E740481C1C}">
                <a14:useLocalDpi xmlns:a14="http://schemas.microsoft.com/office/drawing/2010/main"/>
              </a:ext>
            </a:extLst>
          </a:blip>
          <a:stretch/>
        </p:blipFill>
        <p:spPr>
          <a:xfrm>
            <a:off x="173160" y="7580880"/>
            <a:ext cx="2072160" cy="2072160"/>
          </a:xfrm>
          <a:prstGeom prst="rect">
            <a:avLst/>
          </a:prstGeom>
          <a:ln w="12600">
            <a:noFill/>
          </a:ln>
        </p:spPr>
      </p:pic>
      <p:pic>
        <p:nvPicPr>
          <p:cNvPr id="206" name="EG_logo.png"/>
          <p:cNvPicPr/>
          <p:nvPr/>
        </p:nvPicPr>
        <p:blipFill>
          <a:blip r:embed="rId4">
            <a:extLst>
              <a:ext uri="{28A0092B-C50C-407E-A947-70E740481C1C}">
                <a14:useLocalDpi xmlns:a14="http://schemas.microsoft.com/office/drawing/2010/main"/>
              </a:ext>
            </a:extLst>
          </a:blip>
          <a:stretch/>
        </p:blipFill>
        <p:spPr>
          <a:xfrm>
            <a:off x="10103160" y="407280"/>
            <a:ext cx="2522160" cy="2522160"/>
          </a:xfrm>
          <a:prstGeom prst="rect">
            <a:avLst/>
          </a:prstGeom>
          <a:ln w="1260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48" name="CustomShape 2"/>
          <p:cNvSpPr/>
          <p:nvPr/>
        </p:nvSpPr>
        <p:spPr>
          <a:xfrm>
            <a:off x="381600" y="437760"/>
            <a:ext cx="1219464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Ressourcenverbrauch</a:t>
            </a:r>
            <a:endParaRPr lang="en-US" sz="5400" b="0" strike="noStrike" spc="-1">
              <a:latin typeface="Arial"/>
            </a:endParaRPr>
          </a:p>
        </p:txBody>
      </p:sp>
      <p:pic>
        <p:nvPicPr>
          <p:cNvPr id="249" name="Picture 2"/>
          <p:cNvPicPr/>
          <p:nvPr/>
        </p:nvPicPr>
        <p:blipFill>
          <a:blip r:embed="rId2" cstate="screen">
            <a:extLst>
              <a:ext uri="{28A0092B-C50C-407E-A947-70E740481C1C}">
                <a14:useLocalDpi xmlns:a14="http://schemas.microsoft.com/office/drawing/2010/main"/>
              </a:ext>
            </a:extLst>
          </a:blip>
          <a:stretch/>
        </p:blipFill>
        <p:spPr>
          <a:xfrm>
            <a:off x="6463440" y="2109600"/>
            <a:ext cx="4875120" cy="6584760"/>
          </a:xfrm>
          <a:prstGeom prst="rect">
            <a:avLst/>
          </a:prstGeom>
          <a:ln w="12600">
            <a:noFill/>
          </a:ln>
        </p:spPr>
      </p:pic>
      <p:sp>
        <p:nvSpPr>
          <p:cNvPr id="250" name="CustomShape 3"/>
          <p:cNvSpPr/>
          <p:nvPr/>
        </p:nvSpPr>
        <p:spPr>
          <a:xfrm>
            <a:off x="870840" y="2317970"/>
            <a:ext cx="5362200" cy="18260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7200">
              <a:lnSpc>
                <a:spcPct val="100000"/>
              </a:lnSpc>
              <a:spcBef>
                <a:spcPts val="1001"/>
              </a:spcBef>
              <a:buFont typeface="Arial" panose="020B0604020202020204" pitchFamily="34" charset="0"/>
              <a:buChar char="•"/>
            </a:pPr>
            <a:r>
              <a:rPr lang="en-US" sz="2800" b="0" strike="noStrike" spc="63" dirty="0" err="1">
                <a:solidFill>
                  <a:srgbClr val="000000"/>
                </a:solidFill>
                <a:latin typeface="Frutiger 55 Roman"/>
                <a:ea typeface="Frutiger 55 Roman"/>
              </a:rPr>
              <a:t>Wieviele</a:t>
            </a:r>
            <a:r>
              <a:rPr lang="en-US" sz="2800" b="0" strike="noStrike" spc="63" dirty="0">
                <a:solidFill>
                  <a:srgbClr val="000000"/>
                </a:solidFill>
                <a:latin typeface="Frutiger 55 Roman"/>
                <a:ea typeface="Frutiger 55 Roman"/>
              </a:rPr>
              <a:t> Erden </a:t>
            </a:r>
            <a:r>
              <a:rPr lang="en-US" sz="2800" b="0" strike="noStrike" spc="63" dirty="0" err="1">
                <a:solidFill>
                  <a:srgbClr val="000000"/>
                </a:solidFill>
                <a:latin typeface="Frutiger 55 Roman"/>
                <a:ea typeface="Frutiger 55 Roman"/>
              </a:rPr>
              <a:t>würden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wir</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brauchen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wenn</a:t>
            </a:r>
            <a:r>
              <a:rPr lang="en-US" sz="2800" b="0" strike="noStrike" spc="63" dirty="0">
                <a:solidFill>
                  <a:srgbClr val="000000"/>
                </a:solidFill>
                <a:latin typeface="Frutiger 55 Roman"/>
                <a:ea typeface="Frutiger 55 Roman"/>
              </a:rPr>
              <a:t> die </a:t>
            </a:r>
            <a:r>
              <a:rPr lang="en-US" sz="2800" b="0" strike="noStrike" spc="63" dirty="0" err="1">
                <a:solidFill>
                  <a:srgbClr val="000000"/>
                </a:solidFill>
                <a:latin typeface="Frutiger 55 Roman"/>
                <a:ea typeface="Frutiger 55 Roman"/>
              </a:rPr>
              <a:t>Weltbevölkerung</a:t>
            </a:r>
            <a:r>
              <a:rPr lang="en-US" sz="2800" b="0" strike="noStrike" spc="63" dirty="0">
                <a:solidFill>
                  <a:srgbClr val="000000"/>
                </a:solidFill>
                <a:latin typeface="Frutiger 55 Roman"/>
                <a:ea typeface="Frutiger 55 Roman"/>
              </a:rPr>
              <a:t> leben </a:t>
            </a:r>
            <a:r>
              <a:rPr lang="en-US" sz="2800" b="0" strike="noStrike" spc="63" dirty="0" err="1">
                <a:solidFill>
                  <a:srgbClr val="000000"/>
                </a:solidFill>
                <a:latin typeface="Frutiger 55 Roman"/>
                <a:ea typeface="Frutiger 55 Roman"/>
              </a:rPr>
              <a:t>würde</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wie</a:t>
            </a:r>
            <a:r>
              <a:rPr lang="en-US" sz="2800" b="0" strike="noStrike" spc="63" dirty="0">
                <a:solidFill>
                  <a:srgbClr val="000000"/>
                </a:solidFill>
                <a:latin typeface="Frutiger 55 Roman"/>
                <a:ea typeface="Frutiger 55 Roman"/>
              </a:rPr>
              <a:t> …</a:t>
            </a:r>
          </a:p>
        </p:txBody>
      </p:sp>
      <p:sp>
        <p:nvSpPr>
          <p:cNvPr id="251" name="CustomShape 4"/>
          <p:cNvSpPr/>
          <p:nvPr/>
        </p:nvSpPr>
        <p:spPr>
          <a:xfrm>
            <a:off x="903960" y="9192600"/>
            <a:ext cx="11914560" cy="3456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r">
              <a:lnSpc>
                <a:spcPct val="100000"/>
              </a:lnSpc>
            </a:pPr>
            <a:r>
              <a:rPr lang="en-US" sz="1600" b="0" strike="noStrike" spc="35" dirty="0">
                <a:solidFill>
                  <a:srgbClr val="945200"/>
                </a:solidFill>
                <a:latin typeface="Aku &amp; Kamu"/>
                <a:ea typeface="Aku &amp; Kamu"/>
              </a:rPr>
              <a:t>QUELLE: Global Footprint Network National Footprint Accounts 2016</a:t>
            </a:r>
            <a:endParaRPr lang="en-US" sz="1600" b="0" strike="noStrike" spc="-1" dirty="0">
              <a:latin typeface="Arial"/>
            </a:endParaRPr>
          </a:p>
        </p:txBody>
      </p:sp>
      <p:pic>
        <p:nvPicPr>
          <p:cNvPr id="252" name="EG_logo.png"/>
          <p:cNvPicPr/>
          <p:nvPr/>
        </p:nvPicPr>
        <p:blipFill>
          <a:blip r:embed="rId3">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253" name="CustomShape 5"/>
          <p:cNvSpPr/>
          <p:nvPr/>
        </p:nvSpPr>
        <p:spPr>
          <a:xfrm>
            <a:off x="870840" y="4518065"/>
            <a:ext cx="5362200" cy="5284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2800" b="1" strike="noStrike" spc="63" dirty="0">
                <a:solidFill>
                  <a:srgbClr val="000000"/>
                </a:solidFill>
                <a:latin typeface="Aku &amp; Kamu"/>
                <a:ea typeface="Aku &amp; Kamu"/>
              </a:rPr>
              <a:t>→ </a:t>
            </a:r>
            <a:r>
              <a:rPr lang="en-US" sz="2800" b="1" strike="noStrike" spc="63" dirty="0" err="1">
                <a:solidFill>
                  <a:srgbClr val="000000"/>
                </a:solidFill>
                <a:latin typeface="Aku &amp; Kamu"/>
                <a:ea typeface="Aku &amp; Kamu"/>
              </a:rPr>
              <a:t>globale</a:t>
            </a:r>
            <a:r>
              <a:rPr lang="en-US" sz="2800" b="1" strike="noStrike" spc="63" dirty="0">
                <a:solidFill>
                  <a:srgbClr val="000000"/>
                </a:solidFill>
                <a:latin typeface="Aku &amp; Kamu"/>
                <a:ea typeface="Aku &amp; Kamu"/>
              </a:rPr>
              <a:t> </a:t>
            </a:r>
            <a:r>
              <a:rPr lang="en-US" sz="2800" b="1" strike="noStrike" spc="63" dirty="0" err="1">
                <a:solidFill>
                  <a:srgbClr val="000000"/>
                </a:solidFill>
                <a:latin typeface="Aku &amp; Kamu"/>
                <a:ea typeface="Aku &amp; Kamu"/>
              </a:rPr>
              <a:t>Ungerechtigkeit</a:t>
            </a:r>
            <a:endParaRPr lang="en-US" sz="2800" b="1" strike="noStrike" spc="-1" dirty="0">
              <a:latin typeface="Arial"/>
            </a:endParaRPr>
          </a:p>
        </p:txBody>
      </p:sp>
      <p:sp>
        <p:nvSpPr>
          <p:cNvPr id="2" name="Textfeld 1">
            <a:extLst>
              <a:ext uri="{FF2B5EF4-FFF2-40B4-BE49-F238E27FC236}">
                <a16:creationId xmlns:a16="http://schemas.microsoft.com/office/drawing/2014/main" id="{8B562987-6AF1-4B1A-AC53-D11CC3588C5E}"/>
              </a:ext>
            </a:extLst>
          </p:cNvPr>
          <p:cNvSpPr txBox="1"/>
          <p:nvPr/>
        </p:nvSpPr>
        <p:spPr>
          <a:xfrm>
            <a:off x="870840" y="5669280"/>
            <a:ext cx="4875120" cy="2246769"/>
          </a:xfrm>
          <a:prstGeom prst="rect">
            <a:avLst/>
          </a:prstGeom>
          <a:noFill/>
        </p:spPr>
        <p:txBody>
          <a:bodyPr wrap="square" rtlCol="0">
            <a:spAutoFit/>
          </a:bodyPr>
          <a:lstStyle/>
          <a:p>
            <a:pPr marL="457200" indent="-457200">
              <a:buFont typeface="Arial" panose="020B0604020202020204" pitchFamily="34" charset="0"/>
              <a:buChar char="•"/>
            </a:pPr>
            <a:r>
              <a:rPr lang="de-DE" sz="2800" dirty="0">
                <a:latin typeface="Frutiger 55 Roman"/>
              </a:rPr>
              <a:t>Auch innerhalb der Länder ist der Ressourcenverbrauch ungleich verteilt und wird entlang von </a:t>
            </a:r>
            <a:r>
              <a:rPr lang="de-DE" sz="2800" dirty="0" err="1">
                <a:latin typeface="Frutiger 55 Roman"/>
              </a:rPr>
              <a:t>Race</a:t>
            </a:r>
            <a:r>
              <a:rPr lang="de-DE" sz="2800" dirty="0">
                <a:latin typeface="Frutiger 55 Roman"/>
              </a:rPr>
              <a:t>, Class und Gender strukturiert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65" name="CustomShape 2"/>
          <p:cNvSpPr/>
          <p:nvPr/>
        </p:nvSpPr>
        <p:spPr>
          <a:xfrm>
            <a:off x="544680" y="2885760"/>
            <a:ext cx="11914560" cy="33274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720">
              <a:lnSpc>
                <a:spcPct val="100000"/>
              </a:lnSpc>
              <a:spcBef>
                <a:spcPts val="4300"/>
              </a:spcBef>
              <a:buClr>
                <a:srgbClr val="000000"/>
              </a:buClr>
              <a:buSzPct val="80000"/>
            </a:pPr>
            <a:r>
              <a:rPr lang="en-US" sz="2800" b="1" strike="noStrike" spc="63" dirty="0" err="1">
                <a:solidFill>
                  <a:srgbClr val="000000"/>
                </a:solidFill>
                <a:latin typeface="Aku &amp; Kamu" panose="020B0603050302020204" pitchFamily="34" charset="0"/>
                <a:ea typeface="Frutiger 55 Roman"/>
              </a:rPr>
              <a:t>Wer</a:t>
            </a:r>
            <a:r>
              <a:rPr lang="en-US" sz="2800" b="1" strike="noStrike" spc="63" dirty="0">
                <a:solidFill>
                  <a:srgbClr val="000000"/>
                </a:solidFill>
                <a:latin typeface="Aku &amp; Kamu" panose="020B0603050302020204" pitchFamily="34" charset="0"/>
                <a:ea typeface="Frutiger 55 Roman"/>
              </a:rPr>
              <a:t> </a:t>
            </a:r>
            <a:r>
              <a:rPr lang="en-US" sz="2800" b="1" strike="noStrike" spc="63" dirty="0" err="1">
                <a:solidFill>
                  <a:srgbClr val="000000"/>
                </a:solidFill>
                <a:latin typeface="Aku &amp; Kamu" panose="020B0603050302020204" pitchFamily="34" charset="0"/>
                <a:ea typeface="Frutiger 55 Roman"/>
              </a:rPr>
              <a:t>entscheidet</a:t>
            </a:r>
            <a:r>
              <a:rPr lang="en-US" sz="2800" b="1" strike="noStrike" spc="63" dirty="0">
                <a:solidFill>
                  <a:srgbClr val="000000"/>
                </a:solidFill>
                <a:latin typeface="Aku &amp; Kamu" panose="020B0603050302020204" pitchFamily="34" charset="0"/>
                <a:ea typeface="Frutiger 55 Roman"/>
              </a:rPr>
              <a:t>, </a:t>
            </a:r>
            <a:r>
              <a:rPr lang="en-US" sz="2800" b="1" strike="noStrike" spc="63" dirty="0" err="1">
                <a:solidFill>
                  <a:srgbClr val="000000"/>
                </a:solidFill>
                <a:latin typeface="Aku &amp; Kamu" panose="020B0603050302020204" pitchFamily="34" charset="0"/>
                <a:ea typeface="Frutiger 55 Roman"/>
              </a:rPr>
              <a:t>ob</a:t>
            </a:r>
            <a:r>
              <a:rPr lang="en-US" sz="2800" b="1" strike="noStrike" spc="63" dirty="0">
                <a:solidFill>
                  <a:srgbClr val="000000"/>
                </a:solidFill>
                <a:latin typeface="Aku &amp; Kamu" panose="020B0603050302020204" pitchFamily="34" charset="0"/>
                <a:ea typeface="Frutiger 55 Roman"/>
              </a:rPr>
              <a:t> die </a:t>
            </a:r>
            <a:r>
              <a:rPr lang="en-US" sz="2800" b="1" strike="noStrike" spc="63" dirty="0" err="1">
                <a:solidFill>
                  <a:srgbClr val="000000"/>
                </a:solidFill>
                <a:latin typeface="Aku &amp; Kamu" panose="020B0603050302020204" pitchFamily="34" charset="0"/>
                <a:ea typeface="Frutiger 55 Roman"/>
              </a:rPr>
              <a:t>fossilen</a:t>
            </a:r>
            <a:r>
              <a:rPr lang="en-US" sz="2800" b="1" strike="noStrike" spc="63" dirty="0">
                <a:solidFill>
                  <a:srgbClr val="000000"/>
                </a:solidFill>
                <a:latin typeface="Aku &amp; Kamu" panose="020B0603050302020204" pitchFamily="34" charset="0"/>
                <a:ea typeface="Frutiger 55 Roman"/>
              </a:rPr>
              <a:t> </a:t>
            </a:r>
            <a:r>
              <a:rPr lang="en-US" sz="2800" b="1" strike="noStrike" spc="63" dirty="0" err="1">
                <a:solidFill>
                  <a:srgbClr val="000000"/>
                </a:solidFill>
                <a:latin typeface="Aku &amp; Kamu" panose="020B0603050302020204" pitchFamily="34" charset="0"/>
                <a:ea typeface="Frutiger 55 Roman"/>
              </a:rPr>
              <a:t>Ressourcen</a:t>
            </a:r>
            <a:r>
              <a:rPr lang="en-US" sz="2800" b="1" strike="noStrike" spc="63" dirty="0">
                <a:solidFill>
                  <a:srgbClr val="000000"/>
                </a:solidFill>
                <a:latin typeface="Aku &amp; Kamu" panose="020B0603050302020204" pitchFamily="34" charset="0"/>
                <a:ea typeface="Frutiger 55 Roman"/>
              </a:rPr>
              <a:t> </a:t>
            </a:r>
            <a:r>
              <a:rPr lang="en-US" sz="2800" b="1" strike="noStrike" spc="63" dirty="0" err="1">
                <a:solidFill>
                  <a:srgbClr val="000000"/>
                </a:solidFill>
                <a:latin typeface="Aku &amp; Kamu" panose="020B0603050302020204" pitchFamily="34" charset="0"/>
                <a:ea typeface="Frutiger 55 Roman"/>
              </a:rPr>
              <a:t>verbrannt</a:t>
            </a:r>
            <a:r>
              <a:rPr lang="en-US" sz="2800" b="1" strike="noStrike" spc="63" dirty="0">
                <a:solidFill>
                  <a:srgbClr val="000000"/>
                </a:solidFill>
                <a:latin typeface="Aku &amp; Kamu" panose="020B0603050302020204" pitchFamily="34" charset="0"/>
                <a:ea typeface="Frutiger 55 Roman"/>
              </a:rPr>
              <a:t> </a:t>
            </a:r>
            <a:r>
              <a:rPr lang="en-US" sz="2800" b="1" strike="noStrike" spc="63" dirty="0" err="1">
                <a:solidFill>
                  <a:srgbClr val="000000"/>
                </a:solidFill>
                <a:latin typeface="Aku &amp; Kamu" panose="020B0603050302020204" pitchFamily="34" charset="0"/>
                <a:ea typeface="Frutiger 55 Roman"/>
              </a:rPr>
              <a:t>werden</a:t>
            </a:r>
            <a:r>
              <a:rPr lang="en-US" sz="2800" b="1" strike="noStrike" spc="63" dirty="0">
                <a:solidFill>
                  <a:srgbClr val="000000"/>
                </a:solidFill>
                <a:latin typeface="Aku &amp; Kamu" panose="020B0603050302020204" pitchFamily="34" charset="0"/>
                <a:ea typeface="Frutiger 55 Roman"/>
              </a:rPr>
              <a:t>?</a:t>
            </a:r>
            <a:endParaRPr lang="en-US" sz="2800" b="1" strike="noStrike" spc="-1" dirty="0">
              <a:latin typeface="Aku &amp; Kamu" panose="020B0603050302020204" pitchFamily="34" charset="0"/>
            </a:endParaRPr>
          </a:p>
          <a:p>
            <a:pPr marL="457560" lvl="1" indent="-457200">
              <a:lnSpc>
                <a:spcPct val="100000"/>
              </a:lnSpc>
              <a:spcBef>
                <a:spcPts val="4300"/>
              </a:spcBef>
              <a:buClr>
                <a:srgbClr val="000000"/>
              </a:buClr>
              <a:buSzPct val="80000"/>
              <a:buFont typeface="Arial" panose="020B0604020202020204" pitchFamily="34" charset="0"/>
              <a:buChar char="•"/>
            </a:pPr>
            <a:r>
              <a:rPr lang="en-US" sz="2800" b="0" strike="noStrike" spc="63" dirty="0" err="1">
                <a:solidFill>
                  <a:srgbClr val="000000"/>
                </a:solidFill>
                <a:latin typeface="Frutiger 55 Roman"/>
                <a:ea typeface="Frutiger 55 Roman"/>
              </a:rPr>
              <a:t>Wenn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Kohle</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Öl</a:t>
            </a:r>
            <a:r>
              <a:rPr lang="en-US" sz="2800" b="0" strike="noStrike" spc="63" dirty="0">
                <a:solidFill>
                  <a:srgbClr val="000000"/>
                </a:solidFill>
                <a:latin typeface="Frutiger 55 Roman"/>
                <a:ea typeface="Frutiger 55 Roman"/>
              </a:rPr>
              <a:t> und </a:t>
            </a:r>
            <a:r>
              <a:rPr lang="en-US" sz="2800" b="0" strike="noStrike" spc="63" dirty="0" err="1">
                <a:solidFill>
                  <a:srgbClr val="000000"/>
                </a:solidFill>
                <a:latin typeface="Frutiger 55 Roman"/>
                <a:ea typeface="Frutiger 55 Roman"/>
              </a:rPr>
              <a:t>Erdgas</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Privateigentum</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sind</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entscheiden</a:t>
            </a:r>
            <a:r>
              <a:rPr lang="en-US" sz="2800" b="0" strike="noStrike" spc="63" dirty="0">
                <a:solidFill>
                  <a:srgbClr val="000000"/>
                </a:solidFill>
                <a:latin typeface="Frutiger 55 Roman"/>
                <a:ea typeface="Frutiger 55 Roman"/>
              </a:rPr>
              <a:t> die </a:t>
            </a:r>
            <a:r>
              <a:rPr lang="en-US" sz="2800" b="0" strike="noStrike" spc="63" dirty="0" err="1">
                <a:solidFill>
                  <a:srgbClr val="000000"/>
                </a:solidFill>
                <a:latin typeface="Frutiger 55 Roman"/>
                <a:ea typeface="Frutiger 55 Roman"/>
              </a:rPr>
              <a:t>Eigentümer</a:t>
            </a:r>
            <a:r>
              <a:rPr lang="en-US" sz="2800" b="0" strike="noStrike" spc="63" dirty="0">
                <a:solidFill>
                  <a:srgbClr val="000000"/>
                </a:solidFill>
                <a:latin typeface="Frutiger 55 Roman"/>
                <a:ea typeface="Frutiger 55 Roman"/>
              </a:rPr>
              <a:t>*</a:t>
            </a:r>
            <a:r>
              <a:rPr lang="en-US" sz="2800" b="0" strike="noStrike" spc="63" dirty="0" err="1">
                <a:solidFill>
                  <a:srgbClr val="000000"/>
                </a:solidFill>
                <a:latin typeface="Frutiger 55 Roman"/>
                <a:ea typeface="Frutiger 55 Roman"/>
              </a:rPr>
              <a:t>innen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darüber</a:t>
            </a:r>
            <a:r>
              <a:rPr lang="en-US" sz="2800" b="0" strike="noStrike" spc="63" dirty="0">
                <a:solidFill>
                  <a:srgbClr val="000000"/>
                </a:solidFill>
                <a:latin typeface="Frutiger 55 Roman"/>
                <a:ea typeface="Frutiger 55 Roman"/>
              </a:rPr>
              <a:t>, also </a:t>
            </a:r>
            <a:r>
              <a:rPr lang="en-US" sz="2800" b="0" strike="noStrike" spc="63" dirty="0" err="1">
                <a:solidFill>
                  <a:srgbClr val="000000"/>
                </a:solidFill>
                <a:latin typeface="Frutiger 55 Roman"/>
                <a:ea typeface="Frutiger 55 Roman"/>
              </a:rPr>
              <a:t>Unternehmen</a:t>
            </a:r>
            <a:r>
              <a:rPr lang="en-US" sz="2800" b="0" strike="noStrike" spc="63" dirty="0">
                <a:solidFill>
                  <a:srgbClr val="000000"/>
                </a:solidFill>
                <a:latin typeface="Frutiger 55 Roman"/>
                <a:ea typeface="Frutiger 55 Roman"/>
              </a:rPr>
              <a:t> und </a:t>
            </a:r>
            <a:r>
              <a:rPr lang="en-US" sz="2800" b="0" strike="noStrike" spc="63" dirty="0" err="1">
                <a:solidFill>
                  <a:srgbClr val="000000"/>
                </a:solidFill>
                <a:latin typeface="Frutiger 55 Roman"/>
                <a:ea typeface="Frutiger 55 Roman"/>
              </a:rPr>
              <a:t>Staaten</a:t>
            </a:r>
            <a:endParaRPr lang="en-US" sz="2800" b="0" strike="noStrike" spc="-1" dirty="0">
              <a:latin typeface="Arial"/>
            </a:endParaRPr>
          </a:p>
          <a:p>
            <a:pPr marL="457560" lvl="1" indent="-457200">
              <a:lnSpc>
                <a:spcPct val="100000"/>
              </a:lnSpc>
              <a:spcBef>
                <a:spcPts val="4300"/>
              </a:spcBef>
              <a:buClr>
                <a:srgbClr val="000000"/>
              </a:buClr>
              <a:buSzPct val="80000"/>
              <a:buFont typeface="Arial" panose="020B0604020202020204" pitchFamily="34" charset="0"/>
              <a:buChar char="•"/>
            </a:pPr>
            <a:r>
              <a:rPr lang="en-US" sz="2800" b="0" strike="noStrike" spc="63" dirty="0">
                <a:solidFill>
                  <a:srgbClr val="000000"/>
                </a:solidFill>
                <a:latin typeface="Frutiger 55 Roman"/>
                <a:ea typeface="Frutiger 55 Roman"/>
              </a:rPr>
              <a:t>Die </a:t>
            </a:r>
            <a:r>
              <a:rPr lang="en-US" sz="2800" b="0" strike="noStrike" spc="63" dirty="0" err="1">
                <a:solidFill>
                  <a:srgbClr val="000000"/>
                </a:solidFill>
                <a:latin typeface="Frutiger 55 Roman"/>
                <a:ea typeface="Frutiger 55 Roman"/>
              </a:rPr>
              <a:t>Unternehmen</a:t>
            </a:r>
            <a:r>
              <a:rPr lang="en-US" sz="2800" b="0" strike="noStrike" spc="63" dirty="0">
                <a:solidFill>
                  <a:srgbClr val="000000"/>
                </a:solidFill>
                <a:latin typeface="Frutiger 55 Roman"/>
                <a:ea typeface="Frutiger 55 Roman"/>
              </a:rPr>
              <a:t> und </a:t>
            </a:r>
            <a:r>
              <a:rPr lang="en-US" sz="2800" b="0" strike="noStrike" spc="63" dirty="0" err="1">
                <a:solidFill>
                  <a:srgbClr val="000000"/>
                </a:solidFill>
                <a:latin typeface="Frutiger 55 Roman"/>
                <a:ea typeface="Frutiger 55 Roman"/>
              </a:rPr>
              <a:t>Staaten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treffen</a:t>
            </a:r>
            <a:r>
              <a:rPr lang="en-US" sz="2800" b="0" strike="noStrike" spc="63" dirty="0">
                <a:solidFill>
                  <a:srgbClr val="000000"/>
                </a:solidFill>
                <a:latin typeface="Frutiger 55 Roman"/>
                <a:ea typeface="Frutiger 55 Roman"/>
              </a:rPr>
              <a:t> die </a:t>
            </a:r>
            <a:r>
              <a:rPr lang="en-US" sz="2800" b="0" strike="noStrike" spc="63" dirty="0" err="1">
                <a:solidFill>
                  <a:srgbClr val="000000"/>
                </a:solidFill>
                <a:latin typeface="Frutiger 55 Roman"/>
                <a:ea typeface="Frutiger 55 Roman"/>
              </a:rPr>
              <a:t>Entscheidung</a:t>
            </a:r>
            <a:r>
              <a:rPr lang="en-US" sz="2800" b="0" strike="noStrike" spc="63" dirty="0">
                <a:solidFill>
                  <a:srgbClr val="000000"/>
                </a:solidFill>
                <a:latin typeface="Frutiger 55 Roman"/>
                <a:ea typeface="Frutiger 55 Roman"/>
              </a:rPr>
              <a:t> über die </a:t>
            </a:r>
            <a:r>
              <a:rPr lang="en-US" sz="2800" b="0" strike="noStrike" spc="63" dirty="0" err="1">
                <a:solidFill>
                  <a:srgbClr val="000000"/>
                </a:solidFill>
                <a:latin typeface="Frutiger 55 Roman"/>
                <a:ea typeface="Frutiger 55 Roman"/>
              </a:rPr>
              <a:t>Ressourcen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profitorientiert</a:t>
            </a:r>
            <a:r>
              <a:rPr lang="en-US" sz="2800" b="0" strike="noStrike" spc="63" dirty="0">
                <a:solidFill>
                  <a:srgbClr val="000000"/>
                </a:solidFill>
                <a:latin typeface="Frutiger 55 Roman"/>
                <a:ea typeface="Frutiger 55 Roman"/>
              </a:rPr>
              <a:t> und </a:t>
            </a:r>
            <a:r>
              <a:rPr lang="en-US" sz="2800" b="0" strike="noStrike" spc="63" dirty="0" err="1">
                <a:solidFill>
                  <a:srgbClr val="000000"/>
                </a:solidFill>
                <a:latin typeface="Frutiger 55 Roman"/>
                <a:ea typeface="Frutiger 55 Roman"/>
              </a:rPr>
              <a:t>nicht</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gemeinwohlorientiert</a:t>
            </a:r>
            <a:endParaRPr lang="en-US" sz="2800" b="0" strike="noStrike" spc="-1" dirty="0">
              <a:latin typeface="Arial"/>
            </a:endParaRPr>
          </a:p>
        </p:txBody>
      </p:sp>
      <p:sp>
        <p:nvSpPr>
          <p:cNvPr id="266"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PrivatEigentum</a:t>
            </a:r>
            <a:endParaRPr lang="en-US" sz="5400" b="0" strike="noStrike" spc="-1">
              <a:latin typeface="Arial"/>
            </a:endParaRPr>
          </a:p>
        </p:txBody>
      </p:sp>
      <p:pic>
        <p:nvPicPr>
          <p:cNvPr id="267" name="EG_logo.png"/>
          <p:cNvPicPr/>
          <p:nvPr/>
        </p:nvPicPr>
        <p:blipFill>
          <a:blip r:embed="rId2">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Sport, Tänzer, Gruppe enthält.&#10;&#10;Automatisch generierte Beschreibung">
            <a:extLst>
              <a:ext uri="{FF2B5EF4-FFF2-40B4-BE49-F238E27FC236}">
                <a16:creationId xmlns:a16="http://schemas.microsoft.com/office/drawing/2014/main" id="{14D2CF87-6BC1-4467-8924-EDBE2CB0B7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049" y="0"/>
            <a:ext cx="14628897" cy="9753600"/>
          </a:xfrm>
          <a:prstGeom prst="rect">
            <a:avLst/>
          </a:prstGeom>
        </p:spPr>
      </p:pic>
      <p:sp>
        <p:nvSpPr>
          <p:cNvPr id="264" name="CustomShape 1"/>
          <p:cNvSpPr/>
          <p:nvPr/>
        </p:nvSpPr>
        <p:spPr>
          <a:xfrm>
            <a:off x="-986588" y="7001040"/>
            <a:ext cx="14820280" cy="2522160"/>
          </a:xfrm>
          <a:prstGeom prst="rect">
            <a:avLst/>
          </a:prstGeom>
          <a:solidFill>
            <a:srgbClr val="C00000"/>
          </a:solidFill>
          <a:ln w="12600">
            <a:noFill/>
          </a:ln>
        </p:spPr>
        <p:style>
          <a:lnRef idx="0">
            <a:scrgbClr r="0" g="0" b="0"/>
          </a:lnRef>
          <a:fillRef idx="0">
            <a:scrgbClr r="0" g="0" b="0"/>
          </a:fillRef>
          <a:effectRef idx="0">
            <a:scrgbClr r="0" g="0" b="0"/>
          </a:effectRef>
          <a:fontRef idx="minor"/>
        </p:style>
        <p:txBody>
          <a:bodyPr/>
          <a:lstStyle/>
          <a:p>
            <a:endParaRPr lang="de-DE" dirty="0"/>
          </a:p>
        </p:txBody>
      </p:sp>
      <p:pic>
        <p:nvPicPr>
          <p:cNvPr id="267" name="EG_logo.png"/>
          <p:cNvPicPr/>
          <p:nvPr/>
        </p:nvPicPr>
        <p:blipFill>
          <a:blip r:embed="rId3">
            <a:extLst>
              <a:ext uri="{28A0092B-C50C-407E-A947-70E740481C1C}">
                <a14:useLocalDpi xmlns:a14="http://schemas.microsoft.com/office/drawing/2010/main"/>
              </a:ext>
            </a:extLst>
          </a:blip>
          <a:stretch/>
        </p:blipFill>
        <p:spPr>
          <a:xfrm>
            <a:off x="10806763" y="6126600"/>
            <a:ext cx="2522160" cy="2522160"/>
          </a:xfrm>
          <a:prstGeom prst="rect">
            <a:avLst/>
          </a:prstGeom>
          <a:ln w="12600">
            <a:noFill/>
          </a:ln>
        </p:spPr>
      </p:pic>
      <p:sp>
        <p:nvSpPr>
          <p:cNvPr id="2" name="Textfeld 1">
            <a:extLst>
              <a:ext uri="{FF2B5EF4-FFF2-40B4-BE49-F238E27FC236}">
                <a16:creationId xmlns:a16="http://schemas.microsoft.com/office/drawing/2014/main" id="{8D2342D2-51CC-474A-BEA5-3E8D8E20EF81}"/>
              </a:ext>
            </a:extLst>
          </p:cNvPr>
          <p:cNvSpPr txBox="1"/>
          <p:nvPr/>
        </p:nvSpPr>
        <p:spPr>
          <a:xfrm>
            <a:off x="284116" y="7194300"/>
            <a:ext cx="11537769" cy="3139321"/>
          </a:xfrm>
          <a:prstGeom prst="rect">
            <a:avLst/>
          </a:prstGeom>
          <a:noFill/>
        </p:spPr>
        <p:txBody>
          <a:bodyPr wrap="square" rtlCol="0">
            <a:spAutoFit/>
          </a:bodyPr>
          <a:lstStyle/>
          <a:p>
            <a:r>
              <a:rPr lang="en-US" sz="6600" b="0" strike="noStrike" spc="-1" dirty="0">
                <a:solidFill>
                  <a:srgbClr val="FFFFFF"/>
                </a:solidFill>
                <a:latin typeface="Aku &amp; Kamu" panose="020B0603050302020204" pitchFamily="34" charset="0"/>
                <a:ea typeface="Aku &amp; Kamu"/>
              </a:rPr>
              <a:t>2) </a:t>
            </a:r>
            <a:r>
              <a:rPr lang="en-US" sz="6600" b="0" strike="noStrike" spc="-1" dirty="0" err="1">
                <a:solidFill>
                  <a:srgbClr val="FFFFFF"/>
                </a:solidFill>
                <a:latin typeface="Aku &amp; Kamu" panose="020B0603050302020204" pitchFamily="34" charset="0"/>
                <a:ea typeface="Aku &amp; Kamu"/>
              </a:rPr>
              <a:t>Wer</a:t>
            </a:r>
            <a:r>
              <a:rPr lang="en-US" sz="6600" b="0" strike="noStrike" spc="-1" dirty="0">
                <a:solidFill>
                  <a:srgbClr val="FFFFFF"/>
                </a:solidFill>
                <a:latin typeface="Aku &amp; Kamu" panose="020B0603050302020204" pitchFamily="34" charset="0"/>
                <a:ea typeface="Aku &amp; Kamu"/>
              </a:rPr>
              <a:t> </a:t>
            </a:r>
            <a:r>
              <a:rPr lang="en-US" sz="6600" b="0" strike="noStrike" spc="-1" dirty="0" err="1">
                <a:solidFill>
                  <a:srgbClr val="FFFFFF"/>
                </a:solidFill>
                <a:latin typeface="Aku &amp; Kamu" panose="020B0603050302020204" pitchFamily="34" charset="0"/>
                <a:ea typeface="Aku &amp; Kamu"/>
              </a:rPr>
              <a:t>im</a:t>
            </a:r>
            <a:r>
              <a:rPr lang="en-US" sz="6600" b="0" strike="noStrike" spc="-1" dirty="0">
                <a:solidFill>
                  <a:srgbClr val="FFFFFF"/>
                </a:solidFill>
                <a:latin typeface="Aku &amp; Kamu" panose="020B0603050302020204" pitchFamily="34" charset="0"/>
                <a:ea typeface="Aku &amp; Kamu"/>
              </a:rPr>
              <a:t> </a:t>
            </a:r>
            <a:r>
              <a:rPr lang="en-US" sz="6600" b="0" strike="noStrike" spc="-1" dirty="0" err="1">
                <a:solidFill>
                  <a:srgbClr val="FFFFFF"/>
                </a:solidFill>
                <a:latin typeface="Aku &amp; Kamu" panose="020B0603050302020204" pitchFamily="34" charset="0"/>
                <a:ea typeface="Aku &amp; Kamu"/>
              </a:rPr>
              <a:t>Treibhaus</a:t>
            </a:r>
            <a:r>
              <a:rPr lang="en-US" sz="6600" b="0" strike="noStrike" spc="-1" dirty="0">
                <a:solidFill>
                  <a:srgbClr val="FFFFFF"/>
                </a:solidFill>
                <a:latin typeface="Aku &amp; Kamu" panose="020B0603050302020204" pitchFamily="34" charset="0"/>
                <a:ea typeface="Aku &amp; Kamu"/>
              </a:rPr>
              <a:t> </a:t>
            </a:r>
            <a:r>
              <a:rPr lang="en-US" sz="6600" b="0" strike="noStrike" spc="-1" dirty="0" err="1">
                <a:solidFill>
                  <a:srgbClr val="FFFFFF"/>
                </a:solidFill>
                <a:latin typeface="Aku &amp; Kamu" panose="020B0603050302020204" pitchFamily="34" charset="0"/>
                <a:ea typeface="Aku &amp; Kamu"/>
              </a:rPr>
              <a:t>sitzt</a:t>
            </a:r>
            <a:r>
              <a:rPr lang="en-US" sz="6600" b="0" strike="noStrike" spc="-1" dirty="0">
                <a:solidFill>
                  <a:srgbClr val="FFFFFF"/>
                </a:solidFill>
                <a:latin typeface="Aku &amp; Kamu" panose="020B0603050302020204" pitchFamily="34" charset="0"/>
                <a:ea typeface="Aku &amp; Kamu"/>
              </a:rPr>
              <a:t>, </a:t>
            </a:r>
            <a:br>
              <a:rPr lang="en-US" sz="6600" b="0" strike="noStrike" spc="-1" dirty="0">
                <a:solidFill>
                  <a:srgbClr val="FFFFFF"/>
                </a:solidFill>
                <a:latin typeface="Aku &amp; Kamu" panose="020B0603050302020204" pitchFamily="34" charset="0"/>
                <a:ea typeface="Aku &amp; Kamu"/>
              </a:rPr>
            </a:br>
            <a:r>
              <a:rPr lang="en-US" sz="6600" b="0" strike="noStrike" spc="-1" dirty="0" err="1">
                <a:solidFill>
                  <a:srgbClr val="FFFFFF"/>
                </a:solidFill>
                <a:latin typeface="Aku &amp; Kamu" panose="020B0603050302020204" pitchFamily="34" charset="0"/>
                <a:ea typeface="Aku &amp; Kamu"/>
              </a:rPr>
              <a:t>sollte</a:t>
            </a:r>
            <a:r>
              <a:rPr lang="en-US" sz="6600" b="0" strike="noStrike" spc="-1" dirty="0">
                <a:solidFill>
                  <a:srgbClr val="FFFFFF"/>
                </a:solidFill>
                <a:latin typeface="Aku &amp; Kamu" panose="020B0603050302020204" pitchFamily="34" charset="0"/>
                <a:ea typeface="Aku &amp; Kamu"/>
              </a:rPr>
              <a:t> </a:t>
            </a:r>
            <a:r>
              <a:rPr lang="en-US" sz="6600" b="0" strike="noStrike" spc="-1" dirty="0" err="1">
                <a:solidFill>
                  <a:srgbClr val="FFFFFF"/>
                </a:solidFill>
                <a:latin typeface="Aku &amp; Kamu" panose="020B0603050302020204" pitchFamily="34" charset="0"/>
                <a:ea typeface="Aku &amp; Kamu"/>
              </a:rPr>
              <a:t>nicht</a:t>
            </a:r>
            <a:r>
              <a:rPr lang="en-US" sz="6600" b="0" strike="noStrike" spc="-1" dirty="0">
                <a:solidFill>
                  <a:srgbClr val="FFFFFF"/>
                </a:solidFill>
                <a:latin typeface="Aku &amp; Kamu" panose="020B0603050302020204" pitchFamily="34" charset="0"/>
                <a:ea typeface="Aku &amp; Kamu"/>
              </a:rPr>
              <a:t> </a:t>
            </a:r>
            <a:r>
              <a:rPr lang="en-US" sz="6600" b="0" strike="noStrike" spc="-1" dirty="0" err="1">
                <a:solidFill>
                  <a:srgbClr val="FFFFFF"/>
                </a:solidFill>
                <a:latin typeface="Aku &amp; Kamu" panose="020B0603050302020204" pitchFamily="34" charset="0"/>
                <a:ea typeface="Aku &amp; Kamu"/>
              </a:rPr>
              <a:t>mit</a:t>
            </a:r>
            <a:r>
              <a:rPr lang="en-US" sz="6600" b="0" strike="noStrike" spc="-1" dirty="0">
                <a:solidFill>
                  <a:srgbClr val="FFFFFF"/>
                </a:solidFill>
                <a:latin typeface="Aku &amp; Kamu" panose="020B0603050302020204" pitchFamily="34" charset="0"/>
                <a:ea typeface="Aku &amp; Kamu"/>
              </a:rPr>
              <a:t> </a:t>
            </a:r>
            <a:r>
              <a:rPr lang="en-US" sz="6600" b="1" strike="noStrike" spc="-1" dirty="0" err="1">
                <a:solidFill>
                  <a:srgbClr val="FFFFFF"/>
                </a:solidFill>
                <a:latin typeface="Aku &amp; Kamu" panose="020B0603050302020204" pitchFamily="34" charset="0"/>
                <a:ea typeface="Aku &amp; Kamu"/>
              </a:rPr>
              <a:t>Erdgas</a:t>
            </a:r>
            <a:r>
              <a:rPr lang="en-US" sz="6600" b="0" strike="noStrike" spc="-1" dirty="0">
                <a:solidFill>
                  <a:srgbClr val="FFFFFF"/>
                </a:solidFill>
                <a:latin typeface="Aku &amp; Kamu" panose="020B0603050302020204" pitchFamily="34" charset="0"/>
                <a:ea typeface="Aku &amp; Kamu"/>
              </a:rPr>
              <a:t> </a:t>
            </a:r>
            <a:r>
              <a:rPr lang="en-US" sz="6600" b="0" strike="noStrike" spc="-1" dirty="0" err="1">
                <a:solidFill>
                  <a:srgbClr val="FFFFFF"/>
                </a:solidFill>
                <a:latin typeface="Aku &amp; Kamu" panose="020B0603050302020204" pitchFamily="34" charset="0"/>
                <a:ea typeface="Aku &amp; Kamu"/>
              </a:rPr>
              <a:t>spielen</a:t>
            </a:r>
            <a:r>
              <a:rPr lang="en-US" sz="6600" b="0" strike="noStrike" spc="-1" dirty="0">
                <a:solidFill>
                  <a:srgbClr val="FFFFFF"/>
                </a:solidFill>
                <a:latin typeface="Aku &amp; Kamu" panose="020B0603050302020204" pitchFamily="34" charset="0"/>
                <a:ea typeface="Aku &amp; Kamu"/>
              </a:rPr>
              <a:t> </a:t>
            </a:r>
            <a:endParaRPr lang="en-US" sz="6600" b="0" strike="noStrike" spc="-1" dirty="0">
              <a:latin typeface="Aku &amp; Kamu" panose="020B0603050302020204" pitchFamily="34" charset="0"/>
            </a:endParaRPr>
          </a:p>
          <a:p>
            <a:pPr algn="ctr"/>
            <a:endParaRPr lang="de-DE" sz="6600" dirty="0">
              <a:latin typeface="Aku &amp; Kamu" panose="020B0603050302020204" pitchFamily="34" charset="0"/>
            </a:endParaRPr>
          </a:p>
        </p:txBody>
      </p:sp>
    </p:spTree>
    <p:extLst>
      <p:ext uri="{BB962C8B-B14F-4D97-AF65-F5344CB8AC3E}">
        <p14:creationId xmlns:p14="http://schemas.microsoft.com/office/powerpoint/2010/main" val="2766699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draußen, Himmel, Straße enthält.&#10;&#10;Automatisch generierte Beschreibung">
            <a:extLst>
              <a:ext uri="{FF2B5EF4-FFF2-40B4-BE49-F238E27FC236}">
                <a16:creationId xmlns:a16="http://schemas.microsoft.com/office/drawing/2014/main" id="{71D51DEC-EFE4-EA46-B750-1FF99409F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168959" cy="10115109"/>
          </a:xfrm>
          <a:prstGeom prst="rect">
            <a:avLst/>
          </a:prstGeom>
        </p:spPr>
      </p:pic>
      <p:sp>
        <p:nvSpPr>
          <p:cNvPr id="291"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txBody>
          <a:bodyPr/>
          <a:lstStyle/>
          <a:p>
            <a:endParaRPr lang="de-DE" dirty="0"/>
          </a:p>
        </p:txBody>
      </p:sp>
      <p:pic>
        <p:nvPicPr>
          <p:cNvPr id="293" name="EG_logo.png"/>
          <p:cNvPicPr/>
          <p:nvPr/>
        </p:nvPicPr>
        <p:blipFill>
          <a:blip r:embed="rId4">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7" name="CustomShape 2">
            <a:extLst>
              <a:ext uri="{FF2B5EF4-FFF2-40B4-BE49-F238E27FC236}">
                <a16:creationId xmlns:a16="http://schemas.microsoft.com/office/drawing/2014/main" id="{6D9F5E1E-50C2-624A-9D2E-1680E12D576D}"/>
              </a:ext>
            </a:extLst>
          </p:cNvPr>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spc="-1" dirty="0" err="1">
                <a:solidFill>
                  <a:srgbClr val="FFFFFF"/>
                </a:solidFill>
                <a:latin typeface="Aku &amp; Kamu"/>
                <a:ea typeface="Aku &amp; Kamu"/>
              </a:rPr>
              <a:t>Noch</a:t>
            </a:r>
            <a:r>
              <a:rPr lang="en-US" sz="5400" spc="-1" dirty="0">
                <a:solidFill>
                  <a:srgbClr val="FFFFFF"/>
                </a:solidFill>
                <a:latin typeface="Aku &amp; Kamu"/>
                <a:ea typeface="Aku &amp; Kamu"/>
              </a:rPr>
              <a:t> </a:t>
            </a:r>
            <a:r>
              <a:rPr lang="en-US" sz="5400" spc="-1" dirty="0" err="1">
                <a:solidFill>
                  <a:srgbClr val="FFFFFF"/>
                </a:solidFill>
                <a:latin typeface="Aku &amp; Kamu"/>
                <a:ea typeface="Aku &amp; Kamu"/>
              </a:rPr>
              <a:t>mehr</a:t>
            </a:r>
            <a:r>
              <a:rPr lang="en-US" sz="5400" spc="-1" dirty="0">
                <a:solidFill>
                  <a:srgbClr val="FFFFFF"/>
                </a:solidFill>
                <a:latin typeface="Aku &amp; Kamu"/>
                <a:ea typeface="Aku &amp; Kamu"/>
              </a:rPr>
              <a:t> </a:t>
            </a:r>
            <a:r>
              <a:rPr lang="en-US" sz="5400" spc="-1" dirty="0" err="1">
                <a:solidFill>
                  <a:srgbClr val="FFFFFF"/>
                </a:solidFill>
                <a:latin typeface="Aku &amp; Kamu"/>
                <a:ea typeface="Aku &amp; Kamu"/>
              </a:rPr>
              <a:t>Fossile</a:t>
            </a:r>
            <a:r>
              <a:rPr lang="en-US" sz="5400" spc="-1" dirty="0">
                <a:solidFill>
                  <a:srgbClr val="FFFFFF"/>
                </a:solidFill>
                <a:latin typeface="Aku &amp; Kamu"/>
                <a:ea typeface="Aku &amp; Kamu"/>
              </a:rPr>
              <a:t>? </a:t>
            </a:r>
            <a:r>
              <a:rPr lang="en-US" sz="5400" spc="-1" dirty="0" err="1">
                <a:solidFill>
                  <a:srgbClr val="FFFFFF"/>
                </a:solidFill>
                <a:latin typeface="Aku &amp; Kamu"/>
                <a:ea typeface="Aku &amp; Kamu"/>
              </a:rPr>
              <a:t>Nicht</a:t>
            </a:r>
            <a:r>
              <a:rPr lang="en-US" sz="5400" spc="-1" dirty="0">
                <a:solidFill>
                  <a:srgbClr val="FFFFFF"/>
                </a:solidFill>
                <a:latin typeface="Aku &amp; Kamu"/>
                <a:ea typeface="Aku &amp; Kamu"/>
              </a:rPr>
              <a:t> </a:t>
            </a:r>
            <a:r>
              <a:rPr lang="en-US" sz="5400" spc="-1" dirty="0" err="1">
                <a:solidFill>
                  <a:srgbClr val="FFFFFF"/>
                </a:solidFill>
                <a:latin typeface="Aku &amp; Kamu"/>
                <a:ea typeface="Aku &amp; Kamu"/>
              </a:rPr>
              <a:t>mit</a:t>
            </a:r>
            <a:r>
              <a:rPr lang="en-US" sz="5400" spc="-1" dirty="0">
                <a:solidFill>
                  <a:srgbClr val="FFFFFF"/>
                </a:solidFill>
                <a:latin typeface="Aku &amp; Kamu"/>
                <a:ea typeface="Aku &amp; Kamu"/>
              </a:rPr>
              <a:t> </a:t>
            </a:r>
            <a:r>
              <a:rPr lang="en-US" sz="5400" spc="-1" dirty="0" err="1">
                <a:solidFill>
                  <a:srgbClr val="FFFFFF"/>
                </a:solidFill>
                <a:latin typeface="Aku &amp; Kamu"/>
                <a:ea typeface="Aku &amp; Kamu"/>
              </a:rPr>
              <a:t>uns</a:t>
            </a:r>
            <a:r>
              <a:rPr lang="en-US" sz="5400" spc="-1" dirty="0">
                <a:solidFill>
                  <a:srgbClr val="FFFFFF"/>
                </a:solidFill>
                <a:latin typeface="Aku &amp; Kamu"/>
                <a:ea typeface="Aku &amp; Kamu"/>
              </a:rPr>
              <a:t>!</a:t>
            </a:r>
            <a:endParaRPr lang="en-US" sz="5400" spc="-1" dirty="0"/>
          </a:p>
        </p:txBody>
      </p:sp>
      <p:sp>
        <p:nvSpPr>
          <p:cNvPr id="13" name="CustomShape 3">
            <a:extLst>
              <a:ext uri="{FF2B5EF4-FFF2-40B4-BE49-F238E27FC236}">
                <a16:creationId xmlns:a16="http://schemas.microsoft.com/office/drawing/2014/main" id="{C235B002-1463-C346-9C20-AA91894D330E}"/>
              </a:ext>
            </a:extLst>
          </p:cNvPr>
          <p:cNvSpPr/>
          <p:nvPr/>
        </p:nvSpPr>
        <p:spPr>
          <a:xfrm>
            <a:off x="194512" y="2011320"/>
            <a:ext cx="7389967" cy="6996706"/>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342900" indent="-342900">
              <a:buFont typeface="Arial" panose="020B0604020202020204" pitchFamily="34" charset="0"/>
              <a:buChar char="•"/>
            </a:pPr>
            <a:r>
              <a:rPr lang="de-DE" sz="2800" dirty="0">
                <a:latin typeface="Frutiger 55 Roman"/>
              </a:rPr>
              <a:t>Wirtschaft &amp; Politik versuchen fossiles Gas als sauber und klimafreundlich zu verkaufen</a:t>
            </a:r>
          </a:p>
          <a:p>
            <a:endParaRPr lang="de-DE" sz="2800" dirty="0">
              <a:latin typeface="Frutiger 55 Roman"/>
            </a:endParaRPr>
          </a:p>
          <a:p>
            <a:pPr marL="342900" indent="-342900">
              <a:buFont typeface="Arial" panose="020B0604020202020204" pitchFamily="34" charset="0"/>
              <a:buChar char="•"/>
            </a:pPr>
            <a:r>
              <a:rPr lang="de-DE" sz="2800" dirty="0">
                <a:latin typeface="Frutiger 55 Roman"/>
              </a:rPr>
              <a:t>Treibhausgas-Emissionen von fossilem Gas sind jedoch – je nach </a:t>
            </a:r>
            <a:r>
              <a:rPr lang="de-DE" sz="2800" dirty="0" err="1">
                <a:latin typeface="Frutiger 55 Roman"/>
              </a:rPr>
              <a:t>Abbauart</a:t>
            </a:r>
            <a:r>
              <a:rPr lang="de-DE" sz="2800" dirty="0">
                <a:latin typeface="Frutiger 55 Roman"/>
              </a:rPr>
              <a:t> – entweder vergleichbar oder schlimmer als von Kohle </a:t>
            </a:r>
          </a:p>
          <a:p>
            <a:endParaRPr lang="de-DE" sz="2800" dirty="0">
              <a:latin typeface="Frutiger 55 Roman"/>
            </a:endParaRPr>
          </a:p>
          <a:p>
            <a:pPr marL="342900" indent="-342900">
              <a:buFont typeface="Arial" panose="020B0604020202020204" pitchFamily="34" charset="0"/>
              <a:buChar char="•"/>
            </a:pPr>
            <a:r>
              <a:rPr lang="de-DE" sz="2800" dirty="0">
                <a:latin typeface="Frutiger 55 Roman"/>
              </a:rPr>
              <a:t>In vielen europäischen Ländern (u.a. Deutschland) ist das Fracking von Gas verboten</a:t>
            </a:r>
          </a:p>
          <a:p>
            <a:endParaRPr lang="de-DE" sz="2800" dirty="0">
              <a:latin typeface="Frutiger 55 Roman"/>
            </a:endParaRPr>
          </a:p>
          <a:p>
            <a:pPr marL="342900" indent="-342900">
              <a:buFont typeface="Arial" panose="020B0604020202020204" pitchFamily="34" charset="0"/>
              <a:buChar char="•"/>
            </a:pPr>
            <a:r>
              <a:rPr lang="de-DE" sz="2800" dirty="0">
                <a:latin typeface="Frutiger 55 Roman"/>
              </a:rPr>
              <a:t>Dieselben Regierungen importieren jedoch Fracking-Gas aus dem Ausland und wollen den Ausbau von Gas-Importen steigern</a:t>
            </a:r>
          </a:p>
          <a:p>
            <a:endParaRPr lang="de-DE" sz="2800" dirty="0">
              <a:latin typeface="Frutiger 55 Roman"/>
            </a:endParaRPr>
          </a:p>
          <a:p>
            <a:pPr marL="342900" indent="-342900">
              <a:buFont typeface="Arial" panose="020B0604020202020204" pitchFamily="34" charset="0"/>
              <a:buChar char="•"/>
            </a:pPr>
            <a:r>
              <a:rPr lang="de-DE" sz="2800" b="1" dirty="0">
                <a:solidFill>
                  <a:srgbClr val="C00000"/>
                </a:solidFill>
                <a:latin typeface="Frutiger 55 Roman"/>
              </a:rPr>
              <a:t>Damit wird eine jahrhundertelange Geschichte der kolonialen Ausbeutung fortgeführt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6C76EDC-07A9-40B8-83B2-9D2E27C42E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080" y="0"/>
            <a:ext cx="13004280" cy="9753210"/>
          </a:xfrm>
          <a:prstGeom prst="rect">
            <a:avLst/>
          </a:prstGeom>
        </p:spPr>
      </p:pic>
      <p:sp>
        <p:nvSpPr>
          <p:cNvPr id="218" name="CustomShape 1"/>
          <p:cNvSpPr/>
          <p:nvPr/>
        </p:nvSpPr>
        <p:spPr>
          <a:xfrm>
            <a:off x="-28440" y="7961760"/>
            <a:ext cx="13061520" cy="145872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19" name="CustomShape 2"/>
          <p:cNvSpPr/>
          <p:nvPr/>
        </p:nvSpPr>
        <p:spPr>
          <a:xfrm>
            <a:off x="28440" y="8224005"/>
            <a:ext cx="13004280" cy="933508"/>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5400" b="0" strike="noStrike" spc="-1" dirty="0" err="1">
                <a:solidFill>
                  <a:srgbClr val="FFFFFF"/>
                </a:solidFill>
                <a:latin typeface="Aku &amp; Kamu"/>
                <a:ea typeface="Aku &amp; Kamu"/>
              </a:rPr>
              <a:t>Erdgas</a:t>
            </a:r>
            <a:r>
              <a:rPr lang="en-US" sz="5400" b="0" strike="noStrike" spc="-1" dirty="0">
                <a:solidFill>
                  <a:srgbClr val="FFFFFF"/>
                </a:solidFill>
                <a:latin typeface="Aku &amp; Kamu"/>
                <a:ea typeface="Aku &amp; Kamu"/>
              </a:rPr>
              <a:t> – </a:t>
            </a:r>
            <a:r>
              <a:rPr lang="en-US" sz="5400" b="0" strike="noStrike" spc="-1" dirty="0" err="1">
                <a:solidFill>
                  <a:srgbClr val="FFFFFF"/>
                </a:solidFill>
                <a:latin typeface="Aku &amp; Kamu"/>
                <a:ea typeface="Aku &amp; Kamu"/>
              </a:rPr>
              <a:t>Sackgasse</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statt</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Brückentechnologie</a:t>
            </a:r>
            <a:endParaRPr lang="en-US" sz="5400" b="0" strike="noStrike" spc="-1" dirty="0">
              <a:latin typeface="Arial"/>
            </a:endParaRPr>
          </a:p>
        </p:txBody>
      </p:sp>
      <p:pic>
        <p:nvPicPr>
          <p:cNvPr id="220" name="Picture 4"/>
          <p:cNvPicPr/>
          <p:nvPr/>
        </p:nvPicPr>
        <p:blipFill>
          <a:blip r:embed="rId3" cstate="screen">
            <a:extLst>
              <a:ext uri="{28A0092B-C50C-407E-A947-70E740481C1C}">
                <a14:useLocalDpi xmlns:a14="http://schemas.microsoft.com/office/drawing/2010/main"/>
              </a:ext>
            </a:extLst>
          </a:blip>
          <a:stretch/>
        </p:blipFill>
        <p:spPr>
          <a:xfrm>
            <a:off x="9904320" y="-92160"/>
            <a:ext cx="3099960" cy="3099960"/>
          </a:xfrm>
          <a:prstGeom prst="rect">
            <a:avLst/>
          </a:prstGeom>
          <a:ln w="12600">
            <a:noFill/>
          </a:ln>
        </p:spPr>
      </p:pic>
    </p:spTree>
    <p:extLst>
      <p:ext uri="{BB962C8B-B14F-4D97-AF65-F5344CB8AC3E}">
        <p14:creationId xmlns:p14="http://schemas.microsoft.com/office/powerpoint/2010/main" val="426397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pic>
        <p:nvPicPr>
          <p:cNvPr id="3" name="Grafik 2" descr="Ein Bild, das Himmel, draußen, Hochland enthält.&#10;&#10;Automatisch generierte Beschreibung">
            <a:extLst>
              <a:ext uri="{FF2B5EF4-FFF2-40B4-BE49-F238E27FC236}">
                <a16:creationId xmlns:a16="http://schemas.microsoft.com/office/drawing/2014/main" id="{71139687-BA89-4544-BBCC-64D945DF9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49" y="2261880"/>
            <a:ext cx="5578955" cy="3107266"/>
          </a:xfrm>
          <a:prstGeom prst="rect">
            <a:avLst/>
          </a:prstGeom>
        </p:spPr>
      </p:pic>
      <p:pic>
        <p:nvPicPr>
          <p:cNvPr id="5" name="Grafik 4" descr="Ein Bild, das Himmel, draußen, Gras, Feld enthält.&#10;&#10;Automatisch generierte Beschreibung">
            <a:extLst>
              <a:ext uri="{FF2B5EF4-FFF2-40B4-BE49-F238E27FC236}">
                <a16:creationId xmlns:a16="http://schemas.microsoft.com/office/drawing/2014/main" id="{FD62460D-F0B2-3946-90EC-5097EDB0D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031" y="5618789"/>
            <a:ext cx="6031447" cy="3393901"/>
          </a:xfrm>
          <a:prstGeom prst="rect">
            <a:avLst/>
          </a:prstGeom>
        </p:spPr>
      </p:pic>
      <p:sp>
        <p:nvSpPr>
          <p:cNvPr id="6" name="Textfeld 5">
            <a:extLst>
              <a:ext uri="{FF2B5EF4-FFF2-40B4-BE49-F238E27FC236}">
                <a16:creationId xmlns:a16="http://schemas.microsoft.com/office/drawing/2014/main" id="{974993D5-F767-D64B-9045-D4C1847114ED}"/>
              </a:ext>
            </a:extLst>
          </p:cNvPr>
          <p:cNvSpPr txBox="1"/>
          <p:nvPr/>
        </p:nvSpPr>
        <p:spPr>
          <a:xfrm>
            <a:off x="6261031" y="2260603"/>
            <a:ext cx="6267520" cy="3108543"/>
          </a:xfrm>
          <a:prstGeom prst="rect">
            <a:avLst/>
          </a:prstGeom>
          <a:noFill/>
        </p:spPr>
        <p:txBody>
          <a:bodyPr wrap="square" rtlCol="0">
            <a:spAutoFit/>
          </a:bodyPr>
          <a:lstStyle/>
          <a:p>
            <a:r>
              <a:rPr lang="de-DE" sz="2800" dirty="0">
                <a:latin typeface="Frutiger 55 Roman"/>
              </a:rPr>
              <a:t>Der Kohleausstieg soll zur vermehrten Nutzung von fossilem Gas führen. Doch wenn die Infrastruktur einmal gebaut ist, wird sie im Kapitalismus auch genutzt, bis sie sich ausgezahlt hat. Daher würde solch ein Umstieg zu Pfadabhängigkeiten führen, die die Klimakrise anheizen. </a:t>
            </a:r>
          </a:p>
        </p:txBody>
      </p:sp>
      <p:pic>
        <p:nvPicPr>
          <p:cNvPr id="8" name="Grafik 7" descr="Pfeil: Kurve gegen den Uhrzeigersinn mit einfarbiger Füllung">
            <a:extLst>
              <a:ext uri="{FF2B5EF4-FFF2-40B4-BE49-F238E27FC236}">
                <a16:creationId xmlns:a16="http://schemas.microsoft.com/office/drawing/2014/main" id="{D33C2417-3E3D-8A44-82A7-E633CD22D6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010561">
            <a:off x="4874728" y="5404412"/>
            <a:ext cx="1765800" cy="1674922"/>
          </a:xfrm>
          <a:prstGeom prst="rect">
            <a:avLst/>
          </a:prstGeom>
        </p:spPr>
      </p:pic>
      <p:sp>
        <p:nvSpPr>
          <p:cNvPr id="9" name="&quot;Nein&quot;-Symbol 8">
            <a:extLst>
              <a:ext uri="{FF2B5EF4-FFF2-40B4-BE49-F238E27FC236}">
                <a16:creationId xmlns:a16="http://schemas.microsoft.com/office/drawing/2014/main" id="{4E8D8ADB-93CC-D746-ACFE-1A1D2AD9FC8A}"/>
              </a:ext>
            </a:extLst>
          </p:cNvPr>
          <p:cNvSpPr/>
          <p:nvPr/>
        </p:nvSpPr>
        <p:spPr>
          <a:xfrm>
            <a:off x="8111978" y="5880502"/>
            <a:ext cx="2912533" cy="2895600"/>
          </a:xfrm>
          <a:prstGeom prst="noSmoking">
            <a:avLst>
              <a:gd name="adj" fmla="val 9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 name="Textfeld 1">
            <a:extLst>
              <a:ext uri="{FF2B5EF4-FFF2-40B4-BE49-F238E27FC236}">
                <a16:creationId xmlns:a16="http://schemas.microsoft.com/office/drawing/2014/main" id="{FB7D5F9B-C8A8-474A-9FAF-79931791DC6D}"/>
              </a:ext>
            </a:extLst>
          </p:cNvPr>
          <p:cNvSpPr txBox="1"/>
          <p:nvPr/>
        </p:nvSpPr>
        <p:spPr>
          <a:xfrm>
            <a:off x="603675" y="6547725"/>
            <a:ext cx="5019579" cy="1384995"/>
          </a:xfrm>
          <a:prstGeom prst="rect">
            <a:avLst/>
          </a:prstGeom>
          <a:noFill/>
        </p:spPr>
        <p:txBody>
          <a:bodyPr wrap="none" rtlCol="0">
            <a:spAutoFit/>
          </a:bodyPr>
          <a:lstStyle/>
          <a:p>
            <a:r>
              <a:rPr lang="de-DE" sz="2800" dirty="0">
                <a:latin typeface="Frutiger 55 Roman"/>
              </a:rPr>
              <a:t>120 neue Gaskraftwerke sind </a:t>
            </a:r>
          </a:p>
          <a:p>
            <a:r>
              <a:rPr lang="de-DE" sz="2800" dirty="0">
                <a:latin typeface="Frutiger 55 Roman"/>
              </a:rPr>
              <a:t>von der Bundesnetzagentur bis </a:t>
            </a:r>
          </a:p>
          <a:p>
            <a:r>
              <a:rPr lang="de-DE" sz="2800" dirty="0">
                <a:latin typeface="Frutiger 55 Roman"/>
              </a:rPr>
              <a:t>2035 geplant bzw. prognostiziert.</a:t>
            </a:r>
          </a:p>
        </p:txBody>
      </p:sp>
      <p:sp>
        <p:nvSpPr>
          <p:cNvPr id="11" name="CustomShape 1">
            <a:extLst>
              <a:ext uri="{FF2B5EF4-FFF2-40B4-BE49-F238E27FC236}">
                <a16:creationId xmlns:a16="http://schemas.microsoft.com/office/drawing/2014/main" id="{33295BF2-3048-D044-A960-96713E8A9765}"/>
              </a:ext>
            </a:extLst>
          </p:cNvPr>
          <p:cNvSpPr/>
          <p:nvPr/>
        </p:nvSpPr>
        <p:spPr>
          <a:xfrm>
            <a:off x="0" y="400894"/>
            <a:ext cx="13012200" cy="1539626"/>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12" name="CustomShape 2">
            <a:extLst>
              <a:ext uri="{FF2B5EF4-FFF2-40B4-BE49-F238E27FC236}">
                <a16:creationId xmlns:a16="http://schemas.microsoft.com/office/drawing/2014/main" id="{F4F2E8C9-BA00-2C4C-BAD7-4B51FD47A793}"/>
              </a:ext>
            </a:extLst>
          </p:cNvPr>
          <p:cNvSpPr/>
          <p:nvPr/>
        </p:nvSpPr>
        <p:spPr>
          <a:xfrm>
            <a:off x="404720" y="503898"/>
            <a:ext cx="12195360" cy="1333618"/>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000" spc="-1" dirty="0" err="1">
                <a:solidFill>
                  <a:schemeClr val="bg1"/>
                </a:solidFill>
                <a:latin typeface="Aku &amp; Kamu" panose="020B0603050302020204" pitchFamily="34" charset="0"/>
              </a:rPr>
              <a:t>Vom</a:t>
            </a:r>
            <a:r>
              <a:rPr lang="en-US" sz="4000" spc="-1" dirty="0">
                <a:solidFill>
                  <a:schemeClr val="bg1"/>
                </a:solidFill>
                <a:latin typeface="Aku &amp; Kamu" panose="020B0603050302020204" pitchFamily="34" charset="0"/>
              </a:rPr>
              <a:t> Regen in die </a:t>
            </a:r>
            <a:r>
              <a:rPr lang="en-US" sz="4000" spc="-1" dirty="0" err="1">
                <a:solidFill>
                  <a:schemeClr val="bg1"/>
                </a:solidFill>
                <a:latin typeface="Aku &amp; Kamu" panose="020B0603050302020204" pitchFamily="34" charset="0"/>
              </a:rPr>
              <a:t>Traufe</a:t>
            </a:r>
            <a:r>
              <a:rPr lang="en-US" sz="4000" spc="-1" dirty="0">
                <a:solidFill>
                  <a:schemeClr val="bg1"/>
                </a:solidFill>
                <a:latin typeface="Aku &amp; Kamu" panose="020B0603050302020204" pitchFamily="34" charset="0"/>
              </a:rPr>
              <a:t>, </a:t>
            </a:r>
            <a:r>
              <a:rPr lang="en-US" sz="4000" spc="-1" dirty="0" err="1">
                <a:solidFill>
                  <a:schemeClr val="bg1"/>
                </a:solidFill>
                <a:latin typeface="Aku &amp; Kamu" panose="020B0603050302020204" pitchFamily="34" charset="0"/>
              </a:rPr>
              <a:t>oder</a:t>
            </a:r>
            <a:r>
              <a:rPr lang="en-US" sz="4000" spc="-1" dirty="0">
                <a:solidFill>
                  <a:schemeClr val="bg1"/>
                </a:solidFill>
                <a:latin typeface="Aku &amp; Kamu" panose="020B0603050302020204" pitchFamily="34" charset="0"/>
              </a:rPr>
              <a:t>: </a:t>
            </a:r>
            <a:br>
              <a:rPr lang="en-US" sz="4000" spc="-1" dirty="0">
                <a:solidFill>
                  <a:schemeClr val="bg1"/>
                </a:solidFill>
                <a:latin typeface="Aku &amp; Kamu" panose="020B0603050302020204" pitchFamily="34" charset="0"/>
              </a:rPr>
            </a:br>
            <a:r>
              <a:rPr lang="en-US" sz="4000" spc="-1" dirty="0">
                <a:solidFill>
                  <a:schemeClr val="bg1"/>
                </a:solidFill>
                <a:latin typeface="Aku &amp; Kamu" panose="020B0603050302020204" pitchFamily="34" charset="0"/>
              </a:rPr>
              <a:t>von der </a:t>
            </a:r>
            <a:r>
              <a:rPr lang="en-US" sz="4000" spc="-1" dirty="0" err="1">
                <a:solidFill>
                  <a:schemeClr val="bg1"/>
                </a:solidFill>
                <a:latin typeface="Aku &amp; Kamu" panose="020B0603050302020204" pitchFamily="34" charset="0"/>
              </a:rPr>
              <a:t>Kohle</a:t>
            </a:r>
            <a:r>
              <a:rPr lang="en-US" sz="4000" spc="-1" dirty="0">
                <a:solidFill>
                  <a:schemeClr val="bg1"/>
                </a:solidFill>
                <a:latin typeface="Aku &amp; Kamu" panose="020B0603050302020204" pitchFamily="34" charset="0"/>
              </a:rPr>
              <a:t> </a:t>
            </a:r>
            <a:r>
              <a:rPr lang="en-US" sz="4000" spc="-1" dirty="0" err="1">
                <a:solidFill>
                  <a:schemeClr val="bg1"/>
                </a:solidFill>
                <a:latin typeface="Aku &amp; Kamu" panose="020B0603050302020204" pitchFamily="34" charset="0"/>
              </a:rPr>
              <a:t>zum</a:t>
            </a:r>
            <a:r>
              <a:rPr lang="en-US" sz="4000" spc="-1" dirty="0">
                <a:solidFill>
                  <a:schemeClr val="bg1"/>
                </a:solidFill>
                <a:latin typeface="Aku &amp; Kamu" panose="020B0603050302020204" pitchFamily="34" charset="0"/>
              </a:rPr>
              <a:t> Gas? WTF!</a:t>
            </a:r>
            <a:endParaRPr lang="en-US" sz="4000" b="0" strike="noStrike" spc="-1" dirty="0">
              <a:solidFill>
                <a:schemeClr val="bg1"/>
              </a:solidFill>
              <a:latin typeface="Aku &amp; Kamu" panose="020B0603050302020204" pitchFamily="34" charset="0"/>
            </a:endParaRPr>
          </a:p>
        </p:txBody>
      </p:sp>
      <p:pic>
        <p:nvPicPr>
          <p:cNvPr id="290" name="EG_logo.png"/>
          <p:cNvPicPr/>
          <p:nvPr/>
        </p:nvPicPr>
        <p:blipFill>
          <a:blip r:embed="rId6">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288" name="CustomShape 2"/>
          <p:cNvSpPr/>
          <p:nvPr/>
        </p:nvSpPr>
        <p:spPr>
          <a:xfrm>
            <a:off x="-192505" y="8716981"/>
            <a:ext cx="13504225" cy="833400"/>
          </a:xfrm>
          <a:prstGeom prst="rect">
            <a:avLst/>
          </a:prstGeom>
          <a:solidFill>
            <a:srgbClr val="C00000"/>
          </a:solid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algn="ctr">
              <a:lnSpc>
                <a:spcPct val="100000"/>
              </a:lnSpc>
            </a:pPr>
            <a:r>
              <a:rPr lang="en-US" sz="4800" b="0" strike="noStrike" spc="-1" dirty="0" err="1">
                <a:solidFill>
                  <a:srgbClr val="FFFFFF"/>
                </a:solidFill>
                <a:latin typeface="Aku &amp; Kamu"/>
                <a:ea typeface="Aku &amp; Kamu"/>
              </a:rPr>
              <a:t>Pfadabhängigkeiten</a:t>
            </a:r>
            <a:r>
              <a:rPr lang="en-US" sz="4800" b="0" strike="noStrike" spc="-1" dirty="0">
                <a:solidFill>
                  <a:srgbClr val="FFFFFF"/>
                </a:solidFill>
                <a:latin typeface="Aku &amp; Kamu"/>
                <a:ea typeface="Aku &amp; Kamu"/>
              </a:rPr>
              <a:t> </a:t>
            </a:r>
            <a:r>
              <a:rPr lang="en-US" sz="4800" b="1" spc="63" dirty="0">
                <a:solidFill>
                  <a:srgbClr val="000000"/>
                </a:solidFill>
                <a:latin typeface="Aku &amp; Kamu"/>
                <a:ea typeface="Aku &amp; Kamu"/>
              </a:rPr>
              <a:t>→ </a:t>
            </a:r>
            <a:r>
              <a:rPr lang="en-US" sz="4800" b="0" strike="noStrike" spc="-1" dirty="0">
                <a:solidFill>
                  <a:srgbClr val="FFFFFF"/>
                </a:solidFill>
                <a:latin typeface="Aku &amp; Kamu"/>
                <a:ea typeface="Aku &amp; Kamu"/>
              </a:rPr>
              <a:t>Gas Lock-In</a:t>
            </a:r>
            <a:endParaRPr lang="en-US" sz="4800" b="0" strike="noStrike" spc="-1" dirty="0">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pic>
        <p:nvPicPr>
          <p:cNvPr id="285" name="EG_logo.png"/>
          <p:cNvPicPr/>
          <p:nvPr/>
        </p:nvPicPr>
        <p:blipFill>
          <a:blip r:embed="rId3">
            <a:extLst>
              <a:ext uri="{28A0092B-C50C-407E-A947-70E740481C1C}">
                <a14:useLocalDpi xmlns:a14="http://schemas.microsoft.com/office/drawing/2010/main"/>
              </a:ext>
            </a:extLst>
          </a:blip>
          <a:stretch/>
        </p:blipFill>
        <p:spPr>
          <a:xfrm>
            <a:off x="10726560" y="-221640"/>
            <a:ext cx="2522160" cy="2522160"/>
          </a:xfrm>
          <a:prstGeom prst="rect">
            <a:avLst/>
          </a:prstGeom>
          <a:ln w="12600">
            <a:noFill/>
          </a:ln>
        </p:spPr>
      </p:pic>
      <p:sp>
        <p:nvSpPr>
          <p:cNvPr id="278" name="CustomShape 2"/>
          <p:cNvSpPr/>
          <p:nvPr/>
        </p:nvSpPr>
        <p:spPr>
          <a:xfrm>
            <a:off x="344520" y="4676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err="1">
                <a:solidFill>
                  <a:srgbClr val="FFFFFF"/>
                </a:solidFill>
                <a:latin typeface="Aku &amp; Kamu"/>
                <a:ea typeface="Aku &amp; Kamu"/>
              </a:rPr>
              <a:t>Primärenergie</a:t>
            </a:r>
            <a:r>
              <a:rPr lang="en-US" sz="4800" spc="-1" dirty="0" err="1">
                <a:solidFill>
                  <a:srgbClr val="FFFFFF"/>
                </a:solidFill>
                <a:latin typeface="Aku &amp; Kamu"/>
                <a:ea typeface="Aku &amp; Kamu"/>
              </a:rPr>
              <a:t>verbrauch</a:t>
            </a:r>
            <a:r>
              <a:rPr lang="en-US" sz="4800" spc="-1" dirty="0">
                <a:solidFill>
                  <a:srgbClr val="FFFFFF"/>
                </a:solidFill>
                <a:latin typeface="Aku &amp; Kamu"/>
                <a:ea typeface="Aku &amp; Kamu"/>
              </a:rPr>
              <a:t>* Deutschland (2019)</a:t>
            </a:r>
            <a:endParaRPr lang="en-US" sz="4800" b="0" strike="noStrike" spc="-1" dirty="0">
              <a:latin typeface="Arial"/>
            </a:endParaRPr>
          </a:p>
        </p:txBody>
      </p:sp>
      <p:graphicFrame>
        <p:nvGraphicFramePr>
          <p:cNvPr id="2" name="Diagramm 1">
            <a:extLst>
              <a:ext uri="{FF2B5EF4-FFF2-40B4-BE49-F238E27FC236}">
                <a16:creationId xmlns:a16="http://schemas.microsoft.com/office/drawing/2014/main" id="{71B7DBF5-8A85-CF4B-B45F-0E68BBE9181C}"/>
              </a:ext>
            </a:extLst>
          </p:cNvPr>
          <p:cNvGraphicFramePr/>
          <p:nvPr>
            <p:extLst>
              <p:ext uri="{D42A27DB-BD31-4B8C-83A1-F6EECF244321}">
                <p14:modId xmlns:p14="http://schemas.microsoft.com/office/powerpoint/2010/main" val="327308595"/>
              </p:ext>
            </p:extLst>
          </p:nvPr>
        </p:nvGraphicFramePr>
        <p:xfrm>
          <a:off x="920253" y="2010960"/>
          <a:ext cx="10492813" cy="681848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feld 2">
            <a:extLst>
              <a:ext uri="{FF2B5EF4-FFF2-40B4-BE49-F238E27FC236}">
                <a16:creationId xmlns:a16="http://schemas.microsoft.com/office/drawing/2014/main" id="{580F9033-DD8D-D648-ADDB-F70A2FA55AB1}"/>
              </a:ext>
            </a:extLst>
          </p:cNvPr>
          <p:cNvSpPr txBox="1"/>
          <p:nvPr/>
        </p:nvSpPr>
        <p:spPr>
          <a:xfrm>
            <a:off x="344520" y="8644783"/>
            <a:ext cx="4575163" cy="923330"/>
          </a:xfrm>
          <a:prstGeom prst="rect">
            <a:avLst/>
          </a:prstGeom>
          <a:noFill/>
        </p:spPr>
        <p:txBody>
          <a:bodyPr wrap="none" rtlCol="0">
            <a:spAutoFit/>
          </a:bodyPr>
          <a:lstStyle/>
          <a:p>
            <a:r>
              <a:rPr lang="de-DE" dirty="0">
                <a:latin typeface="Frutiger 55 Roman"/>
              </a:rPr>
              <a:t>* = Primärenergie ist nicht nur Strom, sondern </a:t>
            </a:r>
          </a:p>
          <a:p>
            <a:r>
              <a:rPr lang="de-DE" dirty="0">
                <a:latin typeface="Frutiger 55 Roman"/>
              </a:rPr>
              <a:t>auch die direkte Nutzung von Energieträgern </a:t>
            </a:r>
          </a:p>
          <a:p>
            <a:r>
              <a:rPr lang="de-DE" dirty="0">
                <a:latin typeface="Frutiger 55 Roman"/>
              </a:rPr>
              <a:t>z.B. Wärme oder Kraftstoff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78" name="CustomShape 2"/>
          <p:cNvSpPr/>
          <p:nvPr/>
        </p:nvSpPr>
        <p:spPr>
          <a:xfrm>
            <a:off x="344520" y="4676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err="1">
                <a:solidFill>
                  <a:srgbClr val="FFFFFF"/>
                </a:solidFill>
                <a:latin typeface="Aku &amp; Kamu"/>
                <a:ea typeface="Aku &amp; Kamu"/>
              </a:rPr>
              <a:t>Nutzung</a:t>
            </a:r>
            <a:r>
              <a:rPr lang="en-US" sz="4800" b="0" strike="noStrike" spc="-1" dirty="0">
                <a:solidFill>
                  <a:srgbClr val="FFFFFF"/>
                </a:solidFill>
                <a:latin typeface="Aku &amp; Kamu"/>
                <a:ea typeface="Aku &amp; Kamu"/>
              </a:rPr>
              <a:t> von </a:t>
            </a:r>
            <a:r>
              <a:rPr lang="en-US" sz="4800" b="0" strike="noStrike" spc="-1" dirty="0" err="1">
                <a:solidFill>
                  <a:srgbClr val="FFFFFF"/>
                </a:solidFill>
                <a:latin typeface="Aku &amp; Kamu"/>
                <a:ea typeface="Aku &amp; Kamu"/>
              </a:rPr>
              <a:t>fossilem</a:t>
            </a:r>
            <a:r>
              <a:rPr lang="en-US" sz="4800" b="0" strike="noStrike" spc="-1" dirty="0">
                <a:solidFill>
                  <a:srgbClr val="FFFFFF"/>
                </a:solidFill>
                <a:latin typeface="Aku &amp; Kamu"/>
                <a:ea typeface="Aku &amp; Kamu"/>
              </a:rPr>
              <a:t> Gas in Deutschland</a:t>
            </a:r>
            <a:endParaRPr lang="en-US" sz="4800" b="0" strike="noStrike" spc="-1" dirty="0">
              <a:latin typeface="Arial"/>
            </a:endParaRPr>
          </a:p>
        </p:txBody>
      </p:sp>
      <p:pic>
        <p:nvPicPr>
          <p:cNvPr id="285"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graphicFrame>
        <p:nvGraphicFramePr>
          <p:cNvPr id="2" name="Diagramm 1">
            <a:extLst>
              <a:ext uri="{FF2B5EF4-FFF2-40B4-BE49-F238E27FC236}">
                <a16:creationId xmlns:a16="http://schemas.microsoft.com/office/drawing/2014/main" id="{71B7DBF5-8A85-CF4B-B45F-0E68BBE9181C}"/>
              </a:ext>
            </a:extLst>
          </p:cNvPr>
          <p:cNvGraphicFramePr/>
          <p:nvPr>
            <p:extLst>
              <p:ext uri="{D42A27DB-BD31-4B8C-83A1-F6EECF244321}">
                <p14:modId xmlns:p14="http://schemas.microsoft.com/office/powerpoint/2010/main" val="1689290898"/>
              </p:ext>
            </p:extLst>
          </p:nvPr>
        </p:nvGraphicFramePr>
        <p:xfrm>
          <a:off x="1195433" y="2010960"/>
          <a:ext cx="10492813" cy="68184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777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1434F37-EEFC-B249-9A1C-BCDE0A6C14C7}"/>
              </a:ext>
            </a:extLst>
          </p:cNvPr>
          <p:cNvSpPr/>
          <p:nvPr/>
        </p:nvSpPr>
        <p:spPr>
          <a:xfrm>
            <a:off x="0" y="1291523"/>
            <a:ext cx="13004800" cy="8462078"/>
          </a:xfrm>
          <a:prstGeom prst="rect">
            <a:avLst/>
          </a:prstGeom>
          <a:solidFill>
            <a:srgbClr val="3938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1"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92" name="CustomShape 2"/>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spc="-1" dirty="0" err="1">
                <a:solidFill>
                  <a:srgbClr val="FFFFFF"/>
                </a:solidFill>
                <a:latin typeface="Aku &amp; Kamu"/>
                <a:ea typeface="Aku &amp; Kamu"/>
              </a:rPr>
              <a:t>Sauberes</a:t>
            </a:r>
            <a:r>
              <a:rPr lang="en-US" sz="5400" spc="-1" dirty="0">
                <a:solidFill>
                  <a:srgbClr val="FFFFFF"/>
                </a:solidFill>
                <a:latin typeface="Aku &amp; Kamu"/>
                <a:ea typeface="Aku &amp; Kamu"/>
              </a:rPr>
              <a:t> Gas? </a:t>
            </a:r>
            <a:r>
              <a:rPr lang="en-US" sz="5400" spc="-1" dirty="0" err="1">
                <a:solidFill>
                  <a:srgbClr val="FFFFFF"/>
                </a:solidFill>
                <a:latin typeface="Aku &amp; Kamu"/>
                <a:ea typeface="Aku &amp; Kamu"/>
              </a:rPr>
              <a:t>Dreckige</a:t>
            </a:r>
            <a:r>
              <a:rPr lang="en-US" sz="5400" spc="-1" dirty="0">
                <a:solidFill>
                  <a:srgbClr val="FFFFFF"/>
                </a:solidFill>
                <a:latin typeface="Aku &amp; Kamu"/>
                <a:ea typeface="Aku &amp; Kamu"/>
              </a:rPr>
              <a:t> </a:t>
            </a:r>
            <a:r>
              <a:rPr lang="en-US" sz="5400" spc="-1" dirty="0" err="1">
                <a:solidFill>
                  <a:srgbClr val="FFFFFF"/>
                </a:solidFill>
                <a:latin typeface="Aku &amp; Kamu"/>
                <a:ea typeface="Aku &amp; Kamu"/>
              </a:rPr>
              <a:t>Lüge</a:t>
            </a:r>
            <a:r>
              <a:rPr lang="en-US" sz="5400" spc="-1" dirty="0">
                <a:solidFill>
                  <a:srgbClr val="FFFFFF"/>
                </a:solidFill>
                <a:latin typeface="Aku &amp; Kamu"/>
                <a:ea typeface="Aku &amp; Kamu"/>
              </a:rPr>
              <a:t>!</a:t>
            </a:r>
            <a:endParaRPr lang="en-US" sz="5400" spc="-1" dirty="0"/>
          </a:p>
        </p:txBody>
      </p:sp>
      <p:pic>
        <p:nvPicPr>
          <p:cNvPr id="3" name="Grafik 2">
            <a:extLst>
              <a:ext uri="{FF2B5EF4-FFF2-40B4-BE49-F238E27FC236}">
                <a16:creationId xmlns:a16="http://schemas.microsoft.com/office/drawing/2014/main" id="{28D79F75-B563-44B5-98FF-CEF71FDB7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030" y="2106458"/>
            <a:ext cx="9648459" cy="6927764"/>
          </a:xfrm>
          <a:prstGeom prst="rect">
            <a:avLst/>
          </a:prstGeom>
        </p:spPr>
      </p:pic>
      <p:pic>
        <p:nvPicPr>
          <p:cNvPr id="293" name="EG_logo.png"/>
          <p:cNvPicPr/>
          <p:nvPr/>
        </p:nvPicPr>
        <p:blipFill>
          <a:blip r:embed="rId4">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7" name="CustomShape 3">
            <a:extLst>
              <a:ext uri="{FF2B5EF4-FFF2-40B4-BE49-F238E27FC236}">
                <a16:creationId xmlns:a16="http://schemas.microsoft.com/office/drawing/2014/main" id="{6857194B-CFBA-E544-B099-8989101C6C49}"/>
              </a:ext>
            </a:extLst>
          </p:cNvPr>
          <p:cNvSpPr/>
          <p:nvPr/>
        </p:nvSpPr>
        <p:spPr>
          <a:xfrm>
            <a:off x="9136335" y="3745589"/>
            <a:ext cx="3724087" cy="3980496"/>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r>
              <a:rPr lang="en-US" sz="2800" b="1" spc="63" dirty="0">
                <a:solidFill>
                  <a:srgbClr val="000000"/>
                </a:solidFill>
                <a:latin typeface="Aku &amp; Kamu"/>
                <a:ea typeface="Aku &amp; Kamu"/>
              </a:rPr>
              <a:t>→ </a:t>
            </a:r>
            <a:r>
              <a:rPr lang="de-DE" sz="2800" b="1" dirty="0">
                <a:latin typeface="Frutiger 55 Roman"/>
              </a:rPr>
              <a:t>Fossiles Gas </a:t>
            </a:r>
            <a:r>
              <a:rPr lang="de-DE" sz="2800" dirty="0">
                <a:latin typeface="Frutiger 55 Roman"/>
              </a:rPr>
              <a:t>(konventionell &amp; </a:t>
            </a:r>
            <a:r>
              <a:rPr lang="de-DE" sz="2800" dirty="0" err="1">
                <a:latin typeface="Frutiger 55 Roman"/>
              </a:rPr>
              <a:t>gefrackt</a:t>
            </a:r>
            <a:r>
              <a:rPr lang="de-DE" sz="2800" dirty="0">
                <a:latin typeface="Frutiger 55 Roman"/>
              </a:rPr>
              <a:t>) besteht größtenteils aus Methan</a:t>
            </a:r>
          </a:p>
          <a:p>
            <a:endParaRPr lang="de-DE" sz="2800" b="1" spc="63" dirty="0">
              <a:solidFill>
                <a:srgbClr val="000000"/>
              </a:solidFill>
              <a:latin typeface="Frutiger 55 Roman"/>
              <a:ea typeface="Aku &amp; Kamu"/>
            </a:endParaRPr>
          </a:p>
          <a:p>
            <a:r>
              <a:rPr lang="en-US" sz="2800" b="1" spc="63" dirty="0">
                <a:solidFill>
                  <a:srgbClr val="000000"/>
                </a:solidFill>
                <a:latin typeface="Aku &amp; Kamu"/>
                <a:ea typeface="Aku &amp; Kamu"/>
              </a:rPr>
              <a:t>→ </a:t>
            </a:r>
            <a:r>
              <a:rPr lang="de-DE" sz="2800" dirty="0">
                <a:latin typeface="Frutiger 55 Roman"/>
              </a:rPr>
              <a:t>Methan hat ein </a:t>
            </a:r>
            <a:r>
              <a:rPr lang="de-DE" sz="2800" b="1" dirty="0">
                <a:latin typeface="Frutiger 55 Roman"/>
              </a:rPr>
              <a:t>87 mal höheres Treibhausgaspotential als CO</a:t>
            </a:r>
            <a:r>
              <a:rPr lang="de-DE" sz="2800" b="1" baseline="-25000" dirty="0">
                <a:latin typeface="Frutiger 55 Roman"/>
              </a:rPr>
              <a:t>2</a:t>
            </a:r>
            <a:r>
              <a:rPr lang="de-DE" sz="2800" baseline="-25000" dirty="0">
                <a:latin typeface="Frutiger 55 Roman"/>
              </a:rPr>
              <a:t> </a:t>
            </a:r>
            <a:r>
              <a:rPr lang="de-DE" sz="2800" dirty="0">
                <a:latin typeface="Frutiger 55 Roman"/>
              </a:rPr>
              <a:t>(Auf 20 Jahre)</a:t>
            </a:r>
          </a:p>
        </p:txBody>
      </p:sp>
    </p:spTree>
    <p:extLst>
      <p:ext uri="{BB962C8B-B14F-4D97-AF65-F5344CB8AC3E}">
        <p14:creationId xmlns:p14="http://schemas.microsoft.com/office/powerpoint/2010/main" val="4287098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txBody>
          <a:bodyPr/>
          <a:lstStyle/>
          <a:p>
            <a:endParaRPr lang="de-DE" dirty="0"/>
          </a:p>
        </p:txBody>
      </p:sp>
      <p:pic>
        <p:nvPicPr>
          <p:cNvPr id="293" name="EG_logo.png"/>
          <p:cNvPicPr/>
          <p:nvPr/>
        </p:nvPicPr>
        <p:blipFill>
          <a:blip r:embed="rId3">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3" name="Textplatzhalter 2">
            <a:extLst>
              <a:ext uri="{FF2B5EF4-FFF2-40B4-BE49-F238E27FC236}">
                <a16:creationId xmlns:a16="http://schemas.microsoft.com/office/drawing/2014/main" id="{B7921BAE-038E-ED4B-B27C-3C9D038969C4}"/>
              </a:ext>
            </a:extLst>
          </p:cNvPr>
          <p:cNvSpPr>
            <a:spLocks noGrp="1"/>
          </p:cNvSpPr>
          <p:nvPr>
            <p:ph type="body"/>
          </p:nvPr>
        </p:nvSpPr>
        <p:spPr>
          <a:xfrm>
            <a:off x="404280" y="1860590"/>
            <a:ext cx="12064566" cy="3016210"/>
          </a:xfrm>
        </p:spPr>
        <p:txBody>
          <a:bodyPr/>
          <a:lstStyle/>
          <a:p>
            <a:pPr>
              <a:lnSpc>
                <a:spcPct val="100000"/>
              </a:lnSpc>
            </a:pPr>
            <a:r>
              <a:rPr lang="de-DE" sz="2800" b="1" dirty="0">
                <a:latin typeface="Frutiger 55 Roman"/>
              </a:rPr>
              <a:t>Das Problem mit Fracking? Ungefähr Alles!</a:t>
            </a:r>
            <a:endParaRPr lang="de-DE" sz="2800" dirty="0">
              <a:latin typeface="Frutiger 55 Roman"/>
            </a:endParaRPr>
          </a:p>
          <a:p>
            <a:pPr marL="457200" indent="-457200">
              <a:lnSpc>
                <a:spcPct val="100000"/>
              </a:lnSpc>
              <a:buFont typeface="Arial" panose="020B0604020202020204" pitchFamily="34" charset="0"/>
              <a:buChar char="•"/>
            </a:pPr>
            <a:r>
              <a:rPr lang="de-DE" sz="2800" dirty="0">
                <a:latin typeface="Frutiger 55 Roman"/>
              </a:rPr>
              <a:t>Gas-Fracking ist für mehr als 50% der weltweit gestiegenen Methanemissionen aus fossilen Brennstoffen verantwortlich und für 1/3 des Anstiegs aus allen Ressourcen über die letzten 10 Jahre</a:t>
            </a:r>
          </a:p>
          <a:p>
            <a:pPr>
              <a:lnSpc>
                <a:spcPct val="100000"/>
              </a:lnSpc>
            </a:pPr>
            <a:endParaRPr lang="de-DE" sz="2800" dirty="0">
              <a:latin typeface="Frutiger 55 Roman"/>
            </a:endParaRPr>
          </a:p>
          <a:p>
            <a:pPr>
              <a:lnSpc>
                <a:spcPct val="100000"/>
              </a:lnSpc>
            </a:pPr>
            <a:endParaRPr lang="de-DE" sz="2800" dirty="0">
              <a:latin typeface="Frutiger 55 Roman"/>
            </a:endParaRPr>
          </a:p>
          <a:p>
            <a:pPr>
              <a:lnSpc>
                <a:spcPct val="100000"/>
              </a:lnSpc>
            </a:pPr>
            <a:endParaRPr lang="de-DE" sz="2800" dirty="0">
              <a:latin typeface="Frutiger 55 Roman"/>
            </a:endParaRPr>
          </a:p>
        </p:txBody>
      </p:sp>
      <p:sp>
        <p:nvSpPr>
          <p:cNvPr id="7" name="CustomShape 2">
            <a:extLst>
              <a:ext uri="{FF2B5EF4-FFF2-40B4-BE49-F238E27FC236}">
                <a16:creationId xmlns:a16="http://schemas.microsoft.com/office/drawing/2014/main" id="{6D9F5E1E-50C2-624A-9D2E-1680E12D576D}"/>
              </a:ext>
            </a:extLst>
          </p:cNvPr>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spc="-1" dirty="0" err="1">
                <a:solidFill>
                  <a:srgbClr val="FFFFFF"/>
                </a:solidFill>
                <a:latin typeface="Aku &amp; Kamu"/>
                <a:ea typeface="Aku &amp; Kamu"/>
              </a:rPr>
              <a:t>Gefracktes</a:t>
            </a:r>
            <a:r>
              <a:rPr lang="en-US" sz="5400" spc="-1" dirty="0">
                <a:solidFill>
                  <a:srgbClr val="FFFFFF"/>
                </a:solidFill>
                <a:latin typeface="Aku &amp; Kamu"/>
                <a:ea typeface="Aku &amp; Kamu"/>
              </a:rPr>
              <a:t> Gas? Frack-Off!</a:t>
            </a:r>
            <a:endParaRPr lang="en-US" sz="5400" spc="-1" dirty="0"/>
          </a:p>
        </p:txBody>
      </p:sp>
      <p:pic>
        <p:nvPicPr>
          <p:cNvPr id="9" name="Grafik 8">
            <a:extLst>
              <a:ext uri="{FF2B5EF4-FFF2-40B4-BE49-F238E27FC236}">
                <a16:creationId xmlns:a16="http://schemas.microsoft.com/office/drawing/2014/main" id="{6FB5694E-E983-2944-B135-55D53DC56D97}"/>
              </a:ext>
            </a:extLst>
          </p:cNvPr>
          <p:cNvPicPr>
            <a:picLocks noChangeAspect="1"/>
          </p:cNvPicPr>
          <p:nvPr/>
        </p:nvPicPr>
        <p:blipFill>
          <a:blip r:embed="rId4"/>
          <a:stretch>
            <a:fillRect/>
          </a:stretch>
        </p:blipFill>
        <p:spPr>
          <a:xfrm>
            <a:off x="5146550" y="3606847"/>
            <a:ext cx="7578901" cy="5947548"/>
          </a:xfrm>
          <a:prstGeom prst="rect">
            <a:avLst/>
          </a:prstGeom>
        </p:spPr>
      </p:pic>
      <p:sp>
        <p:nvSpPr>
          <p:cNvPr id="2" name="Rechteck 1">
            <a:extLst>
              <a:ext uri="{FF2B5EF4-FFF2-40B4-BE49-F238E27FC236}">
                <a16:creationId xmlns:a16="http://schemas.microsoft.com/office/drawing/2014/main" id="{FB0002D0-D6F2-0744-992F-F678EAA1F9D1}"/>
              </a:ext>
            </a:extLst>
          </p:cNvPr>
          <p:cNvSpPr/>
          <p:nvPr/>
        </p:nvSpPr>
        <p:spPr>
          <a:xfrm>
            <a:off x="279349" y="3856923"/>
            <a:ext cx="4747253" cy="4832092"/>
          </a:xfrm>
          <a:prstGeom prst="rect">
            <a:avLst/>
          </a:prstGeom>
        </p:spPr>
        <p:txBody>
          <a:bodyPr wrap="square">
            <a:spAutoFit/>
          </a:bodyPr>
          <a:lstStyle/>
          <a:p>
            <a:pPr marL="457200" indent="-457200">
              <a:lnSpc>
                <a:spcPct val="100000"/>
              </a:lnSpc>
              <a:buFont typeface="Arial" panose="020B0604020202020204" pitchFamily="34" charset="0"/>
              <a:buChar char="•"/>
            </a:pPr>
            <a:r>
              <a:rPr lang="de-DE" sz="2800" dirty="0">
                <a:latin typeface="Frutiger 55 Roman"/>
              </a:rPr>
              <a:t>Gesundheitsschäden durch Fracking: Atemwegerkrankungen, Beeinträchtigung des neuronalen Nervensystems, Bluterkrankungen, Krebs, Fehlgeburten, usw. </a:t>
            </a:r>
          </a:p>
          <a:p>
            <a:pPr>
              <a:lnSpc>
                <a:spcPct val="100000"/>
              </a:lnSpc>
            </a:pPr>
            <a:endParaRPr lang="de-DE" sz="2800" dirty="0">
              <a:latin typeface="Frutiger 55 Roman"/>
            </a:endParaRPr>
          </a:p>
          <a:p>
            <a:pPr marL="457200" indent="-457200">
              <a:lnSpc>
                <a:spcPct val="100000"/>
              </a:lnSpc>
              <a:buFont typeface="Arial" panose="020B0604020202020204" pitchFamily="34" charset="0"/>
              <a:buChar char="•"/>
            </a:pPr>
            <a:r>
              <a:rPr lang="de-DE" sz="2800" dirty="0">
                <a:latin typeface="Frutiger 55 Roman"/>
              </a:rPr>
              <a:t>Erdbeben durch Fracking </a:t>
            </a:r>
          </a:p>
          <a:p>
            <a:pPr>
              <a:lnSpc>
                <a:spcPct val="100000"/>
              </a:lnSpc>
            </a:pPr>
            <a:endParaRPr lang="de-DE" sz="2800" dirty="0">
              <a:latin typeface="Frutiger 55 Roman"/>
            </a:endParaRPr>
          </a:p>
          <a:p>
            <a:pPr marL="457200" indent="-457200">
              <a:lnSpc>
                <a:spcPct val="100000"/>
              </a:lnSpc>
              <a:buFont typeface="Arial" panose="020B0604020202020204" pitchFamily="34" charset="0"/>
              <a:buChar char="•"/>
            </a:pPr>
            <a:r>
              <a:rPr lang="de-DE" sz="2800" dirty="0">
                <a:latin typeface="Frutiger 55 Roman"/>
              </a:rPr>
              <a:t>Grundwasserkontamination</a:t>
            </a:r>
          </a:p>
        </p:txBody>
      </p:sp>
    </p:spTree>
    <p:extLst>
      <p:ext uri="{BB962C8B-B14F-4D97-AF65-F5344CB8AC3E}">
        <p14:creationId xmlns:p14="http://schemas.microsoft.com/office/powerpoint/2010/main" val="3244272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28440" y="1768400"/>
            <a:ext cx="13026600" cy="1582560"/>
          </a:xfrm>
          <a:prstGeom prst="rect">
            <a:avLst/>
          </a:prstGeom>
          <a:solidFill>
            <a:srgbClr val="C06616"/>
          </a:solidFill>
          <a:ln w="12600">
            <a:noFill/>
          </a:ln>
        </p:spPr>
        <p:style>
          <a:lnRef idx="0">
            <a:scrgbClr r="0" g="0" b="0"/>
          </a:lnRef>
          <a:fillRef idx="0">
            <a:scrgbClr r="0" g="0" b="0"/>
          </a:fillRef>
          <a:effectRef idx="0">
            <a:scrgbClr r="0" g="0" b="0"/>
          </a:effectRef>
          <a:fontRef idx="minor"/>
        </p:style>
        <p:txBody>
          <a:bodyPr/>
          <a:lstStyle/>
          <a:p>
            <a:endParaRPr lang="en-US" dirty="0"/>
          </a:p>
        </p:txBody>
      </p:sp>
      <p:sp>
        <p:nvSpPr>
          <p:cNvPr id="208" name="CustomShape 2"/>
          <p:cNvSpPr/>
          <p:nvPr/>
        </p:nvSpPr>
        <p:spPr>
          <a:xfrm>
            <a:off x="372060" y="2099268"/>
            <a:ext cx="804132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a:solidFill>
                  <a:srgbClr val="FFFFFF"/>
                </a:solidFill>
                <a:latin typeface="Aku &amp; Kamu"/>
                <a:ea typeface="Aku &amp; Kamu"/>
              </a:rPr>
              <a:t>1) </a:t>
            </a:r>
            <a:r>
              <a:rPr lang="en-US" sz="4800" b="0" strike="noStrike" spc="-1" dirty="0" err="1">
                <a:solidFill>
                  <a:srgbClr val="FFFFFF"/>
                </a:solidFill>
                <a:latin typeface="Aku &amp; Kamu"/>
                <a:ea typeface="Aku &amp; Kamu"/>
              </a:rPr>
              <a:t>Fossile</a:t>
            </a:r>
            <a:r>
              <a:rPr lang="en-US" sz="4800" b="0" strike="noStrike" spc="-1" dirty="0">
                <a:solidFill>
                  <a:srgbClr val="FFFFFF"/>
                </a:solidFill>
                <a:latin typeface="Aku &amp; Kamu"/>
                <a:ea typeface="Aku &amp; Kamu"/>
              </a:rPr>
              <a:t> Welt</a:t>
            </a:r>
            <a:endParaRPr lang="en-US" sz="4800" b="0" strike="noStrike" spc="-1" dirty="0">
              <a:latin typeface="Arial"/>
            </a:endParaRPr>
          </a:p>
        </p:txBody>
      </p:sp>
      <p:sp>
        <p:nvSpPr>
          <p:cNvPr id="209" name="CustomShape 3"/>
          <p:cNvSpPr/>
          <p:nvPr/>
        </p:nvSpPr>
        <p:spPr>
          <a:xfrm>
            <a:off x="553320" y="326960"/>
            <a:ext cx="6378840" cy="14414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800" b="0" strike="noStrike" spc="-1" dirty="0" err="1">
                <a:solidFill>
                  <a:srgbClr val="000000"/>
                </a:solidFill>
                <a:latin typeface="Aku &amp; Kamu"/>
                <a:ea typeface="Aku &amp; Kamu"/>
              </a:rPr>
              <a:t>Gliederung</a:t>
            </a:r>
            <a:endParaRPr lang="en-US" sz="8800" b="0" strike="noStrike" spc="-1" dirty="0">
              <a:latin typeface="Arial"/>
            </a:endParaRPr>
          </a:p>
        </p:txBody>
      </p:sp>
      <p:sp>
        <p:nvSpPr>
          <p:cNvPr id="210" name="CustomShape 4"/>
          <p:cNvSpPr/>
          <p:nvPr/>
        </p:nvSpPr>
        <p:spPr>
          <a:xfrm>
            <a:off x="-28440" y="3634710"/>
            <a:ext cx="13004280" cy="1592640"/>
          </a:xfrm>
          <a:prstGeom prst="rect">
            <a:avLst/>
          </a:prstGeom>
          <a:solidFill>
            <a:srgbClr val="C00000"/>
          </a:solidFill>
          <a:ln w="12600">
            <a:noFill/>
          </a:ln>
        </p:spPr>
        <p:style>
          <a:lnRef idx="0">
            <a:scrgbClr r="0" g="0" b="0"/>
          </a:lnRef>
          <a:fillRef idx="0">
            <a:scrgbClr r="0" g="0" b="0"/>
          </a:fillRef>
          <a:effectRef idx="0">
            <a:scrgbClr r="0" g="0" b="0"/>
          </a:effectRef>
          <a:fontRef idx="minor"/>
        </p:style>
        <p:txBody>
          <a:bodyPr/>
          <a:lstStyle/>
          <a:p>
            <a:endParaRPr lang="de-DE" dirty="0"/>
          </a:p>
        </p:txBody>
      </p:sp>
      <p:sp>
        <p:nvSpPr>
          <p:cNvPr id="211" name="CustomShape 5"/>
          <p:cNvSpPr/>
          <p:nvPr/>
        </p:nvSpPr>
        <p:spPr>
          <a:xfrm>
            <a:off x="28960" y="3641110"/>
            <a:ext cx="12540600" cy="1579839"/>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lvl="1"/>
            <a:r>
              <a:rPr lang="en-US" sz="4800" b="0" strike="noStrike" spc="-1" dirty="0">
                <a:solidFill>
                  <a:srgbClr val="FFFFFF"/>
                </a:solidFill>
                <a:latin typeface="Aku &amp; Kamu"/>
                <a:ea typeface="Aku &amp; Kamu"/>
              </a:rPr>
              <a:t>2) </a:t>
            </a:r>
            <a:r>
              <a:rPr lang="en-US" sz="4800" b="0" strike="noStrike" spc="-1" dirty="0" err="1">
                <a:solidFill>
                  <a:srgbClr val="FFFFFF"/>
                </a:solidFill>
                <a:latin typeface="Aku &amp; Kamu"/>
                <a:ea typeface="Aku &amp; Kamu"/>
              </a:rPr>
              <a:t>Wer</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im</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Treibhaus</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sitzt</a:t>
            </a:r>
            <a:r>
              <a:rPr lang="en-US" sz="4800" b="0" strike="noStrike" spc="-1" dirty="0">
                <a:solidFill>
                  <a:srgbClr val="FFFFFF"/>
                </a:solidFill>
                <a:latin typeface="Aku &amp; Kamu"/>
                <a:ea typeface="Aku &amp; Kamu"/>
              </a:rPr>
              <a:t>, </a:t>
            </a:r>
            <a:br>
              <a:rPr lang="en-US" sz="4800" b="0" strike="noStrike" spc="-1" dirty="0">
                <a:solidFill>
                  <a:srgbClr val="FFFFFF"/>
                </a:solidFill>
                <a:latin typeface="Aku &amp; Kamu"/>
                <a:ea typeface="Aku &amp; Kamu"/>
              </a:rPr>
            </a:br>
            <a:r>
              <a:rPr lang="en-US" sz="4800" b="0" strike="noStrike" spc="-1" dirty="0" err="1">
                <a:solidFill>
                  <a:srgbClr val="FFFFFF"/>
                </a:solidFill>
                <a:latin typeface="Aku &amp; Kamu"/>
                <a:ea typeface="Aku &amp; Kamu"/>
              </a:rPr>
              <a:t>sollte</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nicht</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mit</a:t>
            </a:r>
            <a:r>
              <a:rPr lang="en-US" sz="4800" b="0" strike="noStrike" spc="-1" dirty="0">
                <a:solidFill>
                  <a:srgbClr val="FFFFFF"/>
                </a:solidFill>
                <a:latin typeface="Aku &amp; Kamu"/>
                <a:ea typeface="Aku &amp; Kamu"/>
              </a:rPr>
              <a:t> </a:t>
            </a:r>
            <a:r>
              <a:rPr lang="en-US" sz="4800" b="1" strike="noStrike" spc="-1" dirty="0" err="1">
                <a:solidFill>
                  <a:srgbClr val="FFFFFF"/>
                </a:solidFill>
                <a:latin typeface="Aku &amp; Kamu"/>
                <a:ea typeface="Aku &amp; Kamu"/>
              </a:rPr>
              <a:t>Erdgas</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spielen</a:t>
            </a:r>
            <a:r>
              <a:rPr lang="en-US" sz="4800" b="0" strike="noStrike" spc="-1" dirty="0">
                <a:solidFill>
                  <a:srgbClr val="FFFFFF"/>
                </a:solidFill>
                <a:latin typeface="Aku &amp; Kamu"/>
                <a:ea typeface="Aku &amp; Kamu"/>
              </a:rPr>
              <a:t> </a:t>
            </a:r>
            <a:endParaRPr lang="en-US" sz="4800" b="0" strike="noStrike" spc="-1" dirty="0">
              <a:latin typeface="Arial"/>
            </a:endParaRPr>
          </a:p>
        </p:txBody>
      </p:sp>
      <p:sp>
        <p:nvSpPr>
          <p:cNvPr id="212" name="CustomShape 6"/>
          <p:cNvSpPr/>
          <p:nvPr/>
        </p:nvSpPr>
        <p:spPr>
          <a:xfrm>
            <a:off x="-28440" y="5542419"/>
            <a:ext cx="13004280" cy="1582560"/>
          </a:xfrm>
          <a:prstGeom prst="rect">
            <a:avLst/>
          </a:prstGeom>
          <a:solidFill>
            <a:srgbClr val="C7327C"/>
          </a:solidFill>
          <a:ln w="12600">
            <a:noFill/>
          </a:ln>
        </p:spPr>
        <p:style>
          <a:lnRef idx="0">
            <a:scrgbClr r="0" g="0" b="0"/>
          </a:lnRef>
          <a:fillRef idx="0">
            <a:scrgbClr r="0" g="0" b="0"/>
          </a:fillRef>
          <a:effectRef idx="0">
            <a:scrgbClr r="0" g="0" b="0"/>
          </a:effectRef>
          <a:fontRef idx="minor"/>
        </p:style>
        <p:txBody>
          <a:bodyPr/>
          <a:lstStyle/>
          <a:p>
            <a:endParaRPr lang="de-DE" dirty="0"/>
          </a:p>
        </p:txBody>
      </p:sp>
      <p:sp>
        <p:nvSpPr>
          <p:cNvPr id="213" name="CustomShape 7"/>
          <p:cNvSpPr/>
          <p:nvPr/>
        </p:nvSpPr>
        <p:spPr>
          <a:xfrm>
            <a:off x="553320" y="8104680"/>
            <a:ext cx="670392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000" b="0" strike="noStrike" spc="-1">
                <a:solidFill>
                  <a:srgbClr val="FFFFFF"/>
                </a:solidFill>
                <a:latin typeface="Aku &amp; Kamu"/>
                <a:ea typeface="Aku &amp; Kamu"/>
              </a:rPr>
              <a:t>Werde Aktiv</a:t>
            </a:r>
            <a:endParaRPr lang="en-US" sz="8000" b="0" strike="noStrike" spc="-1">
              <a:latin typeface="Arial"/>
            </a:endParaRPr>
          </a:p>
        </p:txBody>
      </p:sp>
      <p:pic>
        <p:nvPicPr>
          <p:cNvPr id="214" name="Picture 12"/>
          <p:cNvPicPr/>
          <p:nvPr/>
        </p:nvPicPr>
        <p:blipFill>
          <a:blip r:embed="rId3" cstate="screen">
            <a:extLst>
              <a:ext uri="{28A0092B-C50C-407E-A947-70E740481C1C}">
                <a14:useLocalDpi xmlns:a14="http://schemas.microsoft.com/office/drawing/2010/main"/>
              </a:ext>
            </a:extLst>
          </a:blip>
          <a:stretch/>
        </p:blipFill>
        <p:spPr>
          <a:xfrm>
            <a:off x="9875880" y="0"/>
            <a:ext cx="3099960" cy="3099960"/>
          </a:xfrm>
          <a:prstGeom prst="rect">
            <a:avLst/>
          </a:prstGeom>
          <a:ln w="12600">
            <a:noFill/>
          </a:ln>
        </p:spPr>
      </p:pic>
      <p:sp>
        <p:nvSpPr>
          <p:cNvPr id="215" name="CustomShape 8"/>
          <p:cNvSpPr/>
          <p:nvPr/>
        </p:nvSpPr>
        <p:spPr>
          <a:xfrm>
            <a:off x="0" y="7440048"/>
            <a:ext cx="13102920" cy="159192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216" name="CustomShape 9"/>
          <p:cNvSpPr/>
          <p:nvPr/>
        </p:nvSpPr>
        <p:spPr>
          <a:xfrm>
            <a:off x="553320" y="7789611"/>
            <a:ext cx="1011168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a:solidFill>
                  <a:srgbClr val="FFFFFF"/>
                </a:solidFill>
                <a:latin typeface="Aku &amp; Kamu"/>
                <a:ea typeface="Aku &amp; Kamu"/>
              </a:rPr>
              <a:t>4</a:t>
            </a:r>
            <a:r>
              <a:rPr lang="en-US" sz="4800" b="0" strike="noStrike" spc="-1" dirty="0">
                <a:solidFill>
                  <a:srgbClr val="FFFFFF"/>
                </a:solidFill>
                <a:latin typeface="Aku &amp; Kamu"/>
                <a:ea typeface="Aku &amp; Kamu"/>
              </a:rPr>
              <a:t>) Alle </a:t>
            </a:r>
            <a:r>
              <a:rPr lang="en-US" sz="4800" b="0" strike="noStrike" spc="-1" dirty="0" err="1">
                <a:solidFill>
                  <a:srgbClr val="FFFFFF"/>
                </a:solidFill>
                <a:latin typeface="Aku &amp; Kamu"/>
                <a:ea typeface="Aku &amp; Kamu"/>
              </a:rPr>
              <a:t>Dörfer</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Bleiben</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überall</a:t>
            </a:r>
            <a:r>
              <a:rPr lang="en-US" sz="4800" b="0" strike="noStrike" spc="-1" dirty="0">
                <a:solidFill>
                  <a:srgbClr val="FFFFFF"/>
                </a:solidFill>
                <a:latin typeface="Aku &amp; Kamu"/>
                <a:ea typeface="Aku &amp; Kamu"/>
              </a:rPr>
              <a:t>!</a:t>
            </a:r>
            <a:endParaRPr lang="en-US" sz="4800" b="0" strike="noStrike" spc="-1" dirty="0">
              <a:latin typeface="Arial"/>
            </a:endParaRPr>
          </a:p>
        </p:txBody>
      </p:sp>
      <p:sp>
        <p:nvSpPr>
          <p:cNvPr id="3" name="Textfeld 2">
            <a:extLst>
              <a:ext uri="{FF2B5EF4-FFF2-40B4-BE49-F238E27FC236}">
                <a16:creationId xmlns:a16="http://schemas.microsoft.com/office/drawing/2014/main" id="{0220C687-C7BF-4450-AA65-9D9D9C2CA3BD}"/>
              </a:ext>
            </a:extLst>
          </p:cNvPr>
          <p:cNvSpPr txBox="1"/>
          <p:nvPr/>
        </p:nvSpPr>
        <p:spPr>
          <a:xfrm>
            <a:off x="0" y="5592656"/>
            <a:ext cx="11591340" cy="1569660"/>
          </a:xfrm>
          <a:prstGeom prst="rect">
            <a:avLst/>
          </a:prstGeom>
          <a:noFill/>
        </p:spPr>
        <p:txBody>
          <a:bodyPr wrap="square" rtlCol="0">
            <a:spAutoFit/>
          </a:bodyPr>
          <a:lstStyle/>
          <a:p>
            <a:pPr lvl="1"/>
            <a:r>
              <a:rPr lang="en-US" sz="4800" b="0" strike="noStrike" spc="-1" dirty="0">
                <a:solidFill>
                  <a:srgbClr val="FFFFFF"/>
                </a:solidFill>
                <a:latin typeface="Aku &amp; Kamu"/>
                <a:ea typeface="Aku &amp; Kamu"/>
              </a:rPr>
              <a:t>3) Ende </a:t>
            </a:r>
            <a:r>
              <a:rPr lang="en-US" sz="4800" b="0" strike="noStrike" spc="-1" dirty="0" err="1">
                <a:solidFill>
                  <a:srgbClr val="FFFFFF"/>
                </a:solidFill>
                <a:latin typeface="Aku &amp; Kamu"/>
                <a:ea typeface="Aku &amp; Kamu"/>
              </a:rPr>
              <a:t>Gelände</a:t>
            </a:r>
            <a:r>
              <a:rPr lang="en-US" sz="4800" spc="-1" dirty="0">
                <a:solidFill>
                  <a:srgbClr val="FFFFFF"/>
                </a:solidFill>
                <a:latin typeface="Aku &amp; Kamu"/>
                <a:ea typeface="Aku &amp; Kamu"/>
              </a:rPr>
              <a:t> </a:t>
            </a:r>
            <a:r>
              <a:rPr lang="en-US" sz="4800" spc="-1" dirty="0" err="1">
                <a:solidFill>
                  <a:srgbClr val="FFFFFF"/>
                </a:solidFill>
                <a:latin typeface="Aku &amp; Kamu"/>
                <a:ea typeface="Aku &amp; Kamu"/>
              </a:rPr>
              <a:t>als</a:t>
            </a:r>
            <a:r>
              <a:rPr lang="en-US" sz="4800" spc="-1" dirty="0">
                <a:solidFill>
                  <a:srgbClr val="FFFFFF"/>
                </a:solidFill>
                <a:latin typeface="Aku &amp; Kamu"/>
                <a:ea typeface="Aku &amp; Kamu"/>
              </a:rPr>
              <a:t> Teil des </a:t>
            </a:r>
            <a:r>
              <a:rPr lang="en-US" sz="4800" spc="-1" dirty="0" err="1">
                <a:solidFill>
                  <a:srgbClr val="FFFFFF"/>
                </a:solidFill>
                <a:latin typeface="Aku &amp; Kamu"/>
                <a:ea typeface="Aku &amp; Kamu"/>
              </a:rPr>
              <a:t>globalen</a:t>
            </a:r>
            <a:r>
              <a:rPr lang="en-US" sz="4800" spc="-1" dirty="0">
                <a:solidFill>
                  <a:srgbClr val="FFFFFF"/>
                </a:solidFill>
                <a:latin typeface="Aku &amp; Kamu"/>
                <a:ea typeface="Aku &amp; Kamu"/>
              </a:rPr>
              <a:t> </a:t>
            </a:r>
            <a:r>
              <a:rPr lang="en-US" sz="4800" spc="-1" dirty="0" err="1">
                <a:solidFill>
                  <a:srgbClr val="FFFFFF"/>
                </a:solidFill>
                <a:latin typeface="Aku &amp; Kamu"/>
                <a:ea typeface="Aku &amp; Kamu"/>
              </a:rPr>
              <a:t>Aktionstags</a:t>
            </a:r>
            <a:r>
              <a:rPr lang="en-US" sz="4800" spc="-1" dirty="0">
                <a:solidFill>
                  <a:srgbClr val="FFFFFF"/>
                </a:solidFill>
                <a:latin typeface="Aku &amp; Kamu"/>
                <a:ea typeface="Aku &amp; Kamu"/>
              </a:rPr>
              <a:t> in </a:t>
            </a:r>
            <a:r>
              <a:rPr lang="en-US" sz="4800" b="1" spc="-1" dirty="0" err="1">
                <a:solidFill>
                  <a:srgbClr val="FFFFFF"/>
                </a:solidFill>
                <a:latin typeface="Aku &amp; Kamu"/>
                <a:ea typeface="Aku &amp; Kamu"/>
              </a:rPr>
              <a:t>Brunsbüttel</a:t>
            </a:r>
            <a:r>
              <a:rPr lang="en-US" sz="4800" b="1" spc="-1" dirty="0">
                <a:solidFill>
                  <a:srgbClr val="FFFFFF"/>
                </a:solidFill>
                <a:latin typeface="Aku &amp; Kamu"/>
                <a:ea typeface="Aku &amp; Kamu"/>
              </a:rPr>
              <a:t> &amp; Hamburg</a:t>
            </a:r>
            <a:r>
              <a:rPr lang="en-US" sz="4800" b="0" strike="noStrike" spc="-1" dirty="0">
                <a:solidFill>
                  <a:srgbClr val="FFFFFF"/>
                </a:solidFill>
                <a:latin typeface="Aku &amp; Kamu"/>
                <a:ea typeface="Aku &amp; Kamu"/>
              </a:rPr>
              <a:t> </a:t>
            </a:r>
            <a:endParaRPr lang="de-DE" sz="4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Wasser, Himmel, draußen, Boot enthält.&#10;&#10;Automatisch generierte Beschreibung">
            <a:extLst>
              <a:ext uri="{FF2B5EF4-FFF2-40B4-BE49-F238E27FC236}">
                <a16:creationId xmlns:a16="http://schemas.microsoft.com/office/drawing/2014/main" id="{9D2BC3CD-11E0-F64E-8481-9EEFA2A2A7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939" y="1343880"/>
            <a:ext cx="13608739" cy="9040432"/>
          </a:xfrm>
          <a:prstGeom prst="rect">
            <a:avLst/>
          </a:prstGeom>
        </p:spPr>
      </p:pic>
      <p:sp>
        <p:nvSpPr>
          <p:cNvPr id="291"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92" name="CustomShape 2"/>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dirty="0">
                <a:solidFill>
                  <a:srgbClr val="FFFFFF"/>
                </a:solidFill>
                <a:latin typeface="Aku &amp; Kamu"/>
                <a:ea typeface="Aku &amp; Kamu"/>
              </a:rPr>
              <a:t>Liquified Natural Gas (LNG)</a:t>
            </a:r>
            <a:endParaRPr lang="en-US" sz="5400" b="0" strike="noStrike" spc="-1" dirty="0">
              <a:latin typeface="Arial"/>
            </a:endParaRPr>
          </a:p>
        </p:txBody>
      </p:sp>
      <p:sp>
        <p:nvSpPr>
          <p:cNvPr id="3" name="Textplatzhalter 2">
            <a:extLst>
              <a:ext uri="{FF2B5EF4-FFF2-40B4-BE49-F238E27FC236}">
                <a16:creationId xmlns:a16="http://schemas.microsoft.com/office/drawing/2014/main" id="{B7921BAE-038E-ED4B-B27C-3C9D038969C4}"/>
              </a:ext>
            </a:extLst>
          </p:cNvPr>
          <p:cNvSpPr>
            <a:spLocks noGrp="1"/>
          </p:cNvSpPr>
          <p:nvPr>
            <p:ph type="body"/>
          </p:nvPr>
        </p:nvSpPr>
        <p:spPr>
          <a:xfrm>
            <a:off x="1449668" y="10779043"/>
            <a:ext cx="11220251" cy="7626703"/>
          </a:xfrm>
        </p:spPr>
        <p:txBody>
          <a:bodyPr/>
          <a:lstStyle/>
          <a:p>
            <a:pPr marL="457200" indent="-457200">
              <a:lnSpc>
                <a:spcPct val="150000"/>
              </a:lnSpc>
              <a:buFont typeface="Arial" panose="020B0604020202020204" pitchFamily="34" charset="0"/>
              <a:buChar char="•"/>
            </a:pPr>
            <a:r>
              <a:rPr lang="de-DE" sz="2800" dirty="0" err="1">
                <a:latin typeface="Frutiger 55 Roman"/>
              </a:rPr>
              <a:t>Gefracktes</a:t>
            </a:r>
            <a:r>
              <a:rPr lang="de-DE" sz="2800" dirty="0">
                <a:latin typeface="Frutiger 55 Roman"/>
              </a:rPr>
              <a:t> Gas kann in verflüssigter Form (LNG) transportiert werden (meist per Schiff) da flüssig nur ein 600el des Volumens benötigt</a:t>
            </a:r>
          </a:p>
          <a:p>
            <a:pPr marL="457200" indent="-457200">
              <a:lnSpc>
                <a:spcPct val="150000"/>
              </a:lnSpc>
              <a:buFont typeface="Arial" panose="020B0604020202020204" pitchFamily="34" charset="0"/>
              <a:buChar char="•"/>
            </a:pPr>
            <a:r>
              <a:rPr lang="de-DE" sz="2800" dirty="0">
                <a:latin typeface="Frutiger 55 Roman"/>
              </a:rPr>
              <a:t>Beim Transport entweicht kontinuierlich Methan durch den Tank, daher ist LNG Gas viel klimaschädlicher als konventionelles </a:t>
            </a:r>
            <a:r>
              <a:rPr lang="de-DE" sz="2800" dirty="0" err="1">
                <a:latin typeface="Frutiger 55 Roman"/>
              </a:rPr>
              <a:t>Erdas</a:t>
            </a:r>
            <a:r>
              <a:rPr lang="de-DE" sz="2800" dirty="0">
                <a:latin typeface="Frutiger 55 Roman"/>
              </a:rPr>
              <a:t> und klimaschädlicher als Kohle (bei Leckagen über 2,4 – 3,2%)</a:t>
            </a:r>
          </a:p>
          <a:p>
            <a:pPr marL="457200" indent="-457200">
              <a:lnSpc>
                <a:spcPct val="150000"/>
              </a:lnSpc>
              <a:buFont typeface="Arial" panose="020B0604020202020204" pitchFamily="34" charset="0"/>
              <a:buChar char="•"/>
            </a:pPr>
            <a:r>
              <a:rPr lang="de-DE" sz="2800" dirty="0">
                <a:latin typeface="Frutiger 55 Roman"/>
              </a:rPr>
              <a:t>Die genauen Ausmaße der Leckagen sind nicht bekannt, die </a:t>
            </a:r>
            <a:r>
              <a:rPr lang="de-DE" sz="2800" dirty="0" err="1">
                <a:latin typeface="Frutiger 55 Roman"/>
              </a:rPr>
              <a:t>Scientists</a:t>
            </a:r>
            <a:r>
              <a:rPr lang="de-DE" sz="2800" dirty="0">
                <a:latin typeface="Frutiger 55 Roman"/>
              </a:rPr>
              <a:t> for Future gehen von 2,3 – 6,0% des fossilen Gases aus, andere von über 10%</a:t>
            </a:r>
          </a:p>
          <a:p>
            <a:pPr marL="457200" indent="-457200">
              <a:lnSpc>
                <a:spcPct val="150000"/>
              </a:lnSpc>
              <a:buFont typeface="Arial" panose="020B0604020202020204" pitchFamily="34" charset="0"/>
              <a:buChar char="•"/>
            </a:pPr>
            <a:r>
              <a:rPr lang="de-DE" sz="2800" dirty="0">
                <a:latin typeface="Frutiger 55 Roman"/>
              </a:rPr>
              <a:t>Weiterer Verlust von Methan durch Komprimierung und </a:t>
            </a:r>
            <a:r>
              <a:rPr lang="de-DE" sz="2800" dirty="0" err="1">
                <a:latin typeface="Frutiger 55 Roman"/>
              </a:rPr>
              <a:t>Regasifizierung</a:t>
            </a:r>
            <a:r>
              <a:rPr lang="de-DE" sz="2800" dirty="0">
                <a:latin typeface="Frutiger 55 Roman"/>
              </a:rPr>
              <a:t> in LNG Terminals</a:t>
            </a:r>
          </a:p>
          <a:p>
            <a:pPr marL="342900" indent="-342900">
              <a:lnSpc>
                <a:spcPct val="150000"/>
              </a:lnSpc>
              <a:buFont typeface="Arial" panose="020B0604020202020204" pitchFamily="34" charset="0"/>
              <a:buChar char="•"/>
            </a:pPr>
            <a:endParaRPr lang="de-DE" sz="2800" dirty="0">
              <a:latin typeface="Frutiger 55 Roman"/>
            </a:endParaRPr>
          </a:p>
          <a:p>
            <a:pPr marL="342900" indent="-342900">
              <a:buFont typeface="Arial" panose="020B0604020202020204" pitchFamily="34" charset="0"/>
              <a:buChar char="•"/>
            </a:pPr>
            <a:endParaRPr lang="de-DE" sz="2800" dirty="0">
              <a:latin typeface="Frutiger 55 Roman"/>
            </a:endParaRPr>
          </a:p>
          <a:p>
            <a:pPr marL="457200" indent="-457200">
              <a:buFont typeface="Arial" panose="020B0604020202020204" pitchFamily="34" charset="0"/>
              <a:buChar char="•"/>
            </a:pPr>
            <a:endParaRPr lang="de-DE" sz="2800" dirty="0">
              <a:latin typeface="Frutiger 55 Roman"/>
            </a:endParaRPr>
          </a:p>
          <a:p>
            <a:pPr marL="457200" indent="-457200">
              <a:buFont typeface="Arial" panose="020B0604020202020204" pitchFamily="34" charset="0"/>
              <a:buChar char="•"/>
            </a:pPr>
            <a:endParaRPr lang="de-DE" sz="2800" dirty="0">
              <a:latin typeface="Frutiger 55 Roman"/>
            </a:endParaRPr>
          </a:p>
        </p:txBody>
      </p:sp>
      <p:sp>
        <p:nvSpPr>
          <p:cNvPr id="7" name="CustomShape 3">
            <a:extLst>
              <a:ext uri="{FF2B5EF4-FFF2-40B4-BE49-F238E27FC236}">
                <a16:creationId xmlns:a16="http://schemas.microsoft.com/office/drawing/2014/main" id="{758F3B4B-2447-2443-B705-4436799792D7}"/>
              </a:ext>
            </a:extLst>
          </p:cNvPr>
          <p:cNvSpPr/>
          <p:nvPr/>
        </p:nvSpPr>
        <p:spPr>
          <a:xfrm>
            <a:off x="184457" y="1776752"/>
            <a:ext cx="12415183" cy="3980496"/>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457200" indent="-457200">
              <a:buFont typeface="Arial" panose="020B0604020202020204" pitchFamily="34" charset="0"/>
              <a:buChar char="•"/>
            </a:pPr>
            <a:r>
              <a:rPr lang="de-DE" sz="2800" dirty="0">
                <a:latin typeface="Frutiger 55 Roman"/>
              </a:rPr>
              <a:t>Fracking-Gas kann in verflüssigter Form (LNG) transportiert werden (meist per Schiff) da es flüssig nur ein 600el des Volumens benötigt</a:t>
            </a:r>
          </a:p>
          <a:p>
            <a:pPr marL="457200" indent="-457200">
              <a:buFont typeface="Arial" panose="020B0604020202020204" pitchFamily="34" charset="0"/>
              <a:buChar char="•"/>
            </a:pPr>
            <a:endParaRPr lang="de-DE" sz="2800" dirty="0">
              <a:latin typeface="Frutiger 55 Roman"/>
            </a:endParaRPr>
          </a:p>
          <a:p>
            <a:pPr marL="457200" indent="-457200">
              <a:buFont typeface="Arial" panose="020B0604020202020204" pitchFamily="34" charset="0"/>
              <a:buChar char="•"/>
            </a:pPr>
            <a:r>
              <a:rPr lang="de-DE" sz="2800" dirty="0">
                <a:latin typeface="Frutiger 55 Roman"/>
              </a:rPr>
              <a:t>Beim Transport entweicht kontinuierlich Methan durch den Tank, daher ist LNG Gas viel klimaschädlicher als konventionelles </a:t>
            </a:r>
            <a:r>
              <a:rPr lang="de-DE" sz="2800" dirty="0" err="1">
                <a:latin typeface="Frutiger 55 Roman"/>
              </a:rPr>
              <a:t>Erdas</a:t>
            </a:r>
            <a:r>
              <a:rPr lang="de-DE" sz="2800" dirty="0">
                <a:latin typeface="Frutiger 55 Roman"/>
              </a:rPr>
              <a:t> und klimaschädlicher als Kohle (bei Leckagen über 2,4 – 3,2%)</a:t>
            </a:r>
          </a:p>
          <a:p>
            <a:endParaRPr lang="de-DE" sz="2800" dirty="0">
              <a:latin typeface="Frutiger 55 Roman"/>
            </a:endParaRPr>
          </a:p>
          <a:p>
            <a:pPr marL="457200" indent="-457200">
              <a:buFont typeface="Arial" panose="020B0604020202020204" pitchFamily="34" charset="0"/>
              <a:buChar char="•"/>
            </a:pPr>
            <a:r>
              <a:rPr lang="de-DE" sz="2800" dirty="0">
                <a:latin typeface="Frutiger 55 Roman"/>
              </a:rPr>
              <a:t>Die genauen Ausmaße der Leckagen sind nicht bekannt, die </a:t>
            </a:r>
            <a:r>
              <a:rPr lang="de-DE" sz="2800" dirty="0" err="1">
                <a:latin typeface="Frutiger 55 Roman"/>
              </a:rPr>
              <a:t>Scientists</a:t>
            </a:r>
            <a:r>
              <a:rPr lang="de-DE" sz="2800" dirty="0">
                <a:latin typeface="Frutiger 55 Roman"/>
              </a:rPr>
              <a:t> for Future gehen von 2,3 – 6,0% des fossilen Gases aus, andere von über 10%</a:t>
            </a:r>
          </a:p>
        </p:txBody>
      </p:sp>
      <p:pic>
        <p:nvPicPr>
          <p:cNvPr id="293" name="EG_logo.png"/>
          <p:cNvPicPr/>
          <p:nvPr/>
        </p:nvPicPr>
        <p:blipFill>
          <a:blip r:embed="rId4">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Tree>
    <p:extLst>
      <p:ext uri="{BB962C8B-B14F-4D97-AF65-F5344CB8AC3E}">
        <p14:creationId xmlns:p14="http://schemas.microsoft.com/office/powerpoint/2010/main" val="3292316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ea typeface="Aku &amp; Kamu"/>
              </a:rPr>
              <a:t>Geplante</a:t>
            </a:r>
            <a:r>
              <a:rPr lang="en-US" sz="4800" spc="-1" dirty="0">
                <a:solidFill>
                  <a:srgbClr val="FFFFFF"/>
                </a:solidFill>
                <a:latin typeface="Aku &amp; Kamu"/>
                <a:ea typeface="Aku &amp; Kamu"/>
              </a:rPr>
              <a:t> </a:t>
            </a:r>
            <a:r>
              <a:rPr lang="en-US" sz="4800" spc="-1" dirty="0" err="1">
                <a:solidFill>
                  <a:srgbClr val="FFFFFF"/>
                </a:solidFill>
                <a:latin typeface="Aku &amp; Kamu"/>
                <a:ea typeface="Aku &amp; Kamu"/>
              </a:rPr>
              <a:t>Gasimporte</a:t>
            </a:r>
            <a:r>
              <a:rPr lang="en-US" sz="4800" b="0" strike="noStrike" spc="-1" dirty="0">
                <a:solidFill>
                  <a:srgbClr val="FFFFFF"/>
                </a:solidFill>
                <a:latin typeface="Aku &amp; Kamu"/>
                <a:ea typeface="Aku &amp; Kamu"/>
              </a:rPr>
              <a:t> in Deutschland</a:t>
            </a:r>
            <a:endParaRPr lang="en-US" sz="4800" b="0" strike="noStrike" spc="-1" dirty="0">
              <a:latin typeface="Arial"/>
            </a:endParaRPr>
          </a:p>
        </p:txBody>
      </p:sp>
      <p:pic>
        <p:nvPicPr>
          <p:cNvPr id="276"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pic>
        <p:nvPicPr>
          <p:cNvPr id="6" name="Grafik 5" descr="Ein Bild, das Karte enthält.&#10;&#10;Automatisch generierte Beschreibung">
            <a:extLst>
              <a:ext uri="{FF2B5EF4-FFF2-40B4-BE49-F238E27FC236}">
                <a16:creationId xmlns:a16="http://schemas.microsoft.com/office/drawing/2014/main" id="{47D9B477-447C-EE41-AEAA-2E7945DAB17F}"/>
              </a:ext>
            </a:extLst>
          </p:cNvPr>
          <p:cNvPicPr>
            <a:picLocks noChangeAspect="1"/>
          </p:cNvPicPr>
          <p:nvPr/>
        </p:nvPicPr>
        <p:blipFill rotWithShape="1">
          <a:blip r:embed="rId3">
            <a:extLst>
              <a:ext uri="{28A0092B-C50C-407E-A947-70E740481C1C}">
                <a14:useLocalDpi xmlns:a14="http://schemas.microsoft.com/office/drawing/2010/main" val="0"/>
              </a:ext>
            </a:extLst>
          </a:blip>
          <a:srcRect l="26201" t="18136" r="18918" b="69741"/>
          <a:stretch/>
        </p:blipFill>
        <p:spPr>
          <a:xfrm>
            <a:off x="408333" y="5410735"/>
            <a:ext cx="12472071" cy="4342865"/>
          </a:xfrm>
          <a:prstGeom prst="rect">
            <a:avLst/>
          </a:prstGeom>
        </p:spPr>
      </p:pic>
      <p:sp>
        <p:nvSpPr>
          <p:cNvPr id="7" name="Textfeld 6">
            <a:extLst>
              <a:ext uri="{FF2B5EF4-FFF2-40B4-BE49-F238E27FC236}">
                <a16:creationId xmlns:a16="http://schemas.microsoft.com/office/drawing/2014/main" id="{8E1C121D-FD76-CA4A-AEC7-1E96383F4E58}"/>
              </a:ext>
            </a:extLst>
          </p:cNvPr>
          <p:cNvSpPr txBox="1"/>
          <p:nvPr/>
        </p:nvSpPr>
        <p:spPr>
          <a:xfrm>
            <a:off x="6566214" y="6542322"/>
            <a:ext cx="3526928" cy="677108"/>
          </a:xfrm>
          <a:prstGeom prst="rect">
            <a:avLst/>
          </a:prstGeom>
          <a:noFill/>
        </p:spPr>
        <p:txBody>
          <a:bodyPr wrap="none" rtlCol="0">
            <a:spAutoFit/>
          </a:bodyPr>
          <a:lstStyle/>
          <a:p>
            <a:r>
              <a:rPr lang="de-DE" sz="2000" b="1" dirty="0"/>
              <a:t>Pipeline </a:t>
            </a:r>
            <a:r>
              <a:rPr lang="de-DE" sz="2000" b="1" dirty="0" err="1"/>
              <a:t>Nordstream</a:t>
            </a:r>
            <a:r>
              <a:rPr lang="de-DE" sz="2000" b="1" dirty="0"/>
              <a:t> 2</a:t>
            </a:r>
          </a:p>
          <a:p>
            <a:r>
              <a:rPr lang="de-DE" dirty="0"/>
              <a:t>Importkapazität: 55 Mrd. m</a:t>
            </a:r>
            <a:r>
              <a:rPr lang="de-DE" baseline="30000" dirty="0"/>
              <a:t>3</a:t>
            </a:r>
            <a:r>
              <a:rPr lang="de-DE" dirty="0"/>
              <a:t>/Jahr</a:t>
            </a:r>
          </a:p>
        </p:txBody>
      </p:sp>
      <p:sp>
        <p:nvSpPr>
          <p:cNvPr id="10" name="Textfeld 9">
            <a:extLst>
              <a:ext uri="{FF2B5EF4-FFF2-40B4-BE49-F238E27FC236}">
                <a16:creationId xmlns:a16="http://schemas.microsoft.com/office/drawing/2014/main" id="{EF726000-BFE7-4C4A-B437-41F7FAC8D3DD}"/>
              </a:ext>
            </a:extLst>
          </p:cNvPr>
          <p:cNvSpPr txBox="1"/>
          <p:nvPr/>
        </p:nvSpPr>
        <p:spPr>
          <a:xfrm>
            <a:off x="1828400" y="5319564"/>
            <a:ext cx="3398687" cy="677108"/>
          </a:xfrm>
          <a:prstGeom prst="rect">
            <a:avLst/>
          </a:prstGeom>
          <a:noFill/>
        </p:spPr>
        <p:txBody>
          <a:bodyPr wrap="none" rtlCol="0">
            <a:spAutoFit/>
          </a:bodyPr>
          <a:lstStyle/>
          <a:p>
            <a:r>
              <a:rPr lang="de-DE" sz="2000" b="1" dirty="0"/>
              <a:t>LNG Terminal Brunsbüttel</a:t>
            </a:r>
          </a:p>
          <a:p>
            <a:r>
              <a:rPr lang="de-DE" dirty="0"/>
              <a:t>Importkapazität: 8 Mrd. m</a:t>
            </a:r>
            <a:r>
              <a:rPr lang="de-DE" baseline="30000" dirty="0"/>
              <a:t>3</a:t>
            </a:r>
            <a:r>
              <a:rPr lang="de-DE" dirty="0"/>
              <a:t>/Jahr</a:t>
            </a:r>
          </a:p>
        </p:txBody>
      </p:sp>
      <p:cxnSp>
        <p:nvCxnSpPr>
          <p:cNvPr id="12" name="Gekrümmte Verbindung 11">
            <a:extLst>
              <a:ext uri="{FF2B5EF4-FFF2-40B4-BE49-F238E27FC236}">
                <a16:creationId xmlns:a16="http://schemas.microsoft.com/office/drawing/2014/main" id="{9AB37163-2CF0-B84C-943E-8B2D14455716}"/>
              </a:ext>
            </a:extLst>
          </p:cNvPr>
          <p:cNvCxnSpPr>
            <a:cxnSpLocks/>
            <a:stCxn id="10" idx="2"/>
            <a:endCxn id="34" idx="0"/>
          </p:cNvCxnSpPr>
          <p:nvPr/>
        </p:nvCxnSpPr>
        <p:spPr>
          <a:xfrm rot="16200000" flipH="1">
            <a:off x="2421149" y="7103267"/>
            <a:ext cx="3013385" cy="800194"/>
          </a:xfrm>
          <a:prstGeom prst="curvedConnector3">
            <a:avLst>
              <a:gd name="adj1" fmla="val 50000"/>
            </a:avLst>
          </a:prstGeom>
        </p:spPr>
        <p:style>
          <a:lnRef idx="3">
            <a:schemeClr val="dk1"/>
          </a:lnRef>
          <a:fillRef idx="0">
            <a:schemeClr val="dk1"/>
          </a:fillRef>
          <a:effectRef idx="2">
            <a:schemeClr val="dk1"/>
          </a:effectRef>
          <a:fontRef idx="minor">
            <a:schemeClr val="tx1"/>
          </a:fontRef>
        </p:style>
      </p:cxnSp>
      <p:sp>
        <p:nvSpPr>
          <p:cNvPr id="22" name="Textfeld 21">
            <a:extLst>
              <a:ext uri="{FF2B5EF4-FFF2-40B4-BE49-F238E27FC236}">
                <a16:creationId xmlns:a16="http://schemas.microsoft.com/office/drawing/2014/main" id="{59E662F5-DA87-8140-86BB-11A5E510871F}"/>
              </a:ext>
            </a:extLst>
          </p:cNvPr>
          <p:cNvSpPr txBox="1"/>
          <p:nvPr/>
        </p:nvSpPr>
        <p:spPr>
          <a:xfrm>
            <a:off x="252024" y="7353895"/>
            <a:ext cx="3526928" cy="677108"/>
          </a:xfrm>
          <a:prstGeom prst="rect">
            <a:avLst/>
          </a:prstGeom>
          <a:noFill/>
        </p:spPr>
        <p:txBody>
          <a:bodyPr wrap="none" rtlCol="0">
            <a:spAutoFit/>
          </a:bodyPr>
          <a:lstStyle/>
          <a:p>
            <a:r>
              <a:rPr lang="de-DE" sz="2000" b="1" dirty="0"/>
              <a:t>LNG Terminal Stade</a:t>
            </a:r>
          </a:p>
          <a:p>
            <a:r>
              <a:rPr lang="de-DE" dirty="0"/>
              <a:t>Importkapazität: 12 Mrd. m</a:t>
            </a:r>
            <a:r>
              <a:rPr lang="de-DE" baseline="30000" dirty="0"/>
              <a:t>3</a:t>
            </a:r>
            <a:r>
              <a:rPr lang="de-DE" dirty="0"/>
              <a:t>/Jahr</a:t>
            </a:r>
          </a:p>
        </p:txBody>
      </p:sp>
      <p:sp>
        <p:nvSpPr>
          <p:cNvPr id="32" name="Oval 31">
            <a:extLst>
              <a:ext uri="{FF2B5EF4-FFF2-40B4-BE49-F238E27FC236}">
                <a16:creationId xmlns:a16="http://schemas.microsoft.com/office/drawing/2014/main" id="{AB128FA5-7994-764E-8FF5-1B6A3D0C9622}"/>
              </a:ext>
            </a:extLst>
          </p:cNvPr>
          <p:cNvSpPr/>
          <p:nvPr/>
        </p:nvSpPr>
        <p:spPr>
          <a:xfrm>
            <a:off x="10853374" y="8376172"/>
            <a:ext cx="146765" cy="14803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3" name="Oval 32">
            <a:extLst>
              <a:ext uri="{FF2B5EF4-FFF2-40B4-BE49-F238E27FC236}">
                <a16:creationId xmlns:a16="http://schemas.microsoft.com/office/drawing/2014/main" id="{78CB4E05-6327-6643-91A1-CD1807D656AF}"/>
              </a:ext>
            </a:extLst>
          </p:cNvPr>
          <p:cNvSpPr/>
          <p:nvPr/>
        </p:nvSpPr>
        <p:spPr>
          <a:xfrm>
            <a:off x="4401320" y="9180382"/>
            <a:ext cx="146765" cy="14803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4" name="Oval 33">
            <a:extLst>
              <a:ext uri="{FF2B5EF4-FFF2-40B4-BE49-F238E27FC236}">
                <a16:creationId xmlns:a16="http://schemas.microsoft.com/office/drawing/2014/main" id="{793A7E25-95A7-E14E-90B5-F3239D4BBC6A}"/>
              </a:ext>
            </a:extLst>
          </p:cNvPr>
          <p:cNvSpPr/>
          <p:nvPr/>
        </p:nvSpPr>
        <p:spPr>
          <a:xfrm>
            <a:off x="4254555" y="9010057"/>
            <a:ext cx="146765" cy="14803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cxnSp>
        <p:nvCxnSpPr>
          <p:cNvPr id="28" name="Gerade Verbindung 27">
            <a:extLst>
              <a:ext uri="{FF2B5EF4-FFF2-40B4-BE49-F238E27FC236}">
                <a16:creationId xmlns:a16="http://schemas.microsoft.com/office/drawing/2014/main" id="{90EF290D-E63F-2046-B184-EE947CE982C7}"/>
              </a:ext>
            </a:extLst>
          </p:cNvPr>
          <p:cNvCxnSpPr>
            <a:cxnSpLocks/>
            <a:stCxn id="22" idx="2"/>
            <a:endCxn id="33" idx="2"/>
          </p:cNvCxnSpPr>
          <p:nvPr/>
        </p:nvCxnSpPr>
        <p:spPr>
          <a:xfrm>
            <a:off x="2015488" y="8031003"/>
            <a:ext cx="2385832" cy="1223394"/>
          </a:xfrm>
          <a:prstGeom prst="line">
            <a:avLst/>
          </a:prstGeom>
        </p:spPr>
        <p:style>
          <a:lnRef idx="3">
            <a:schemeClr val="dk1"/>
          </a:lnRef>
          <a:fillRef idx="0">
            <a:schemeClr val="dk1"/>
          </a:fillRef>
          <a:effectRef idx="2">
            <a:schemeClr val="dk1"/>
          </a:effectRef>
          <a:fontRef idx="minor">
            <a:schemeClr val="tx1"/>
          </a:fontRef>
        </p:style>
      </p:cxnSp>
      <p:cxnSp>
        <p:nvCxnSpPr>
          <p:cNvPr id="35" name="Gerade Verbindung 34">
            <a:extLst>
              <a:ext uri="{FF2B5EF4-FFF2-40B4-BE49-F238E27FC236}">
                <a16:creationId xmlns:a16="http://schemas.microsoft.com/office/drawing/2014/main" id="{0210856E-3C9A-0349-829C-D8F18C455235}"/>
              </a:ext>
            </a:extLst>
          </p:cNvPr>
          <p:cNvCxnSpPr>
            <a:cxnSpLocks/>
            <a:stCxn id="7" idx="2"/>
            <a:endCxn id="32" idx="1"/>
          </p:cNvCxnSpPr>
          <p:nvPr/>
        </p:nvCxnSpPr>
        <p:spPr>
          <a:xfrm>
            <a:off x="8329678" y="7219430"/>
            <a:ext cx="2545189" cy="117842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38" name="Diagramm 37">
            <a:extLst>
              <a:ext uri="{FF2B5EF4-FFF2-40B4-BE49-F238E27FC236}">
                <a16:creationId xmlns:a16="http://schemas.microsoft.com/office/drawing/2014/main" id="{8A4410B7-0126-9646-95CC-769145567A83}"/>
              </a:ext>
            </a:extLst>
          </p:cNvPr>
          <p:cNvGraphicFramePr/>
          <p:nvPr>
            <p:extLst>
              <p:ext uri="{D42A27DB-BD31-4B8C-83A1-F6EECF244321}">
                <p14:modId xmlns:p14="http://schemas.microsoft.com/office/powerpoint/2010/main" val="2491772848"/>
              </p:ext>
            </p:extLst>
          </p:nvPr>
        </p:nvGraphicFramePr>
        <p:xfrm>
          <a:off x="5227087" y="2261880"/>
          <a:ext cx="7207963" cy="333690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a:solidFill>
                  <a:srgbClr val="FFFFFF"/>
                </a:solidFill>
                <a:latin typeface="Aku &amp; Kamu"/>
                <a:ea typeface="Aku &amp; Kamu"/>
              </a:rPr>
              <a:t>LNG-Terminal in </a:t>
            </a:r>
            <a:r>
              <a:rPr lang="en-US" sz="4800" spc="-1" dirty="0" err="1">
                <a:solidFill>
                  <a:srgbClr val="FFFFFF"/>
                </a:solidFill>
                <a:latin typeface="Aku &amp; Kamu"/>
                <a:ea typeface="Aku &amp; Kamu"/>
              </a:rPr>
              <a:t>Brunsbüttel</a:t>
            </a:r>
            <a:r>
              <a:rPr lang="en-US" sz="4800" spc="-1" dirty="0">
                <a:solidFill>
                  <a:srgbClr val="FFFFFF"/>
                </a:solidFill>
                <a:latin typeface="Aku &amp; Kamu"/>
                <a:ea typeface="Aku &amp; Kamu"/>
              </a:rPr>
              <a:t> </a:t>
            </a:r>
            <a:r>
              <a:rPr lang="en-US" sz="4800" spc="-1" dirty="0" err="1">
                <a:solidFill>
                  <a:srgbClr val="FFFFFF"/>
                </a:solidFill>
                <a:latin typeface="Aku &amp; Kamu"/>
                <a:ea typeface="Aku &amp; Kamu"/>
              </a:rPr>
              <a:t>verhindern</a:t>
            </a:r>
            <a:r>
              <a:rPr lang="en-US" sz="4800" spc="-1" dirty="0">
                <a:solidFill>
                  <a:srgbClr val="FFFFFF"/>
                </a:solidFill>
                <a:latin typeface="Aku &amp; Kamu"/>
                <a:ea typeface="Aku &amp; Kamu"/>
              </a:rPr>
              <a:t>! </a:t>
            </a:r>
            <a:endParaRPr lang="en-US" sz="4800" b="0" strike="noStrike" spc="-1" dirty="0">
              <a:latin typeface="Arial"/>
            </a:endParaRPr>
          </a:p>
        </p:txBody>
      </p:sp>
      <p:pic>
        <p:nvPicPr>
          <p:cNvPr id="6" name="Grafik 5" descr="Ein Bild, das Karte enthält.&#10;&#10;Automatisch generierte Beschreibung">
            <a:extLst>
              <a:ext uri="{FF2B5EF4-FFF2-40B4-BE49-F238E27FC236}">
                <a16:creationId xmlns:a16="http://schemas.microsoft.com/office/drawing/2014/main" id="{47D9B477-447C-EE41-AEAA-2E7945DAB17F}"/>
              </a:ext>
            </a:extLst>
          </p:cNvPr>
          <p:cNvPicPr>
            <a:picLocks noChangeAspect="1"/>
          </p:cNvPicPr>
          <p:nvPr/>
        </p:nvPicPr>
        <p:blipFill rotWithShape="1">
          <a:blip r:embed="rId2">
            <a:extLst>
              <a:ext uri="{28A0092B-C50C-407E-A947-70E740481C1C}">
                <a14:useLocalDpi xmlns:a14="http://schemas.microsoft.com/office/drawing/2010/main" val="0"/>
              </a:ext>
            </a:extLst>
          </a:blip>
          <a:srcRect l="26201" t="18136" r="18918" b="69741"/>
          <a:stretch/>
        </p:blipFill>
        <p:spPr>
          <a:xfrm>
            <a:off x="67089" y="5773834"/>
            <a:ext cx="12472071" cy="4342865"/>
          </a:xfrm>
          <a:prstGeom prst="rect">
            <a:avLst/>
          </a:prstGeom>
        </p:spPr>
      </p:pic>
      <p:sp>
        <p:nvSpPr>
          <p:cNvPr id="34" name="Oval 33">
            <a:extLst>
              <a:ext uri="{FF2B5EF4-FFF2-40B4-BE49-F238E27FC236}">
                <a16:creationId xmlns:a16="http://schemas.microsoft.com/office/drawing/2014/main" id="{793A7E25-95A7-E14E-90B5-F3239D4BBC6A}"/>
              </a:ext>
            </a:extLst>
          </p:cNvPr>
          <p:cNvSpPr/>
          <p:nvPr/>
        </p:nvSpPr>
        <p:spPr>
          <a:xfrm>
            <a:off x="3913311" y="9373156"/>
            <a:ext cx="146765" cy="14803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 name="CustomShape 3">
            <a:extLst>
              <a:ext uri="{FF2B5EF4-FFF2-40B4-BE49-F238E27FC236}">
                <a16:creationId xmlns:a16="http://schemas.microsoft.com/office/drawing/2014/main" id="{19F52E50-98F4-A348-8DCD-8DEE1B6A9EDB}"/>
              </a:ext>
            </a:extLst>
          </p:cNvPr>
          <p:cNvSpPr/>
          <p:nvPr/>
        </p:nvSpPr>
        <p:spPr>
          <a:xfrm>
            <a:off x="266365" y="1904057"/>
            <a:ext cx="12472070" cy="4842270"/>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457200" indent="-457200">
              <a:buFont typeface="Arial" panose="020B0604020202020204" pitchFamily="34" charset="0"/>
              <a:buChar char="•"/>
            </a:pPr>
            <a:r>
              <a:rPr lang="de-DE" sz="2800" dirty="0">
                <a:latin typeface="Frutiger 55 Roman"/>
              </a:rPr>
              <a:t>In Brunsbüttel soll im </a:t>
            </a:r>
            <a:r>
              <a:rPr lang="de-DE" sz="2800" dirty="0" err="1">
                <a:latin typeface="Frutiger 55 Roman"/>
              </a:rPr>
              <a:t>ChemCoastPark</a:t>
            </a:r>
            <a:r>
              <a:rPr lang="de-DE" sz="2800" dirty="0">
                <a:latin typeface="Frutiger 55 Roman"/>
              </a:rPr>
              <a:t> ein neues, mit Millionen Euro gefördertes Import-Schiff-Terminal für Fracking-Gas gebaut werden</a:t>
            </a:r>
          </a:p>
          <a:p>
            <a:pPr marL="457200" indent="-457200">
              <a:buFont typeface="Arial" panose="020B0604020202020204" pitchFamily="34" charset="0"/>
              <a:buChar char="•"/>
            </a:pPr>
            <a:endParaRPr lang="de-DE" sz="2800" dirty="0">
              <a:latin typeface="Frutiger 55 Roman"/>
            </a:endParaRPr>
          </a:p>
          <a:p>
            <a:pPr marL="457200" indent="-457200">
              <a:buFont typeface="Arial" panose="020B0604020202020204" pitchFamily="34" charset="0"/>
              <a:buChar char="•"/>
            </a:pPr>
            <a:r>
              <a:rPr lang="de-DE" sz="2800" dirty="0">
                <a:latin typeface="Frutiger 55 Roman"/>
              </a:rPr>
              <a:t>Im </a:t>
            </a:r>
            <a:r>
              <a:rPr lang="de-DE" sz="2800" dirty="0" err="1">
                <a:latin typeface="Frutiger 55 Roman"/>
              </a:rPr>
              <a:t>ChemCoastPark</a:t>
            </a:r>
            <a:r>
              <a:rPr lang="de-DE" sz="2800" dirty="0">
                <a:latin typeface="Frutiger 55 Roman"/>
              </a:rPr>
              <a:t> versammelt sich der fossile Kapitalismus, der vom neuen LNG Terminal profitieren würde: Ölpipelines, Öl- und Kohlehafen, Autobahn- und Autozulieferer, agrochemische Industrie (Düngemittel/ Plastik)</a:t>
            </a:r>
          </a:p>
          <a:p>
            <a:endParaRPr lang="de-DE" sz="2800" dirty="0">
              <a:latin typeface="Frutiger 55 Roman"/>
            </a:endParaRPr>
          </a:p>
          <a:p>
            <a:pPr marL="457200" indent="-457200">
              <a:buFont typeface="Arial" panose="020B0604020202020204" pitchFamily="34" charset="0"/>
              <a:buChar char="•"/>
            </a:pPr>
            <a:r>
              <a:rPr lang="de-DE" sz="2800" dirty="0">
                <a:latin typeface="Frutiger 55 Roman"/>
              </a:rPr>
              <a:t>Der Bau setzt die Geschichte der Klimakrise und damit die neokoloniale Ausbeutung des globalen Südens durch Länder und Konzerne des globalen Nordens weiter fort</a:t>
            </a:r>
          </a:p>
          <a:p>
            <a:endParaRPr lang="de-DE" sz="2800" dirty="0">
              <a:latin typeface="Frutiger 55 Roman"/>
            </a:endParaRPr>
          </a:p>
        </p:txBody>
      </p:sp>
      <p:pic>
        <p:nvPicPr>
          <p:cNvPr id="276"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pic>
        <p:nvPicPr>
          <p:cNvPr id="4" name="Grafik 3">
            <a:extLst>
              <a:ext uri="{FF2B5EF4-FFF2-40B4-BE49-F238E27FC236}">
                <a16:creationId xmlns:a16="http://schemas.microsoft.com/office/drawing/2014/main" id="{585FFFFA-086A-F04D-9543-198C40F6F268}"/>
              </a:ext>
            </a:extLst>
          </p:cNvPr>
          <p:cNvPicPr>
            <a:picLocks noChangeAspect="1"/>
          </p:cNvPicPr>
          <p:nvPr/>
        </p:nvPicPr>
        <p:blipFill rotWithShape="1">
          <a:blip r:embed="rId4">
            <a:extLst>
              <a:ext uri="{28A0092B-C50C-407E-A947-70E740481C1C}">
                <a14:useLocalDpi xmlns:a14="http://schemas.microsoft.com/office/drawing/2010/main" val="0"/>
              </a:ext>
            </a:extLst>
          </a:blip>
          <a:srcRect r="43863"/>
          <a:stretch/>
        </p:blipFill>
        <p:spPr>
          <a:xfrm>
            <a:off x="301901" y="6290307"/>
            <a:ext cx="3112216" cy="3118472"/>
          </a:xfrm>
          <a:prstGeom prst="rect">
            <a:avLst/>
          </a:prstGeom>
        </p:spPr>
      </p:pic>
      <p:sp>
        <p:nvSpPr>
          <p:cNvPr id="8" name="Textfeld 7">
            <a:extLst>
              <a:ext uri="{FF2B5EF4-FFF2-40B4-BE49-F238E27FC236}">
                <a16:creationId xmlns:a16="http://schemas.microsoft.com/office/drawing/2014/main" id="{84E87F67-6523-5E4B-8755-144181AA3E80}"/>
              </a:ext>
            </a:extLst>
          </p:cNvPr>
          <p:cNvSpPr txBox="1"/>
          <p:nvPr/>
        </p:nvSpPr>
        <p:spPr>
          <a:xfrm>
            <a:off x="3876620" y="6451357"/>
            <a:ext cx="8662540" cy="2092881"/>
          </a:xfrm>
          <a:prstGeom prst="rect">
            <a:avLst/>
          </a:prstGeom>
          <a:noFill/>
        </p:spPr>
        <p:txBody>
          <a:bodyPr wrap="square" rtlCol="0">
            <a:spAutoFit/>
          </a:bodyPr>
          <a:lstStyle/>
          <a:p>
            <a:pPr algn="ctr"/>
            <a:r>
              <a:rPr lang="de-DE" sz="2800" b="1" dirty="0">
                <a:solidFill>
                  <a:srgbClr val="C23724"/>
                </a:solidFill>
                <a:latin typeface="Frutiger 55 Roman"/>
              </a:rPr>
              <a:t>Wir solidarisieren uns deshalb mit dem Widerstand von indigenen Gruppen und Menschen im globalen Süden, die schon lange gegen das Anheizen der Klimakrise und die Zerstörung ihrer Lebensgrundlage Widerstand leisten.</a:t>
            </a:r>
          </a:p>
          <a:p>
            <a:pPr algn="ctr"/>
            <a:endParaRPr lang="de-DE" dirty="0"/>
          </a:p>
        </p:txBody>
      </p:sp>
      <p:cxnSp>
        <p:nvCxnSpPr>
          <p:cNvPr id="12" name="Gekrümmte Verbindung 11">
            <a:extLst>
              <a:ext uri="{FF2B5EF4-FFF2-40B4-BE49-F238E27FC236}">
                <a16:creationId xmlns:a16="http://schemas.microsoft.com/office/drawing/2014/main" id="{9AB37163-2CF0-B84C-943E-8B2D14455716}"/>
              </a:ext>
            </a:extLst>
          </p:cNvPr>
          <p:cNvCxnSpPr>
            <a:cxnSpLocks/>
            <a:endCxn id="34" idx="0"/>
          </p:cNvCxnSpPr>
          <p:nvPr/>
        </p:nvCxnSpPr>
        <p:spPr>
          <a:xfrm>
            <a:off x="2676030" y="8534400"/>
            <a:ext cx="1310664" cy="838756"/>
          </a:xfrm>
          <a:prstGeom prst="curvedConnector2">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31539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rPr>
              <a:t>Erdgas</a:t>
            </a:r>
            <a:r>
              <a:rPr lang="en-US" sz="4800" spc="-1" dirty="0">
                <a:solidFill>
                  <a:srgbClr val="FFFFFF"/>
                </a:solidFill>
                <a:latin typeface="Aku &amp; Kamu"/>
              </a:rPr>
              <a:t>: (Neo)</a:t>
            </a:r>
            <a:r>
              <a:rPr lang="en-US" sz="4800" spc="-1" dirty="0" err="1">
                <a:solidFill>
                  <a:srgbClr val="FFFFFF"/>
                </a:solidFill>
                <a:latin typeface="Aku &amp; Kamu"/>
              </a:rPr>
              <a:t>Koloniale</a:t>
            </a:r>
            <a:r>
              <a:rPr lang="en-US" sz="4800" spc="-1" dirty="0">
                <a:solidFill>
                  <a:srgbClr val="FFFFFF"/>
                </a:solidFill>
                <a:latin typeface="Aku &amp; Kamu"/>
              </a:rPr>
              <a:t> </a:t>
            </a:r>
            <a:r>
              <a:rPr lang="en-US" sz="4800" spc="-1" dirty="0" err="1">
                <a:solidFill>
                  <a:srgbClr val="FFFFFF"/>
                </a:solidFill>
                <a:latin typeface="Aku &amp; Kamu"/>
              </a:rPr>
              <a:t>Kontinuitäten</a:t>
            </a:r>
            <a:endParaRPr lang="en-US" sz="4800" b="0" strike="noStrike" spc="-1" dirty="0">
              <a:latin typeface="Arial"/>
            </a:endParaRPr>
          </a:p>
        </p:txBody>
      </p:sp>
      <p:pic>
        <p:nvPicPr>
          <p:cNvPr id="4" name="Grafik 3">
            <a:extLst>
              <a:ext uri="{FF2B5EF4-FFF2-40B4-BE49-F238E27FC236}">
                <a16:creationId xmlns:a16="http://schemas.microsoft.com/office/drawing/2014/main" id="{E8E271ED-0FFD-4506-B3F1-75D5C320B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20" y="1487233"/>
            <a:ext cx="11421560" cy="7926562"/>
          </a:xfrm>
          <a:prstGeom prst="rect">
            <a:avLst/>
          </a:prstGeom>
        </p:spPr>
      </p:pic>
      <p:pic>
        <p:nvPicPr>
          <p:cNvPr id="276"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extLst>
      <p:ext uri="{BB962C8B-B14F-4D97-AF65-F5344CB8AC3E}">
        <p14:creationId xmlns:p14="http://schemas.microsoft.com/office/powerpoint/2010/main" val="1759499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rPr>
              <a:t>Erdgas</a:t>
            </a:r>
            <a:r>
              <a:rPr lang="en-US" sz="4800" spc="-1" dirty="0">
                <a:solidFill>
                  <a:srgbClr val="FFFFFF"/>
                </a:solidFill>
                <a:latin typeface="Aku &amp; Kamu"/>
              </a:rPr>
              <a:t>: (Neo)</a:t>
            </a:r>
            <a:r>
              <a:rPr lang="en-US" sz="4800" spc="-1" dirty="0" err="1">
                <a:solidFill>
                  <a:srgbClr val="FFFFFF"/>
                </a:solidFill>
                <a:latin typeface="Aku &amp; Kamu"/>
              </a:rPr>
              <a:t>Koloniale</a:t>
            </a:r>
            <a:r>
              <a:rPr lang="en-US" sz="4800" spc="-1" dirty="0">
                <a:solidFill>
                  <a:srgbClr val="FFFFFF"/>
                </a:solidFill>
                <a:latin typeface="Aku &amp; Kamu"/>
              </a:rPr>
              <a:t> </a:t>
            </a:r>
            <a:r>
              <a:rPr lang="en-US" sz="4800" spc="-1" dirty="0" err="1">
                <a:solidFill>
                  <a:srgbClr val="FFFFFF"/>
                </a:solidFill>
                <a:latin typeface="Aku &amp; Kamu"/>
              </a:rPr>
              <a:t>Kontinuitäten</a:t>
            </a:r>
            <a:r>
              <a:rPr lang="en-US" sz="4800" spc="-1" dirty="0">
                <a:solidFill>
                  <a:srgbClr val="FFFFFF"/>
                </a:solidFill>
                <a:latin typeface="Aku &amp; Kamu"/>
              </a:rPr>
              <a:t> (1)</a:t>
            </a:r>
            <a:endParaRPr lang="en-US" sz="4800" b="0" strike="noStrike" spc="-1" dirty="0">
              <a:latin typeface="Arial"/>
            </a:endParaRPr>
          </a:p>
        </p:txBody>
      </p:sp>
      <p:sp>
        <p:nvSpPr>
          <p:cNvPr id="3" name="CustomShape 3">
            <a:extLst>
              <a:ext uri="{FF2B5EF4-FFF2-40B4-BE49-F238E27FC236}">
                <a16:creationId xmlns:a16="http://schemas.microsoft.com/office/drawing/2014/main" id="{226604D0-E858-4318-8BE0-570CFFE33A7B}"/>
              </a:ext>
            </a:extLst>
          </p:cNvPr>
          <p:cNvSpPr/>
          <p:nvPr/>
        </p:nvSpPr>
        <p:spPr>
          <a:xfrm>
            <a:off x="246314" y="1705263"/>
            <a:ext cx="5673222" cy="5786119"/>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720">
              <a:spcBef>
                <a:spcPts val="1001"/>
              </a:spcBef>
              <a:buClr>
                <a:srgbClr val="000000"/>
              </a:buClr>
              <a:buSzPct val="80000"/>
            </a:pPr>
            <a:r>
              <a:rPr lang="en-US" sz="2800" b="1" spc="-1" dirty="0">
                <a:latin typeface="Frutiger 55 Roman"/>
              </a:rPr>
              <a:t>Die Region </a:t>
            </a:r>
            <a:r>
              <a:rPr lang="en-US" sz="2800" b="1" spc="-1" dirty="0" err="1">
                <a:latin typeface="Frutiger 55 Roman"/>
              </a:rPr>
              <a:t>Vaca</a:t>
            </a:r>
            <a:r>
              <a:rPr lang="en-US" sz="2800" b="1" spc="-1" dirty="0">
                <a:latin typeface="Frutiger 55 Roman"/>
              </a:rPr>
              <a:t> </a:t>
            </a:r>
            <a:r>
              <a:rPr lang="en-US" sz="2800" b="1" spc="-1" dirty="0" err="1">
                <a:latin typeface="Frutiger 55 Roman"/>
              </a:rPr>
              <a:t>Muerta</a:t>
            </a:r>
            <a:r>
              <a:rPr lang="en-US" sz="2800" b="1" spc="-1" dirty="0">
                <a:latin typeface="Frutiger 55 Roman"/>
              </a:rPr>
              <a:t>, </a:t>
            </a:r>
            <a:r>
              <a:rPr lang="en-US" sz="2800" b="1" spc="-1" dirty="0" err="1">
                <a:latin typeface="Frutiger 55 Roman"/>
              </a:rPr>
              <a:t>Argentinien</a:t>
            </a:r>
            <a:r>
              <a:rPr lang="en-US" sz="2800" b="1" spc="-1" dirty="0">
                <a:latin typeface="Frutiger 55 Roman"/>
              </a:rPr>
              <a:t> </a:t>
            </a:r>
          </a:p>
          <a:p>
            <a:pPr marL="720">
              <a:spcBef>
                <a:spcPts val="1001"/>
              </a:spcBef>
              <a:buClr>
                <a:srgbClr val="000000"/>
              </a:buClr>
              <a:buSzPct val="80000"/>
            </a:pPr>
            <a:endParaRPr lang="en-US" sz="2800" spc="-1" dirty="0">
              <a:latin typeface="Frutiger 55 Roman"/>
            </a:endParaRPr>
          </a:p>
          <a:p>
            <a:pPr marL="343620" indent="-342900">
              <a:spcBef>
                <a:spcPts val="1001"/>
              </a:spcBef>
              <a:buClr>
                <a:srgbClr val="000000"/>
              </a:buClr>
              <a:buSzPct val="80000"/>
              <a:buFont typeface="Arial" panose="020B0604020202020204" pitchFamily="34" charset="0"/>
              <a:buChar char="•"/>
            </a:pPr>
            <a:r>
              <a:rPr lang="en-US" sz="2800" spc="-1" dirty="0" err="1">
                <a:latin typeface="Frutiger 55 Roman"/>
              </a:rPr>
              <a:t>Deutschlands</a:t>
            </a:r>
            <a:r>
              <a:rPr lang="en-US" sz="2800" spc="-1" dirty="0">
                <a:latin typeface="Frutiger 55 Roman"/>
              </a:rPr>
              <a:t> </a:t>
            </a:r>
            <a:r>
              <a:rPr lang="en-US" sz="2800" spc="-1" dirty="0" err="1">
                <a:latin typeface="Frutiger 55 Roman"/>
              </a:rPr>
              <a:t>größter</a:t>
            </a:r>
            <a:r>
              <a:rPr lang="en-US" sz="2800" spc="-1" dirty="0">
                <a:latin typeface="Frutiger 55 Roman"/>
              </a:rPr>
              <a:t> </a:t>
            </a:r>
            <a:r>
              <a:rPr lang="en-US" sz="2800" spc="-1" dirty="0" err="1">
                <a:latin typeface="Frutiger 55 Roman"/>
              </a:rPr>
              <a:t>unabhängiger</a:t>
            </a:r>
            <a:r>
              <a:rPr lang="en-US" sz="2800" spc="-1" dirty="0">
                <a:latin typeface="Frutiger 55 Roman"/>
              </a:rPr>
              <a:t> </a:t>
            </a:r>
            <a:r>
              <a:rPr lang="en-US" sz="2800" spc="-1" dirty="0" err="1">
                <a:latin typeface="Frutiger 55 Roman"/>
              </a:rPr>
              <a:t>Öl</a:t>
            </a:r>
            <a:r>
              <a:rPr lang="en-US" sz="2800" spc="-1" dirty="0">
                <a:latin typeface="Frutiger 55 Roman"/>
              </a:rPr>
              <a:t>- und </a:t>
            </a:r>
            <a:r>
              <a:rPr lang="en-US" sz="2800" spc="-1" dirty="0" err="1">
                <a:latin typeface="Frutiger 55 Roman"/>
              </a:rPr>
              <a:t>Gaskonzern</a:t>
            </a:r>
            <a:r>
              <a:rPr lang="en-US" sz="2800" spc="-1" dirty="0">
                <a:latin typeface="Frutiger 55 Roman"/>
              </a:rPr>
              <a:t> (</a:t>
            </a:r>
            <a:r>
              <a:rPr lang="en-US" sz="2800" spc="-1" dirty="0" err="1">
                <a:latin typeface="Frutiger 55 Roman"/>
              </a:rPr>
              <a:t>wintershall</a:t>
            </a:r>
            <a:r>
              <a:rPr lang="en-US" sz="2800" spc="-1" dirty="0">
                <a:latin typeface="Frutiger 55 Roman"/>
              </a:rPr>
              <a:t>) </a:t>
            </a:r>
            <a:r>
              <a:rPr lang="en-US" sz="2800" spc="-1" dirty="0" err="1">
                <a:latin typeface="Frutiger 55 Roman"/>
              </a:rPr>
              <a:t>betreibt</a:t>
            </a:r>
            <a:r>
              <a:rPr lang="en-US" sz="2800" spc="-1" dirty="0">
                <a:latin typeface="Frutiger 55 Roman"/>
              </a:rPr>
              <a:t> </a:t>
            </a:r>
            <a:r>
              <a:rPr lang="en-US" sz="2800" spc="-1" dirty="0" err="1">
                <a:latin typeface="Frutiger 55 Roman"/>
              </a:rPr>
              <a:t>hier</a:t>
            </a:r>
            <a:r>
              <a:rPr lang="en-US" sz="2800" spc="-1" dirty="0">
                <a:latin typeface="Frutiger 55 Roman"/>
              </a:rPr>
              <a:t> Fracking, </a:t>
            </a:r>
            <a:r>
              <a:rPr lang="en-US" sz="2800" spc="-1" dirty="0" err="1">
                <a:latin typeface="Frutiger 55 Roman"/>
              </a:rPr>
              <a:t>obwohl</a:t>
            </a:r>
            <a:r>
              <a:rPr lang="en-US" sz="2800" spc="-1" dirty="0">
                <a:latin typeface="Frutiger 55 Roman"/>
              </a:rPr>
              <a:t> in Deutschland </a:t>
            </a:r>
            <a:r>
              <a:rPr lang="en-US" sz="2800" spc="-1" dirty="0" err="1">
                <a:latin typeface="Frutiger 55 Roman"/>
              </a:rPr>
              <a:t>selbst</a:t>
            </a:r>
            <a:r>
              <a:rPr lang="en-US" sz="2800" spc="-1" dirty="0">
                <a:latin typeface="Frutiger 55 Roman"/>
              </a:rPr>
              <a:t> </a:t>
            </a:r>
            <a:r>
              <a:rPr lang="en-US" sz="2800" spc="-1" dirty="0" err="1">
                <a:latin typeface="Frutiger 55 Roman"/>
              </a:rPr>
              <a:t>ein</a:t>
            </a:r>
            <a:r>
              <a:rPr lang="en-US" sz="2800" spc="-1" dirty="0">
                <a:latin typeface="Frutiger 55 Roman"/>
              </a:rPr>
              <a:t> Moratorium </a:t>
            </a:r>
            <a:r>
              <a:rPr lang="en-US" sz="2800" spc="-1" dirty="0" err="1">
                <a:latin typeface="Frutiger 55 Roman"/>
              </a:rPr>
              <a:t>gegen</a:t>
            </a:r>
            <a:r>
              <a:rPr lang="en-US" sz="2800" spc="-1" dirty="0">
                <a:latin typeface="Frutiger 55 Roman"/>
              </a:rPr>
              <a:t> </a:t>
            </a:r>
            <a:r>
              <a:rPr lang="en-US" sz="2800" spc="-1" dirty="0" err="1">
                <a:latin typeface="Frutiger 55 Roman"/>
              </a:rPr>
              <a:t>diese</a:t>
            </a:r>
            <a:r>
              <a:rPr lang="en-US" sz="2800" spc="-1" dirty="0">
                <a:latin typeface="Frutiger 55 Roman"/>
              </a:rPr>
              <a:t> </a:t>
            </a:r>
            <a:r>
              <a:rPr lang="en-US" sz="2800" spc="-1" dirty="0" err="1">
                <a:latin typeface="Frutiger 55 Roman"/>
              </a:rPr>
              <a:t>Methode</a:t>
            </a:r>
            <a:r>
              <a:rPr lang="en-US" sz="2800" spc="-1" dirty="0">
                <a:latin typeface="Frutiger 55 Roman"/>
              </a:rPr>
              <a:t> </a:t>
            </a:r>
            <a:r>
              <a:rPr lang="en-US" sz="2800" spc="-1" dirty="0" err="1">
                <a:latin typeface="Frutiger 55 Roman"/>
              </a:rPr>
              <a:t>besteht</a:t>
            </a:r>
            <a:r>
              <a:rPr lang="en-US" sz="2800" spc="-1" dirty="0">
                <a:latin typeface="Frutiger 55 Roman"/>
              </a:rPr>
              <a:t> </a:t>
            </a:r>
          </a:p>
          <a:p>
            <a:pPr marL="343620" indent="-342900">
              <a:spcBef>
                <a:spcPts val="1001"/>
              </a:spcBef>
              <a:buClr>
                <a:srgbClr val="000000"/>
              </a:buClr>
              <a:buSzPct val="80000"/>
              <a:buFont typeface="Arial" panose="020B0604020202020204" pitchFamily="34" charset="0"/>
              <a:buChar char="•"/>
            </a:pPr>
            <a:r>
              <a:rPr lang="en-US" sz="2800" spc="-1" dirty="0">
                <a:latin typeface="Frutiger 55 Roman"/>
              </a:rPr>
              <a:t>1/6 des </a:t>
            </a:r>
            <a:r>
              <a:rPr lang="en-US" sz="2800" spc="-1" dirty="0" err="1">
                <a:latin typeface="Frutiger 55 Roman"/>
              </a:rPr>
              <a:t>verbleibenden</a:t>
            </a:r>
            <a:r>
              <a:rPr lang="en-US" sz="2800" spc="-1" dirty="0">
                <a:latin typeface="Frutiger 55 Roman"/>
              </a:rPr>
              <a:t> CO</a:t>
            </a:r>
            <a:r>
              <a:rPr lang="en-US" sz="2800" spc="-1" baseline="-25000" dirty="0">
                <a:latin typeface="Frutiger 55 Roman"/>
              </a:rPr>
              <a:t>2</a:t>
            </a:r>
            <a:r>
              <a:rPr lang="en-US" sz="2800" spc="-1" dirty="0">
                <a:latin typeface="Frutiger 55 Roman"/>
              </a:rPr>
              <a:t>-Budgets </a:t>
            </a:r>
            <a:r>
              <a:rPr lang="en-US" sz="2800" spc="-1" dirty="0" err="1">
                <a:latin typeface="Frutiger 55 Roman"/>
              </a:rPr>
              <a:t>würde</a:t>
            </a:r>
            <a:r>
              <a:rPr lang="en-US" sz="2800" spc="-1" dirty="0">
                <a:latin typeface="Frutiger 55 Roman"/>
              </a:rPr>
              <a:t> </a:t>
            </a:r>
            <a:r>
              <a:rPr lang="en-US" sz="2800" spc="-1" dirty="0" err="1">
                <a:latin typeface="Frutiger 55 Roman"/>
              </a:rPr>
              <a:t>durch</a:t>
            </a:r>
            <a:r>
              <a:rPr lang="en-US" sz="2800" spc="-1" dirty="0">
                <a:latin typeface="Frutiger 55 Roman"/>
              </a:rPr>
              <a:t> die </a:t>
            </a:r>
            <a:r>
              <a:rPr lang="en-US" sz="2800" spc="-1" dirty="0" err="1">
                <a:latin typeface="Frutiger 55 Roman"/>
              </a:rPr>
              <a:t>Förderung</a:t>
            </a:r>
            <a:r>
              <a:rPr lang="en-US" sz="2800" spc="-1" dirty="0">
                <a:latin typeface="Frutiger 55 Roman"/>
              </a:rPr>
              <a:t> und </a:t>
            </a:r>
            <a:r>
              <a:rPr lang="en-US" sz="2800" spc="-1" dirty="0" err="1">
                <a:latin typeface="Frutiger 55 Roman"/>
              </a:rPr>
              <a:t>Verbrennung</a:t>
            </a:r>
            <a:r>
              <a:rPr lang="en-US" sz="2800" spc="-1" dirty="0">
                <a:latin typeface="Frutiger 55 Roman"/>
              </a:rPr>
              <a:t> des </a:t>
            </a:r>
            <a:r>
              <a:rPr lang="en-US" sz="2800" spc="-1" dirty="0" err="1">
                <a:latin typeface="Frutiger 55 Roman"/>
              </a:rPr>
              <a:t>Erdgases</a:t>
            </a:r>
            <a:r>
              <a:rPr lang="en-US" sz="2800" spc="-1" dirty="0">
                <a:latin typeface="Frutiger 55 Roman"/>
              </a:rPr>
              <a:t> </a:t>
            </a:r>
            <a:r>
              <a:rPr lang="en-US" sz="2800" spc="-1" dirty="0" err="1">
                <a:latin typeface="Frutiger 55 Roman"/>
              </a:rPr>
              <a:t>aus</a:t>
            </a:r>
            <a:r>
              <a:rPr lang="en-US" sz="2800" spc="-1" dirty="0">
                <a:latin typeface="Frutiger 55 Roman"/>
              </a:rPr>
              <a:t> </a:t>
            </a:r>
            <a:r>
              <a:rPr lang="en-US" sz="2800" spc="-1" dirty="0" err="1">
                <a:latin typeface="Frutiger 55 Roman"/>
              </a:rPr>
              <a:t>Vaca</a:t>
            </a:r>
            <a:r>
              <a:rPr lang="en-US" sz="2800" spc="-1" dirty="0">
                <a:latin typeface="Frutiger 55 Roman"/>
              </a:rPr>
              <a:t> </a:t>
            </a:r>
            <a:r>
              <a:rPr lang="en-US" sz="2800" spc="-1" dirty="0" err="1">
                <a:latin typeface="Frutiger 55 Roman"/>
              </a:rPr>
              <a:t>Muerta</a:t>
            </a:r>
            <a:r>
              <a:rPr lang="en-US" sz="2800" spc="-1" dirty="0">
                <a:latin typeface="Frutiger 55 Roman"/>
              </a:rPr>
              <a:t> </a:t>
            </a:r>
            <a:r>
              <a:rPr lang="en-US" sz="2800" spc="-1" dirty="0" err="1">
                <a:latin typeface="Frutiger 55 Roman"/>
              </a:rPr>
              <a:t>verbraucht</a:t>
            </a:r>
            <a:r>
              <a:rPr lang="en-US" sz="2800" spc="-1" dirty="0">
                <a:latin typeface="Frutiger 55 Roman"/>
              </a:rPr>
              <a:t> </a:t>
            </a:r>
            <a:r>
              <a:rPr lang="en-US" sz="2800" spc="-1" dirty="0" err="1">
                <a:latin typeface="Frutiger 55 Roman"/>
              </a:rPr>
              <a:t>werden</a:t>
            </a:r>
            <a:endParaRPr lang="en-US" sz="2800" spc="-1" dirty="0">
              <a:latin typeface="Frutiger 55 Roman"/>
            </a:endParaRPr>
          </a:p>
          <a:p>
            <a:pPr marL="720">
              <a:spcBef>
                <a:spcPts val="1001"/>
              </a:spcBef>
              <a:buClr>
                <a:srgbClr val="000000"/>
              </a:buClr>
              <a:buSzPct val="80000"/>
            </a:pPr>
            <a:endParaRPr lang="en-US" sz="2800" spc="-1" dirty="0">
              <a:latin typeface="Frutiger 55 Roman"/>
            </a:endParaRPr>
          </a:p>
        </p:txBody>
      </p:sp>
      <p:pic>
        <p:nvPicPr>
          <p:cNvPr id="5" name="Grafik 4">
            <a:extLst>
              <a:ext uri="{FF2B5EF4-FFF2-40B4-BE49-F238E27FC236}">
                <a16:creationId xmlns:a16="http://schemas.microsoft.com/office/drawing/2014/main" id="{3D88EBD6-72A7-45B6-8B6F-19AF4432E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9536" y="1417560"/>
            <a:ext cx="6740743" cy="8144476"/>
          </a:xfrm>
          <a:prstGeom prst="rect">
            <a:avLst/>
          </a:prstGeom>
        </p:spPr>
      </p:pic>
      <p:sp>
        <p:nvSpPr>
          <p:cNvPr id="6" name="Rechteck 5">
            <a:extLst>
              <a:ext uri="{FF2B5EF4-FFF2-40B4-BE49-F238E27FC236}">
                <a16:creationId xmlns:a16="http://schemas.microsoft.com/office/drawing/2014/main" id="{E25C1094-0ADC-4E88-8F09-3406D748A076}"/>
              </a:ext>
            </a:extLst>
          </p:cNvPr>
          <p:cNvSpPr/>
          <p:nvPr/>
        </p:nvSpPr>
        <p:spPr>
          <a:xfrm>
            <a:off x="7132320" y="7299960"/>
            <a:ext cx="1920240" cy="10515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6"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extLst>
      <p:ext uri="{BB962C8B-B14F-4D97-AF65-F5344CB8AC3E}">
        <p14:creationId xmlns:p14="http://schemas.microsoft.com/office/powerpoint/2010/main" val="1802979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DA11E9-C303-4865-B523-DD9BF1FE00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400" y="1405081"/>
            <a:ext cx="6345246" cy="6345246"/>
          </a:xfrm>
          <a:prstGeom prst="rect">
            <a:avLst/>
          </a:prstGeom>
          <a:noFill/>
          <a:extLst>
            <a:ext uri="{909E8E84-426E-40DD-AFC4-6F175D3DCCD1}">
              <a14:hiddenFill xmlns:a14="http://schemas.microsoft.com/office/drawing/2010/main">
                <a:solidFill>
                  <a:srgbClr val="FFFFFF"/>
                </a:solidFill>
              </a14:hiddenFill>
            </a:ext>
          </a:extLst>
        </p:spPr>
      </p:pic>
      <p:sp>
        <p:nvSpPr>
          <p:cNvPr id="274"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rPr>
              <a:t>Erdgas</a:t>
            </a:r>
            <a:r>
              <a:rPr lang="en-US" sz="4800" spc="-1" dirty="0">
                <a:solidFill>
                  <a:srgbClr val="FFFFFF"/>
                </a:solidFill>
                <a:latin typeface="Aku &amp; Kamu"/>
              </a:rPr>
              <a:t>: (Neo)</a:t>
            </a:r>
            <a:r>
              <a:rPr lang="en-US" sz="4800" spc="-1" dirty="0" err="1">
                <a:solidFill>
                  <a:srgbClr val="FFFFFF"/>
                </a:solidFill>
                <a:latin typeface="Aku &amp; Kamu"/>
              </a:rPr>
              <a:t>Koloniale</a:t>
            </a:r>
            <a:r>
              <a:rPr lang="en-US" sz="4800" spc="-1" dirty="0">
                <a:solidFill>
                  <a:srgbClr val="FFFFFF"/>
                </a:solidFill>
                <a:latin typeface="Aku &amp; Kamu"/>
              </a:rPr>
              <a:t> </a:t>
            </a:r>
            <a:r>
              <a:rPr lang="en-US" sz="4800" spc="-1" dirty="0" err="1">
                <a:solidFill>
                  <a:srgbClr val="FFFFFF"/>
                </a:solidFill>
                <a:latin typeface="Aku &amp; Kamu"/>
              </a:rPr>
              <a:t>Kontinuitäten</a:t>
            </a:r>
            <a:r>
              <a:rPr lang="en-US" sz="4800" spc="-1" dirty="0">
                <a:solidFill>
                  <a:srgbClr val="FFFFFF"/>
                </a:solidFill>
                <a:latin typeface="Aku &amp; Kamu"/>
              </a:rPr>
              <a:t> (2)</a:t>
            </a:r>
            <a:endParaRPr lang="en-US" sz="4800" b="0" strike="noStrike" spc="-1" dirty="0">
              <a:latin typeface="Arial"/>
            </a:endParaRPr>
          </a:p>
        </p:txBody>
      </p:sp>
      <p:pic>
        <p:nvPicPr>
          <p:cNvPr id="276"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3" name="CustomShape 3">
            <a:extLst>
              <a:ext uri="{FF2B5EF4-FFF2-40B4-BE49-F238E27FC236}">
                <a16:creationId xmlns:a16="http://schemas.microsoft.com/office/drawing/2014/main" id="{226604D0-E858-4318-8BE0-570CFFE33A7B}"/>
              </a:ext>
            </a:extLst>
          </p:cNvPr>
          <p:cNvSpPr/>
          <p:nvPr/>
        </p:nvSpPr>
        <p:spPr>
          <a:xfrm>
            <a:off x="344520" y="1757854"/>
            <a:ext cx="6411652" cy="5786119"/>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720">
              <a:spcBef>
                <a:spcPts val="1001"/>
              </a:spcBef>
              <a:buClr>
                <a:srgbClr val="000000"/>
              </a:buClr>
              <a:buSzPct val="80000"/>
            </a:pPr>
            <a:r>
              <a:rPr lang="en-US" sz="2800" b="1" spc="-1" dirty="0">
                <a:latin typeface="Frutiger 55 Roman"/>
              </a:rPr>
              <a:t>(O)</a:t>
            </a:r>
            <a:r>
              <a:rPr lang="en-US" sz="2800" b="1" spc="-1" dirty="0" err="1">
                <a:latin typeface="Frutiger 55 Roman"/>
              </a:rPr>
              <a:t>Kavango</a:t>
            </a:r>
            <a:r>
              <a:rPr lang="en-US" sz="2800" b="1" spc="-1" dirty="0">
                <a:latin typeface="Frutiger 55 Roman"/>
              </a:rPr>
              <a:t>, Namibia/Botswana</a:t>
            </a:r>
          </a:p>
          <a:p>
            <a:pPr marL="720">
              <a:spcBef>
                <a:spcPts val="1001"/>
              </a:spcBef>
              <a:buClr>
                <a:srgbClr val="000000"/>
              </a:buClr>
              <a:buSzPct val="80000"/>
            </a:pPr>
            <a:endParaRPr lang="en-US" sz="2800" b="1" spc="-1" dirty="0">
              <a:latin typeface="Frutiger 55 Roman"/>
            </a:endParaRPr>
          </a:p>
          <a:p>
            <a:pPr marL="457920" indent="-457200">
              <a:spcBef>
                <a:spcPts val="1001"/>
              </a:spcBef>
              <a:buClr>
                <a:srgbClr val="000000"/>
              </a:buClr>
              <a:buSzPct val="80000"/>
              <a:buFont typeface="Arial" panose="020B0604020202020204" pitchFamily="34" charset="0"/>
              <a:buChar char="•"/>
            </a:pPr>
            <a:r>
              <a:rPr lang="en-US" sz="2800" spc="-1" dirty="0">
                <a:latin typeface="Frutiger 55 Roman"/>
              </a:rPr>
              <a:t>Der </a:t>
            </a:r>
            <a:r>
              <a:rPr lang="en-US" sz="2800" spc="-1" dirty="0" err="1">
                <a:latin typeface="Frutiger 55 Roman"/>
              </a:rPr>
              <a:t>kanadische</a:t>
            </a:r>
            <a:r>
              <a:rPr lang="en-US" sz="2800" spc="-1" dirty="0">
                <a:latin typeface="Frutiger 55 Roman"/>
              </a:rPr>
              <a:t> </a:t>
            </a:r>
            <a:r>
              <a:rPr lang="en-US" sz="2800" spc="-1" dirty="0" err="1">
                <a:latin typeface="Frutiger 55 Roman"/>
              </a:rPr>
              <a:t>Konzern</a:t>
            </a:r>
            <a:r>
              <a:rPr lang="en-US" sz="2800" spc="-1" dirty="0">
                <a:latin typeface="Frutiger 55 Roman"/>
              </a:rPr>
              <a:t> </a:t>
            </a:r>
            <a:r>
              <a:rPr lang="en-US" sz="2800" spc="-1" dirty="0" err="1">
                <a:latin typeface="Frutiger 55 Roman"/>
              </a:rPr>
              <a:t>ReconAfrica</a:t>
            </a:r>
            <a:r>
              <a:rPr lang="en-US" sz="2800" spc="-1" dirty="0">
                <a:latin typeface="Frutiger 55 Roman"/>
              </a:rPr>
              <a:t> hat </a:t>
            </a:r>
            <a:r>
              <a:rPr lang="en-US" sz="2800" spc="-1" dirty="0" err="1">
                <a:latin typeface="Frutiger 55 Roman"/>
              </a:rPr>
              <a:t>hier</a:t>
            </a:r>
            <a:r>
              <a:rPr lang="en-US" sz="2800" spc="-1" dirty="0">
                <a:latin typeface="Frutiger 55 Roman"/>
              </a:rPr>
              <a:t> </a:t>
            </a:r>
            <a:r>
              <a:rPr lang="en-US" sz="2800" spc="-1" dirty="0" err="1">
                <a:latin typeface="Frutiger 55 Roman"/>
              </a:rPr>
              <a:t>mit</a:t>
            </a:r>
            <a:r>
              <a:rPr lang="en-US" sz="2800" spc="-1" dirty="0">
                <a:latin typeface="Frutiger 55 Roman"/>
              </a:rPr>
              <a:t> </a:t>
            </a:r>
            <a:r>
              <a:rPr lang="en-US" sz="2800" spc="-1" dirty="0" err="1">
                <a:latin typeface="Frutiger 55 Roman"/>
              </a:rPr>
              <a:t>Testbohrungen</a:t>
            </a:r>
            <a:r>
              <a:rPr lang="en-US" sz="2800" spc="-1" dirty="0">
                <a:latin typeface="Frutiger 55 Roman"/>
              </a:rPr>
              <a:t> </a:t>
            </a:r>
            <a:r>
              <a:rPr lang="en-US" sz="2800" spc="-1" dirty="0" err="1">
                <a:latin typeface="Frutiger 55 Roman"/>
              </a:rPr>
              <a:t>bereits</a:t>
            </a:r>
            <a:r>
              <a:rPr lang="en-US" sz="2800" spc="-1" dirty="0">
                <a:latin typeface="Frutiger 55 Roman"/>
              </a:rPr>
              <a:t> </a:t>
            </a:r>
            <a:r>
              <a:rPr lang="en-US" sz="2800" spc="-1" dirty="0" err="1">
                <a:latin typeface="Frutiger 55 Roman"/>
              </a:rPr>
              <a:t>begonnen</a:t>
            </a:r>
            <a:r>
              <a:rPr lang="en-US" sz="2800" spc="-1" dirty="0">
                <a:latin typeface="Frutiger 55 Roman"/>
              </a:rPr>
              <a:t> um </a:t>
            </a:r>
            <a:r>
              <a:rPr lang="en-US" sz="2800" spc="-1" dirty="0" err="1">
                <a:latin typeface="Frutiger 55 Roman"/>
              </a:rPr>
              <a:t>nach</a:t>
            </a:r>
            <a:r>
              <a:rPr lang="en-US" sz="2800" spc="-1" dirty="0">
                <a:latin typeface="Frutiger 55 Roman"/>
              </a:rPr>
              <a:t> </a:t>
            </a:r>
            <a:r>
              <a:rPr lang="en-US" sz="2800" spc="-1" dirty="0" err="1">
                <a:latin typeface="Frutiger 55 Roman"/>
              </a:rPr>
              <a:t>Öl</a:t>
            </a:r>
            <a:r>
              <a:rPr lang="en-US" sz="2800" spc="-1" dirty="0">
                <a:latin typeface="Frutiger 55 Roman"/>
              </a:rPr>
              <a:t> und </a:t>
            </a:r>
            <a:r>
              <a:rPr lang="en-US" sz="2800" spc="-1" dirty="0" err="1">
                <a:latin typeface="Frutiger 55 Roman"/>
              </a:rPr>
              <a:t>Erdgas</a:t>
            </a:r>
            <a:r>
              <a:rPr lang="en-US" sz="2800" spc="-1" dirty="0">
                <a:latin typeface="Frutiger 55 Roman"/>
              </a:rPr>
              <a:t> </a:t>
            </a:r>
            <a:r>
              <a:rPr lang="en-US" sz="2800" spc="-1" dirty="0" err="1">
                <a:latin typeface="Frutiger 55 Roman"/>
              </a:rPr>
              <a:t>zu</a:t>
            </a:r>
            <a:r>
              <a:rPr lang="en-US" sz="2800" spc="-1" dirty="0">
                <a:latin typeface="Frutiger 55 Roman"/>
              </a:rPr>
              <a:t> </a:t>
            </a:r>
            <a:r>
              <a:rPr lang="en-US" sz="2800" spc="-1" dirty="0" err="1">
                <a:latin typeface="Frutiger 55 Roman"/>
              </a:rPr>
              <a:t>suchen</a:t>
            </a:r>
            <a:r>
              <a:rPr lang="en-US" sz="2800" spc="-1" dirty="0">
                <a:latin typeface="Frutiger 55 Roman"/>
              </a:rPr>
              <a:t>. </a:t>
            </a:r>
          </a:p>
          <a:p>
            <a:pPr marL="457920" indent="-457200">
              <a:spcBef>
                <a:spcPts val="1001"/>
              </a:spcBef>
              <a:buClr>
                <a:srgbClr val="000000"/>
              </a:buClr>
              <a:buSzPct val="80000"/>
              <a:buFont typeface="Arial" panose="020B0604020202020204" pitchFamily="34" charset="0"/>
              <a:buChar char="•"/>
            </a:pPr>
            <a:endParaRPr lang="de-DE" sz="2800" spc="-1" dirty="0">
              <a:latin typeface="Frutiger 55 Roman"/>
            </a:endParaRPr>
          </a:p>
          <a:p>
            <a:pPr marL="457920" indent="-457200">
              <a:spcBef>
                <a:spcPts val="1001"/>
              </a:spcBef>
              <a:buClr>
                <a:srgbClr val="000000"/>
              </a:buClr>
              <a:buSzPct val="80000"/>
              <a:buFont typeface="Arial" panose="020B0604020202020204" pitchFamily="34" charset="0"/>
              <a:buChar char="•"/>
            </a:pPr>
            <a:r>
              <a:rPr lang="de-DE" sz="2800" spc="-1" dirty="0">
                <a:latin typeface="Frutiger 55 Roman"/>
              </a:rPr>
              <a:t>Das Kavango Öl- und Gasprojekt ist eine Kohlenstoffbombe, die voraussichtlich weitere 15%  des verbleibenden Kohlenstoffbudgets der Welt verbrauchen wird.</a:t>
            </a:r>
          </a:p>
        </p:txBody>
      </p:sp>
      <p:sp>
        <p:nvSpPr>
          <p:cNvPr id="4" name="Textfeld 3">
            <a:extLst>
              <a:ext uri="{FF2B5EF4-FFF2-40B4-BE49-F238E27FC236}">
                <a16:creationId xmlns:a16="http://schemas.microsoft.com/office/drawing/2014/main" id="{1DB4E6FB-DC0B-3445-AFA8-2E59CFC0D797}"/>
              </a:ext>
            </a:extLst>
          </p:cNvPr>
          <p:cNvSpPr txBox="1"/>
          <p:nvPr/>
        </p:nvSpPr>
        <p:spPr>
          <a:xfrm>
            <a:off x="1108892" y="7995746"/>
            <a:ext cx="11294560" cy="1661993"/>
          </a:xfrm>
          <a:prstGeom prst="rect">
            <a:avLst/>
          </a:prstGeom>
          <a:noFill/>
        </p:spPr>
        <p:txBody>
          <a:bodyPr wrap="square" rtlCol="0">
            <a:spAutoFit/>
          </a:bodyPr>
          <a:lstStyle/>
          <a:p>
            <a:pPr algn="ctr"/>
            <a:r>
              <a:rPr lang="de-DE" sz="2800" b="1" spc="-1" dirty="0">
                <a:solidFill>
                  <a:srgbClr val="C00000"/>
                </a:solidFill>
                <a:latin typeface="Frutiger 55 Roman"/>
              </a:rPr>
              <a:t>Die Erschließung der Gasvorkommen der </a:t>
            </a:r>
            <a:r>
              <a:rPr lang="de-DE" sz="2800" b="1" spc="-1" dirty="0" err="1">
                <a:solidFill>
                  <a:srgbClr val="C00000"/>
                </a:solidFill>
                <a:latin typeface="Frutiger 55 Roman"/>
              </a:rPr>
              <a:t>Vaca</a:t>
            </a:r>
            <a:r>
              <a:rPr lang="de-DE" sz="2800" b="1" spc="-1" dirty="0">
                <a:solidFill>
                  <a:srgbClr val="C00000"/>
                </a:solidFill>
                <a:latin typeface="Frutiger 55 Roman"/>
              </a:rPr>
              <a:t> </a:t>
            </a:r>
            <a:r>
              <a:rPr lang="de-DE" sz="2800" b="1" spc="-1" dirty="0" err="1">
                <a:solidFill>
                  <a:srgbClr val="C00000"/>
                </a:solidFill>
                <a:latin typeface="Frutiger 55 Roman"/>
              </a:rPr>
              <a:t>Muerta</a:t>
            </a:r>
            <a:r>
              <a:rPr lang="de-DE" sz="2800" b="1" spc="-1" dirty="0">
                <a:solidFill>
                  <a:srgbClr val="C00000"/>
                </a:solidFill>
                <a:latin typeface="Frutiger 55 Roman"/>
              </a:rPr>
              <a:t> und des </a:t>
            </a:r>
            <a:r>
              <a:rPr lang="de-DE" sz="2800" b="1" spc="-1" dirty="0" err="1">
                <a:solidFill>
                  <a:srgbClr val="C00000"/>
                </a:solidFill>
                <a:latin typeface="Frutiger 55 Roman"/>
              </a:rPr>
              <a:t>Kavongo</a:t>
            </a:r>
            <a:r>
              <a:rPr lang="de-DE" sz="2800" b="1" spc="-1" dirty="0">
                <a:solidFill>
                  <a:srgbClr val="C00000"/>
                </a:solidFill>
                <a:latin typeface="Frutiger 55 Roman"/>
              </a:rPr>
              <a:t> könnte fast 1/3 des gesamten globalen Kohlenstoffbudgets </a:t>
            </a:r>
            <a:r>
              <a:rPr lang="de-DE" sz="2800" b="1" spc="-1" dirty="0" err="1">
                <a:solidFill>
                  <a:srgbClr val="C00000"/>
                </a:solidFill>
                <a:latin typeface="Frutiger 55 Roman"/>
              </a:rPr>
              <a:t>verbauchen</a:t>
            </a:r>
            <a:r>
              <a:rPr lang="de-DE" sz="2800" b="1" spc="-1" dirty="0">
                <a:solidFill>
                  <a:srgbClr val="C00000"/>
                </a:solidFill>
                <a:latin typeface="Frutiger 55 Roman"/>
              </a:rPr>
              <a:t>, das zur Einhaltung des 1,5°C-Ziels notwendig ist.</a:t>
            </a:r>
          </a:p>
          <a:p>
            <a:endParaRPr lang="de-DE" dirty="0"/>
          </a:p>
        </p:txBody>
      </p:sp>
    </p:spTree>
    <p:extLst>
      <p:ext uri="{BB962C8B-B14F-4D97-AF65-F5344CB8AC3E}">
        <p14:creationId xmlns:p14="http://schemas.microsoft.com/office/powerpoint/2010/main" val="4265088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pic>
        <p:nvPicPr>
          <p:cNvPr id="4" name="Grafik 3">
            <a:extLst>
              <a:ext uri="{FF2B5EF4-FFF2-40B4-BE49-F238E27FC236}">
                <a16:creationId xmlns:a16="http://schemas.microsoft.com/office/drawing/2014/main" id="{E8E271ED-0FFD-4506-B3F1-75D5C320B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020" y="1837753"/>
            <a:ext cx="9829800" cy="6821881"/>
          </a:xfrm>
          <a:prstGeom prst="rect">
            <a:avLst/>
          </a:prstGeom>
        </p:spPr>
      </p:pic>
      <p:sp>
        <p:nvSpPr>
          <p:cNvPr id="275" name="CustomShape 2"/>
          <p:cNvSpPr/>
          <p:nvPr/>
        </p:nvSpPr>
        <p:spPr>
          <a:xfrm>
            <a:off x="222600" y="452846"/>
            <a:ext cx="12194640" cy="6411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3500" spc="-1" dirty="0" err="1">
                <a:solidFill>
                  <a:srgbClr val="FFFFFF"/>
                </a:solidFill>
                <a:latin typeface="Aku &amp; Kamu"/>
              </a:rPr>
              <a:t>Orte</a:t>
            </a:r>
            <a:r>
              <a:rPr lang="en-US" sz="3500" spc="-1" dirty="0">
                <a:solidFill>
                  <a:srgbClr val="FFFFFF"/>
                </a:solidFill>
                <a:latin typeface="Aku &amp; Kamu"/>
              </a:rPr>
              <a:t> der </a:t>
            </a:r>
            <a:r>
              <a:rPr lang="en-US" sz="3500" spc="-1" dirty="0" err="1">
                <a:solidFill>
                  <a:srgbClr val="FFFFFF"/>
                </a:solidFill>
                <a:latin typeface="Aku &amp; Kamu"/>
              </a:rPr>
              <a:t>Extraktion</a:t>
            </a:r>
            <a:r>
              <a:rPr lang="en-US" sz="3500" spc="-1" dirty="0">
                <a:solidFill>
                  <a:srgbClr val="FFFFFF"/>
                </a:solidFill>
                <a:latin typeface="Aku &amp; Kamu"/>
              </a:rPr>
              <a:t> </a:t>
            </a:r>
            <a:r>
              <a:rPr lang="en-US" sz="3500" spc="-1" dirty="0" err="1">
                <a:solidFill>
                  <a:srgbClr val="FFFFFF"/>
                </a:solidFill>
                <a:latin typeface="Aku &amp; Kamu"/>
              </a:rPr>
              <a:t>mit</a:t>
            </a:r>
            <a:r>
              <a:rPr lang="en-US" sz="3500" spc="-1" dirty="0">
                <a:solidFill>
                  <a:srgbClr val="FFFFFF"/>
                </a:solidFill>
                <a:latin typeface="Aku &amp; Kamu"/>
              </a:rPr>
              <a:t> </a:t>
            </a:r>
            <a:r>
              <a:rPr lang="en-US" sz="3500" spc="-1" dirty="0" err="1">
                <a:solidFill>
                  <a:srgbClr val="FFFFFF"/>
                </a:solidFill>
                <a:latin typeface="Aku &amp; Kamu"/>
              </a:rPr>
              <a:t>Orten</a:t>
            </a:r>
            <a:r>
              <a:rPr lang="en-US" sz="3500" spc="-1" dirty="0">
                <a:solidFill>
                  <a:srgbClr val="FFFFFF"/>
                </a:solidFill>
                <a:latin typeface="Aku &amp; Kamu"/>
              </a:rPr>
              <a:t> der </a:t>
            </a:r>
            <a:r>
              <a:rPr lang="en-US" sz="3500" spc="-1" dirty="0" err="1">
                <a:solidFill>
                  <a:srgbClr val="FFFFFF"/>
                </a:solidFill>
                <a:latin typeface="Aku &amp; Kamu"/>
              </a:rPr>
              <a:t>Konsumption</a:t>
            </a:r>
            <a:r>
              <a:rPr lang="en-US" sz="3500" spc="-1" dirty="0">
                <a:solidFill>
                  <a:srgbClr val="FFFFFF"/>
                </a:solidFill>
                <a:latin typeface="Aku &amp; Kamu"/>
              </a:rPr>
              <a:t> </a:t>
            </a:r>
            <a:r>
              <a:rPr lang="en-US" sz="3500" spc="-1" dirty="0" err="1">
                <a:solidFill>
                  <a:srgbClr val="FFFFFF"/>
                </a:solidFill>
                <a:latin typeface="Aku &amp; Kamu"/>
              </a:rPr>
              <a:t>verbinden</a:t>
            </a:r>
            <a:r>
              <a:rPr lang="en-US" sz="3500" spc="-1" dirty="0">
                <a:solidFill>
                  <a:srgbClr val="FFFFFF"/>
                </a:solidFill>
                <a:latin typeface="Aku &amp; Kamu"/>
              </a:rPr>
              <a:t>…</a:t>
            </a:r>
            <a:endParaRPr lang="en-US" sz="3500" b="0" strike="noStrike" spc="-1" dirty="0">
              <a:latin typeface="Arial"/>
            </a:endParaRPr>
          </a:p>
        </p:txBody>
      </p:sp>
      <p:sp>
        <p:nvSpPr>
          <p:cNvPr id="2" name="Textfeld 1">
            <a:extLst>
              <a:ext uri="{FF2B5EF4-FFF2-40B4-BE49-F238E27FC236}">
                <a16:creationId xmlns:a16="http://schemas.microsoft.com/office/drawing/2014/main" id="{7D8115D6-22F6-49BF-936C-BBEF9396E003}"/>
              </a:ext>
            </a:extLst>
          </p:cNvPr>
          <p:cNvSpPr txBox="1"/>
          <p:nvPr/>
        </p:nvSpPr>
        <p:spPr>
          <a:xfrm>
            <a:off x="0" y="8782647"/>
            <a:ext cx="13012200" cy="655320"/>
          </a:xfrm>
          <a:prstGeom prst="rect">
            <a:avLst/>
          </a:prstGeom>
          <a:solidFill>
            <a:srgbClr val="C00000"/>
          </a:solidFill>
        </p:spPr>
        <p:txBody>
          <a:bodyPr wrap="square" rtlCol="0">
            <a:spAutoFit/>
          </a:bodyPr>
          <a:lstStyle/>
          <a:p>
            <a:endParaRPr lang="de-DE" dirty="0"/>
          </a:p>
        </p:txBody>
      </p:sp>
      <p:sp>
        <p:nvSpPr>
          <p:cNvPr id="3" name="Textfeld 2">
            <a:extLst>
              <a:ext uri="{FF2B5EF4-FFF2-40B4-BE49-F238E27FC236}">
                <a16:creationId xmlns:a16="http://schemas.microsoft.com/office/drawing/2014/main" id="{5E11AD1E-4A74-4766-A331-34548764A03D}"/>
              </a:ext>
            </a:extLst>
          </p:cNvPr>
          <p:cNvSpPr txBox="1"/>
          <p:nvPr/>
        </p:nvSpPr>
        <p:spPr>
          <a:xfrm>
            <a:off x="1405020" y="8679420"/>
            <a:ext cx="12466320" cy="861774"/>
          </a:xfrm>
          <a:prstGeom prst="rect">
            <a:avLst/>
          </a:prstGeom>
          <a:noFill/>
        </p:spPr>
        <p:txBody>
          <a:bodyPr wrap="square" rtlCol="0">
            <a:spAutoFit/>
          </a:bodyPr>
          <a:lstStyle/>
          <a:p>
            <a:r>
              <a:rPr lang="de-DE" sz="5000" dirty="0">
                <a:solidFill>
                  <a:schemeClr val="bg1"/>
                </a:solidFill>
                <a:latin typeface="Aku &amp; Kamu" panose="020B0603050302020204" pitchFamily="34" charset="0"/>
              </a:rPr>
              <a:t>Um gemeinsam Widerstand zu leisten!</a:t>
            </a:r>
          </a:p>
        </p:txBody>
      </p:sp>
      <p:pic>
        <p:nvPicPr>
          <p:cNvPr id="276" name="EG_logo.png"/>
          <p:cNvPicPr/>
          <p:nvPr/>
        </p:nvPicPr>
        <p:blipFill>
          <a:blip r:embed="rId4">
            <a:extLst>
              <a:ext uri="{28A0092B-C50C-407E-A947-70E740481C1C}">
                <a14:useLocalDpi xmlns:a14="http://schemas.microsoft.com/office/drawing/2010/main"/>
              </a:ext>
            </a:extLst>
          </a:blip>
          <a:stretch/>
        </p:blipFill>
        <p:spPr>
          <a:xfrm>
            <a:off x="10712640" y="-167114"/>
            <a:ext cx="2522160" cy="2522160"/>
          </a:xfrm>
          <a:prstGeom prst="rect">
            <a:avLst/>
          </a:prstGeom>
          <a:ln w="12600">
            <a:noFill/>
          </a:ln>
        </p:spPr>
      </p:pic>
    </p:spTree>
    <p:extLst>
      <p:ext uri="{BB962C8B-B14F-4D97-AF65-F5344CB8AC3E}">
        <p14:creationId xmlns:p14="http://schemas.microsoft.com/office/powerpoint/2010/main" val="796155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8EE893-A9EE-434D-8E4B-B5A36C9A126E}"/>
              </a:ext>
            </a:extLst>
          </p:cNvPr>
          <p:cNvPicPr>
            <a:picLocks noChangeAspect="1"/>
          </p:cNvPicPr>
          <p:nvPr/>
        </p:nvPicPr>
        <p:blipFill>
          <a:blip r:embed="rId3"/>
          <a:stretch>
            <a:fillRect/>
          </a:stretch>
        </p:blipFill>
        <p:spPr>
          <a:xfrm rot="298695">
            <a:off x="5264815" y="1208903"/>
            <a:ext cx="5998210" cy="3370994"/>
          </a:xfrm>
          <a:prstGeom prst="rect">
            <a:avLst/>
          </a:prstGeom>
          <a:ln w="38100">
            <a:solidFill>
              <a:schemeClr val="tx1"/>
            </a:solidFill>
          </a:ln>
        </p:spPr>
      </p:pic>
      <p:sp>
        <p:nvSpPr>
          <p:cNvPr id="274"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rPr>
              <a:t>Weitere</a:t>
            </a:r>
            <a:r>
              <a:rPr lang="en-US" sz="4800" spc="-1" dirty="0">
                <a:solidFill>
                  <a:srgbClr val="FFFFFF"/>
                </a:solidFill>
                <a:latin typeface="Aku &amp; Kamu"/>
              </a:rPr>
              <a:t> </a:t>
            </a:r>
            <a:r>
              <a:rPr lang="en-US" sz="4800" spc="-1" dirty="0" err="1">
                <a:solidFill>
                  <a:srgbClr val="FFFFFF"/>
                </a:solidFill>
                <a:latin typeface="Aku &amp; Kamu"/>
              </a:rPr>
              <a:t>Kämpfe</a:t>
            </a:r>
            <a:r>
              <a:rPr lang="en-US" sz="4800" spc="-1" dirty="0">
                <a:solidFill>
                  <a:srgbClr val="FFFFFF"/>
                </a:solidFill>
                <a:latin typeface="Aku &amp; Kamu"/>
              </a:rPr>
              <a:t> </a:t>
            </a:r>
            <a:r>
              <a:rPr lang="en-US" sz="4800" spc="-1" dirty="0" err="1">
                <a:solidFill>
                  <a:srgbClr val="FFFFFF"/>
                </a:solidFill>
                <a:latin typeface="Aku &amp; Kamu"/>
              </a:rPr>
              <a:t>gegen</a:t>
            </a:r>
            <a:r>
              <a:rPr lang="en-US" sz="4800" spc="-1" dirty="0">
                <a:solidFill>
                  <a:srgbClr val="FFFFFF"/>
                </a:solidFill>
                <a:latin typeface="Aku &amp; Kamu"/>
              </a:rPr>
              <a:t> </a:t>
            </a:r>
            <a:r>
              <a:rPr lang="en-US" sz="4800" spc="-1" dirty="0" err="1">
                <a:solidFill>
                  <a:srgbClr val="FFFFFF"/>
                </a:solidFill>
                <a:latin typeface="Aku &amp; Kamu"/>
              </a:rPr>
              <a:t>Erdgas</a:t>
            </a:r>
            <a:r>
              <a:rPr lang="en-US" sz="4800" spc="-1" dirty="0">
                <a:solidFill>
                  <a:srgbClr val="FFFFFF"/>
                </a:solidFill>
                <a:latin typeface="Aku &amp; Kamu"/>
              </a:rPr>
              <a:t> in Europa… </a:t>
            </a:r>
            <a:endParaRPr lang="en-US" sz="4800" b="0" strike="noStrike" spc="-1" dirty="0">
              <a:latin typeface="Arial"/>
            </a:endParaRPr>
          </a:p>
        </p:txBody>
      </p:sp>
      <p:sp>
        <p:nvSpPr>
          <p:cNvPr id="4" name="CustomShape 3">
            <a:extLst>
              <a:ext uri="{FF2B5EF4-FFF2-40B4-BE49-F238E27FC236}">
                <a16:creationId xmlns:a16="http://schemas.microsoft.com/office/drawing/2014/main" id="{63080173-6E0B-4E97-B90A-B2CB2F6D5F79}"/>
              </a:ext>
            </a:extLst>
          </p:cNvPr>
          <p:cNvSpPr/>
          <p:nvPr/>
        </p:nvSpPr>
        <p:spPr>
          <a:xfrm>
            <a:off x="344520" y="1637836"/>
            <a:ext cx="5128743" cy="4236977"/>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720">
              <a:spcBef>
                <a:spcPts val="1001"/>
              </a:spcBef>
              <a:buClr>
                <a:srgbClr val="000000"/>
              </a:buClr>
              <a:buSzPct val="80000"/>
            </a:pPr>
            <a:r>
              <a:rPr lang="en-US" sz="2800" b="1" spc="-1" dirty="0">
                <a:latin typeface="Aku &amp; Kamu" panose="020B0603050302020204" pitchFamily="34" charset="0"/>
              </a:rPr>
              <a:t>2013</a:t>
            </a:r>
            <a:r>
              <a:rPr lang="en-US" sz="2800" spc="-1" dirty="0">
                <a:latin typeface="Frutiger 55 Roman"/>
              </a:rPr>
              <a:t>: </a:t>
            </a:r>
            <a:r>
              <a:rPr lang="en-US" sz="2800" spc="-1" dirty="0" err="1">
                <a:latin typeface="Frutiger 55 Roman"/>
              </a:rPr>
              <a:t>Landwirte</a:t>
            </a:r>
            <a:r>
              <a:rPr lang="en-US" sz="2800" spc="-1" dirty="0">
                <a:latin typeface="Frutiger 55 Roman"/>
              </a:rPr>
              <a:t> in </a:t>
            </a:r>
            <a:r>
              <a:rPr lang="de-DE" sz="2800" b="0" i="0" dirty="0" err="1">
                <a:solidFill>
                  <a:srgbClr val="000000"/>
                </a:solidFill>
                <a:effectLst/>
                <a:latin typeface="VICE Grotesk"/>
              </a:rPr>
              <a:t>Pungeşti</a:t>
            </a:r>
            <a:r>
              <a:rPr lang="de-DE" sz="2800" b="0" i="0" dirty="0">
                <a:solidFill>
                  <a:srgbClr val="000000"/>
                </a:solidFill>
                <a:effectLst/>
                <a:latin typeface="VICE Grotesk"/>
              </a:rPr>
              <a:t>, Rumänien, stoppen </a:t>
            </a:r>
            <a:r>
              <a:rPr lang="de-DE" sz="2800" b="0" i="0" dirty="0" err="1">
                <a:solidFill>
                  <a:srgbClr val="000000"/>
                </a:solidFill>
                <a:effectLst/>
                <a:latin typeface="VICE Grotesk"/>
              </a:rPr>
              <a:t>Chevron‘s</a:t>
            </a:r>
            <a:r>
              <a:rPr lang="de-DE" sz="2800" b="0" i="0" dirty="0">
                <a:solidFill>
                  <a:srgbClr val="000000"/>
                </a:solidFill>
                <a:effectLst/>
                <a:latin typeface="VICE Grotesk"/>
              </a:rPr>
              <a:t> Bulldozer</a:t>
            </a:r>
            <a:endParaRPr lang="en-US" sz="2800" spc="-1" dirty="0">
              <a:latin typeface="Frutiger 55 Roman"/>
            </a:endParaRPr>
          </a:p>
          <a:p>
            <a:pPr marL="720">
              <a:spcBef>
                <a:spcPts val="1001"/>
              </a:spcBef>
              <a:buClr>
                <a:srgbClr val="000000"/>
              </a:buClr>
              <a:buSzPct val="80000"/>
            </a:pPr>
            <a:r>
              <a:rPr lang="en-US" sz="2800" b="1" spc="-1" dirty="0">
                <a:latin typeface="Aku &amp; Kamu" panose="020B0603050302020204" pitchFamily="34" charset="0"/>
              </a:rPr>
              <a:t>2018</a:t>
            </a:r>
            <a:r>
              <a:rPr lang="en-US" sz="2800" spc="-1" dirty="0">
                <a:latin typeface="Frutiger 55 Roman"/>
              </a:rPr>
              <a:t>: Code Rood </a:t>
            </a:r>
            <a:r>
              <a:rPr lang="en-US" sz="2800" spc="-1" dirty="0" err="1">
                <a:latin typeface="Frutiger 55 Roman"/>
              </a:rPr>
              <a:t>blockiert</a:t>
            </a:r>
            <a:r>
              <a:rPr lang="en-US" sz="2800" spc="-1" dirty="0">
                <a:latin typeface="Frutiger 55 Roman"/>
              </a:rPr>
              <a:t> die </a:t>
            </a:r>
            <a:r>
              <a:rPr lang="en-US" sz="2800" spc="-1" dirty="0" err="1">
                <a:latin typeface="Frutiger 55 Roman"/>
              </a:rPr>
              <a:t>Gasförderung</a:t>
            </a:r>
            <a:r>
              <a:rPr lang="en-US" sz="2800" spc="-1" dirty="0">
                <a:latin typeface="Frutiger 55 Roman"/>
              </a:rPr>
              <a:t> in Groningen (</a:t>
            </a:r>
            <a:r>
              <a:rPr lang="en-US" sz="2800" spc="-1" dirty="0" err="1">
                <a:latin typeface="Frutiger 55 Roman"/>
              </a:rPr>
              <a:t>Niederlanden</a:t>
            </a:r>
            <a:r>
              <a:rPr lang="en-US" sz="2800" spc="-1" dirty="0">
                <a:latin typeface="Frutiger 55 Roman"/>
              </a:rPr>
              <a:t>); </a:t>
            </a:r>
            <a:r>
              <a:rPr lang="en-US" sz="2800" spc="-1" dirty="0" err="1">
                <a:latin typeface="Frutiger 55 Roman"/>
              </a:rPr>
              <a:t>ein</a:t>
            </a:r>
            <a:r>
              <a:rPr lang="en-US" sz="2800" spc="-1" dirty="0">
                <a:latin typeface="Frutiger 55 Roman"/>
              </a:rPr>
              <a:t> </a:t>
            </a:r>
            <a:r>
              <a:rPr lang="en-US" sz="2800" spc="-1" dirty="0" err="1">
                <a:latin typeface="Frutiger 55 Roman"/>
              </a:rPr>
              <a:t>Jahr</a:t>
            </a:r>
            <a:r>
              <a:rPr lang="en-US" sz="2800" spc="-1" dirty="0">
                <a:latin typeface="Frutiger 55 Roman"/>
              </a:rPr>
              <a:t> </a:t>
            </a:r>
            <a:r>
              <a:rPr lang="en-US" sz="2800" spc="-1" dirty="0" err="1">
                <a:latin typeface="Frutiger 55 Roman"/>
              </a:rPr>
              <a:t>später</a:t>
            </a:r>
            <a:r>
              <a:rPr lang="en-US" sz="2800" spc="-1" dirty="0">
                <a:latin typeface="Frutiger 55 Roman"/>
              </a:rPr>
              <a:t> </a:t>
            </a:r>
            <a:r>
              <a:rPr lang="en-US" sz="2800" spc="-1" dirty="0" err="1">
                <a:latin typeface="Frutiger 55 Roman"/>
              </a:rPr>
              <a:t>beschließt</a:t>
            </a:r>
            <a:r>
              <a:rPr lang="en-US" sz="2800" spc="-1" dirty="0">
                <a:latin typeface="Frutiger 55 Roman"/>
              </a:rPr>
              <a:t> die </a:t>
            </a:r>
            <a:r>
              <a:rPr lang="en-US" sz="2800" spc="-1" dirty="0" err="1">
                <a:latin typeface="Frutiger 55 Roman"/>
              </a:rPr>
              <a:t>Regierung</a:t>
            </a:r>
            <a:r>
              <a:rPr lang="en-US" sz="2800" spc="-1" dirty="0">
                <a:latin typeface="Frutiger 55 Roman"/>
              </a:rPr>
              <a:t> die </a:t>
            </a:r>
            <a:r>
              <a:rPr lang="en-US" sz="2800" spc="-1" dirty="0" err="1">
                <a:latin typeface="Frutiger 55 Roman"/>
              </a:rPr>
              <a:t>Schließung</a:t>
            </a:r>
            <a:r>
              <a:rPr lang="en-US" sz="2800" spc="-1" dirty="0">
                <a:latin typeface="Frutiger 55 Roman"/>
              </a:rPr>
              <a:t> des </a:t>
            </a:r>
            <a:r>
              <a:rPr lang="en-US" sz="2800" spc="-1" dirty="0" err="1">
                <a:latin typeface="Frutiger 55 Roman"/>
              </a:rPr>
              <a:t>Gasfeldes</a:t>
            </a:r>
            <a:r>
              <a:rPr lang="en-US" sz="2800" spc="-1" dirty="0">
                <a:latin typeface="Frutiger 55 Roman"/>
              </a:rPr>
              <a:t> </a:t>
            </a:r>
            <a:r>
              <a:rPr lang="en-US" sz="2800" spc="-1" dirty="0" err="1">
                <a:latin typeface="Frutiger 55 Roman"/>
              </a:rPr>
              <a:t>für</a:t>
            </a:r>
            <a:r>
              <a:rPr lang="en-US" sz="2800" spc="-1" dirty="0">
                <a:latin typeface="Frutiger 55 Roman"/>
              </a:rPr>
              <a:t> 2022</a:t>
            </a:r>
          </a:p>
          <a:p>
            <a:pPr marL="720">
              <a:spcBef>
                <a:spcPts val="1001"/>
              </a:spcBef>
              <a:buClr>
                <a:srgbClr val="000000"/>
              </a:buClr>
              <a:buSzPct val="80000"/>
            </a:pPr>
            <a:r>
              <a:rPr lang="en-US" sz="2800" spc="-1" dirty="0">
                <a:latin typeface="Frutiger 55 Roman"/>
              </a:rPr>
              <a:t>	</a:t>
            </a:r>
          </a:p>
        </p:txBody>
      </p:sp>
      <p:pic>
        <p:nvPicPr>
          <p:cNvPr id="7" name="Grafik 6" descr="Ein Bild, das Gras, draußen, Personen, groß enthält.&#10;&#10;Automatisch generierte Beschreibung">
            <a:extLst>
              <a:ext uri="{FF2B5EF4-FFF2-40B4-BE49-F238E27FC236}">
                <a16:creationId xmlns:a16="http://schemas.microsoft.com/office/drawing/2014/main" id="{134EFA32-BC60-4F73-8A12-7CA97DBAE9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60645">
            <a:off x="7770351" y="3180056"/>
            <a:ext cx="5329544" cy="3804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Grafik 10">
            <a:extLst>
              <a:ext uri="{FF2B5EF4-FFF2-40B4-BE49-F238E27FC236}">
                <a16:creationId xmlns:a16="http://schemas.microsoft.com/office/drawing/2014/main" id="{F9C09499-B010-4407-899A-40B66FD9B1C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5400" y="5558223"/>
            <a:ext cx="6639720" cy="3831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6" name="EG_logo.png"/>
          <p:cNvPicPr/>
          <p:nvPr/>
        </p:nvPicPr>
        <p:blipFill>
          <a:blip r:embed="rId6">
            <a:extLst>
              <a:ext uri="{28A0092B-C50C-407E-A947-70E740481C1C}">
                <a14:useLocalDpi xmlns:a14="http://schemas.microsoft.com/office/drawing/2010/main"/>
              </a:ext>
            </a:extLst>
          </a:blip>
          <a:stretch/>
        </p:blipFill>
        <p:spPr>
          <a:xfrm>
            <a:off x="11160244" y="-130200"/>
            <a:ext cx="2522160" cy="2522160"/>
          </a:xfrm>
          <a:prstGeom prst="rect">
            <a:avLst/>
          </a:prstGeom>
          <a:ln w="12600">
            <a:noFill/>
          </a:ln>
        </p:spPr>
      </p:pic>
      <p:sp>
        <p:nvSpPr>
          <p:cNvPr id="2" name="Textfeld 1">
            <a:extLst>
              <a:ext uri="{FF2B5EF4-FFF2-40B4-BE49-F238E27FC236}">
                <a16:creationId xmlns:a16="http://schemas.microsoft.com/office/drawing/2014/main" id="{11E7F4DD-487B-8042-9ABB-01A42CC754F3}"/>
              </a:ext>
            </a:extLst>
          </p:cNvPr>
          <p:cNvSpPr txBox="1"/>
          <p:nvPr/>
        </p:nvSpPr>
        <p:spPr>
          <a:xfrm>
            <a:off x="7230560" y="7285004"/>
            <a:ext cx="5308600" cy="2246769"/>
          </a:xfrm>
          <a:prstGeom prst="rect">
            <a:avLst/>
          </a:prstGeom>
          <a:noFill/>
        </p:spPr>
        <p:txBody>
          <a:bodyPr wrap="square" rtlCol="0">
            <a:spAutoFit/>
          </a:bodyPr>
          <a:lstStyle/>
          <a:p>
            <a:pPr marL="720">
              <a:spcBef>
                <a:spcPts val="1001"/>
              </a:spcBef>
              <a:buClr>
                <a:srgbClr val="000000"/>
              </a:buClr>
              <a:buSzPct val="80000"/>
            </a:pPr>
            <a:r>
              <a:rPr lang="en-US" sz="2800" b="1" spc="-1" dirty="0">
                <a:latin typeface="Aku &amp; Kamu" panose="020B0603050302020204" pitchFamily="34" charset="0"/>
              </a:rPr>
              <a:t>2019</a:t>
            </a:r>
            <a:r>
              <a:rPr lang="en-US" sz="2800" spc="-1" dirty="0">
                <a:latin typeface="Frutiger 55 Roman"/>
              </a:rPr>
              <a:t>: </a:t>
            </a:r>
            <a:r>
              <a:rPr lang="en-US" sz="2800" i="1" dirty="0" err="1">
                <a:latin typeface="Frutiger 55 Roman"/>
              </a:rPr>
              <a:t>Fossilgasfällan</a:t>
            </a:r>
            <a:r>
              <a:rPr lang="en-US" sz="2800" spc="-1" dirty="0">
                <a:latin typeface="Frutiger 55 Roman"/>
              </a:rPr>
              <a:t> </a:t>
            </a:r>
            <a:r>
              <a:rPr lang="en-US" sz="2800" spc="-1" dirty="0" err="1">
                <a:latin typeface="Frutiger 55 Roman"/>
              </a:rPr>
              <a:t>blockiert</a:t>
            </a:r>
            <a:r>
              <a:rPr lang="en-US" sz="2800" spc="-1" dirty="0">
                <a:latin typeface="Frutiger 55 Roman"/>
              </a:rPr>
              <a:t> den </a:t>
            </a:r>
            <a:r>
              <a:rPr lang="en-US" sz="2800" spc="-1" dirty="0" err="1">
                <a:latin typeface="Frutiger 55 Roman"/>
              </a:rPr>
              <a:t>Hafen</a:t>
            </a:r>
            <a:r>
              <a:rPr lang="en-US" sz="2800" spc="-1" dirty="0">
                <a:latin typeface="Frutiger 55 Roman"/>
              </a:rPr>
              <a:t> in </a:t>
            </a:r>
            <a:r>
              <a:rPr lang="en-US" sz="2800" spc="-1" dirty="0" err="1">
                <a:latin typeface="Frutiger 55 Roman"/>
              </a:rPr>
              <a:t>Gotheburg</a:t>
            </a:r>
            <a:r>
              <a:rPr lang="en-US" sz="2800" spc="-1" dirty="0">
                <a:latin typeface="Frutiger 55 Roman"/>
              </a:rPr>
              <a:t> (</a:t>
            </a:r>
            <a:r>
              <a:rPr lang="en-US" sz="2800" spc="-1" dirty="0" err="1">
                <a:latin typeface="Frutiger 55 Roman"/>
              </a:rPr>
              <a:t>Schweden</a:t>
            </a:r>
            <a:r>
              <a:rPr lang="en-US" sz="2800" spc="-1" dirty="0">
                <a:latin typeface="Frutiger 55 Roman"/>
              </a:rPr>
              <a:t>); </a:t>
            </a:r>
            <a:r>
              <a:rPr lang="en-US" sz="2800" spc="-1" dirty="0" err="1">
                <a:latin typeface="Frutiger 55 Roman"/>
              </a:rPr>
              <a:t>kurz</a:t>
            </a:r>
            <a:r>
              <a:rPr lang="en-US" sz="2800" spc="-1" dirty="0">
                <a:latin typeface="Frutiger 55 Roman"/>
              </a:rPr>
              <a:t> </a:t>
            </a:r>
            <a:r>
              <a:rPr lang="en-US" sz="2800" spc="-1" dirty="0" err="1">
                <a:latin typeface="Frutiger 55 Roman"/>
              </a:rPr>
              <a:t>darauf</a:t>
            </a:r>
            <a:r>
              <a:rPr lang="en-US" sz="2800" spc="-1" dirty="0">
                <a:latin typeface="Frutiger 55 Roman"/>
              </a:rPr>
              <a:t> </a:t>
            </a:r>
            <a:r>
              <a:rPr lang="en-US" sz="2800" spc="-1" dirty="0" err="1">
                <a:latin typeface="Frutiger 55 Roman"/>
              </a:rPr>
              <a:t>zieht</a:t>
            </a:r>
            <a:r>
              <a:rPr lang="en-US" sz="2800" spc="-1" dirty="0">
                <a:latin typeface="Frutiger 55 Roman"/>
              </a:rPr>
              <a:t> die </a:t>
            </a:r>
            <a:r>
              <a:rPr lang="en-US" sz="2800" spc="-1" dirty="0" err="1">
                <a:latin typeface="Frutiger 55 Roman"/>
              </a:rPr>
              <a:t>Regierung</a:t>
            </a:r>
            <a:r>
              <a:rPr lang="en-US" sz="2800" spc="-1" dirty="0">
                <a:latin typeface="Frutiger 55 Roman"/>
              </a:rPr>
              <a:t> die </a:t>
            </a:r>
            <a:r>
              <a:rPr lang="en-US" sz="2800" spc="-1" dirty="0" err="1">
                <a:latin typeface="Frutiger 55 Roman"/>
              </a:rPr>
              <a:t>Genehmigung</a:t>
            </a:r>
            <a:r>
              <a:rPr lang="en-US" sz="2800" spc="-1" dirty="0">
                <a:latin typeface="Frutiger 55 Roman"/>
              </a:rPr>
              <a:t> </a:t>
            </a:r>
            <a:r>
              <a:rPr lang="en-US" sz="2800" spc="-1" dirty="0" err="1">
                <a:latin typeface="Frutiger 55 Roman"/>
              </a:rPr>
              <a:t>für</a:t>
            </a:r>
            <a:r>
              <a:rPr lang="en-US" sz="2800" spc="-1" dirty="0">
                <a:latin typeface="Frutiger 55 Roman"/>
              </a:rPr>
              <a:t> das </a:t>
            </a:r>
            <a:r>
              <a:rPr lang="en-US" sz="2800" spc="-1" dirty="0" err="1">
                <a:latin typeface="Frutiger 55 Roman"/>
              </a:rPr>
              <a:t>dort</a:t>
            </a:r>
            <a:r>
              <a:rPr lang="en-US" sz="2800" spc="-1" dirty="0">
                <a:latin typeface="Frutiger 55 Roman"/>
              </a:rPr>
              <a:t> </a:t>
            </a:r>
            <a:r>
              <a:rPr lang="en-US" sz="2800" spc="-1" dirty="0" err="1">
                <a:latin typeface="Frutiger 55 Roman"/>
              </a:rPr>
              <a:t>geplante</a:t>
            </a:r>
            <a:r>
              <a:rPr lang="en-US" sz="2800" spc="-1" dirty="0">
                <a:latin typeface="Frutiger 55 Roman"/>
              </a:rPr>
              <a:t> </a:t>
            </a:r>
            <a:r>
              <a:rPr lang="en-US" sz="2800" spc="-1" dirty="0" err="1">
                <a:latin typeface="Frutiger 55 Roman"/>
              </a:rPr>
              <a:t>Flüssiggasterminal</a:t>
            </a:r>
            <a:r>
              <a:rPr lang="en-US" sz="2800" spc="-1" dirty="0">
                <a:latin typeface="Frutiger 55 Roman"/>
              </a:rPr>
              <a:t> </a:t>
            </a:r>
            <a:r>
              <a:rPr lang="en-US" sz="2800" spc="-1" dirty="0" err="1">
                <a:latin typeface="Frutiger 55 Roman"/>
              </a:rPr>
              <a:t>zurück</a:t>
            </a:r>
            <a:r>
              <a:rPr lang="en-US" sz="2800" spc="-1" dirty="0">
                <a:latin typeface="Frutiger 55 Roman"/>
              </a:rPr>
              <a:t>.</a:t>
            </a:r>
          </a:p>
        </p:txBody>
      </p:sp>
    </p:spTree>
    <p:extLst>
      <p:ext uri="{BB962C8B-B14F-4D97-AF65-F5344CB8AC3E}">
        <p14:creationId xmlns:p14="http://schemas.microsoft.com/office/powerpoint/2010/main" val="1120887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a:solidFill>
                  <a:srgbClr val="FFFFFF"/>
                </a:solidFill>
                <a:latin typeface="Aku &amp; Kamu"/>
              </a:rPr>
              <a:t>Webinar </a:t>
            </a:r>
            <a:r>
              <a:rPr lang="en-US" sz="4800" spc="-1" dirty="0" err="1">
                <a:solidFill>
                  <a:srgbClr val="FFFFFF"/>
                </a:solidFill>
                <a:latin typeface="Aku &amp; Kamu"/>
              </a:rPr>
              <a:t>zu</a:t>
            </a:r>
            <a:r>
              <a:rPr lang="en-US" sz="4800" spc="-1" dirty="0">
                <a:solidFill>
                  <a:srgbClr val="FFFFFF"/>
                </a:solidFill>
                <a:latin typeface="Aku &amp; Kamu"/>
              </a:rPr>
              <a:t> </a:t>
            </a:r>
            <a:r>
              <a:rPr lang="en-US" sz="4800" spc="-1" dirty="0" err="1">
                <a:solidFill>
                  <a:srgbClr val="FFFFFF"/>
                </a:solidFill>
                <a:latin typeface="Aku &amp; Kamu"/>
              </a:rPr>
              <a:t>internationalem</a:t>
            </a:r>
            <a:r>
              <a:rPr lang="en-US" sz="4800" spc="-1" dirty="0">
                <a:solidFill>
                  <a:srgbClr val="FFFFFF"/>
                </a:solidFill>
                <a:latin typeface="Aku &amp; Kamu"/>
              </a:rPr>
              <a:t> </a:t>
            </a:r>
            <a:r>
              <a:rPr lang="en-US" sz="4800" spc="-1" dirty="0" err="1">
                <a:solidFill>
                  <a:srgbClr val="FFFFFF"/>
                </a:solidFill>
                <a:latin typeface="Aku &amp; Kamu"/>
              </a:rPr>
              <a:t>Widerstand</a:t>
            </a:r>
            <a:endParaRPr lang="en-US" sz="4800" b="0" strike="noStrike" spc="-1" dirty="0">
              <a:latin typeface="Arial"/>
            </a:endParaRPr>
          </a:p>
        </p:txBody>
      </p:sp>
      <p:pic>
        <p:nvPicPr>
          <p:cNvPr id="276"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3" name="CustomShape 3">
            <a:extLst>
              <a:ext uri="{FF2B5EF4-FFF2-40B4-BE49-F238E27FC236}">
                <a16:creationId xmlns:a16="http://schemas.microsoft.com/office/drawing/2014/main" id="{226604D0-E858-4318-8BE0-570CFFE33A7B}"/>
              </a:ext>
            </a:extLst>
          </p:cNvPr>
          <p:cNvSpPr/>
          <p:nvPr/>
        </p:nvSpPr>
        <p:spPr>
          <a:xfrm>
            <a:off x="421053" y="2280390"/>
            <a:ext cx="5765739" cy="5226991"/>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720">
              <a:spcBef>
                <a:spcPts val="1001"/>
              </a:spcBef>
              <a:buClr>
                <a:srgbClr val="000000"/>
              </a:buClr>
              <a:buSzPct val="80000"/>
            </a:pPr>
            <a:r>
              <a:rPr lang="en-US" sz="2800" b="1" spc="-1" dirty="0">
                <a:latin typeface="Frutiger 55 Roman"/>
              </a:rPr>
              <a:t>International movements against fossil gas</a:t>
            </a:r>
          </a:p>
          <a:p>
            <a:pPr marL="720">
              <a:spcBef>
                <a:spcPts val="1001"/>
              </a:spcBef>
              <a:buClr>
                <a:srgbClr val="000000"/>
              </a:buClr>
              <a:buSzPct val="80000"/>
            </a:pPr>
            <a:r>
              <a:rPr lang="en-US" sz="2800" spc="-1" dirty="0">
                <a:latin typeface="Frutiger 55 Roman"/>
              </a:rPr>
              <a:t>Wie in </a:t>
            </a:r>
            <a:r>
              <a:rPr lang="en-US" sz="2800" spc="-1" dirty="0" err="1">
                <a:latin typeface="Frutiger 55 Roman"/>
              </a:rPr>
              <a:t>anderen</a:t>
            </a:r>
            <a:r>
              <a:rPr lang="en-US" sz="2800" spc="-1" dirty="0">
                <a:latin typeface="Frutiger 55 Roman"/>
              </a:rPr>
              <a:t> </a:t>
            </a:r>
            <a:r>
              <a:rPr lang="en-US" sz="2800" spc="-1" dirty="0" err="1">
                <a:latin typeface="Frutiger 55 Roman"/>
              </a:rPr>
              <a:t>Regionen</a:t>
            </a:r>
            <a:r>
              <a:rPr lang="en-US" sz="2800" spc="-1" dirty="0">
                <a:latin typeface="Frutiger 55 Roman"/>
              </a:rPr>
              <a:t> der Welt </a:t>
            </a:r>
            <a:r>
              <a:rPr lang="en-US" sz="2800" spc="-1" dirty="0" err="1">
                <a:latin typeface="Frutiger 55 Roman"/>
              </a:rPr>
              <a:t>gegen</a:t>
            </a:r>
            <a:r>
              <a:rPr lang="en-US" sz="2800" spc="-1" dirty="0">
                <a:latin typeface="Frutiger 55 Roman"/>
              </a:rPr>
              <a:t> den </a:t>
            </a:r>
            <a:r>
              <a:rPr lang="en-US" sz="2800" spc="-1" dirty="0" err="1">
                <a:latin typeface="Frutiger 55 Roman"/>
              </a:rPr>
              <a:t>fossilen</a:t>
            </a:r>
            <a:r>
              <a:rPr lang="en-US" sz="2800" spc="-1" dirty="0">
                <a:latin typeface="Frutiger 55 Roman"/>
              </a:rPr>
              <a:t> </a:t>
            </a:r>
            <a:r>
              <a:rPr lang="en-US" sz="2800" spc="-1" dirty="0" err="1">
                <a:latin typeface="Frutiger 55 Roman"/>
              </a:rPr>
              <a:t>Kapitalismus</a:t>
            </a:r>
            <a:r>
              <a:rPr lang="en-US" sz="2800" spc="-1" dirty="0">
                <a:latin typeface="Frutiger 55 Roman"/>
              </a:rPr>
              <a:t> </a:t>
            </a:r>
            <a:r>
              <a:rPr lang="en-US" sz="2800" spc="-1" dirty="0" err="1">
                <a:latin typeface="Frutiger 55 Roman"/>
              </a:rPr>
              <a:t>gekämpft</a:t>
            </a:r>
            <a:r>
              <a:rPr lang="en-US" sz="2800" spc="-1" dirty="0">
                <a:latin typeface="Frutiger 55 Roman"/>
              </a:rPr>
              <a:t> </a:t>
            </a:r>
            <a:r>
              <a:rPr lang="en-US" sz="2800" spc="-1" dirty="0" err="1">
                <a:latin typeface="Frutiger 55 Roman"/>
              </a:rPr>
              <a:t>wird</a:t>
            </a:r>
            <a:r>
              <a:rPr lang="en-US" sz="2800" spc="-1" dirty="0">
                <a:latin typeface="Frutiger 55 Roman"/>
              </a:rPr>
              <a:t> und </a:t>
            </a:r>
            <a:r>
              <a:rPr lang="en-US" sz="2800" spc="-1" dirty="0" err="1">
                <a:latin typeface="Frutiger 55 Roman"/>
              </a:rPr>
              <a:t>welche</a:t>
            </a:r>
            <a:r>
              <a:rPr lang="en-US" sz="2800" spc="-1" dirty="0">
                <a:latin typeface="Frutiger 55 Roman"/>
              </a:rPr>
              <a:t> </a:t>
            </a:r>
            <a:r>
              <a:rPr lang="en-US" sz="2800" spc="-1" dirty="0" err="1">
                <a:latin typeface="Frutiger 55 Roman"/>
              </a:rPr>
              <a:t>Folgen</a:t>
            </a:r>
            <a:r>
              <a:rPr lang="en-US" sz="2800" spc="-1" dirty="0">
                <a:latin typeface="Frutiger 55 Roman"/>
              </a:rPr>
              <a:t> die </a:t>
            </a:r>
            <a:r>
              <a:rPr lang="en-US" sz="2800" spc="-1" dirty="0" err="1">
                <a:latin typeface="Frutiger 55 Roman"/>
              </a:rPr>
              <a:t>Nutzung</a:t>
            </a:r>
            <a:r>
              <a:rPr lang="en-US" sz="2800" spc="-1" dirty="0">
                <a:latin typeface="Frutiger 55 Roman"/>
              </a:rPr>
              <a:t> von </a:t>
            </a:r>
            <a:r>
              <a:rPr lang="en-US" sz="2800" spc="-1" dirty="0" err="1">
                <a:latin typeface="Frutiger 55 Roman"/>
              </a:rPr>
              <a:t>Erdgas</a:t>
            </a:r>
            <a:r>
              <a:rPr lang="en-US" sz="2800" spc="-1" dirty="0">
                <a:latin typeface="Frutiger 55 Roman"/>
              </a:rPr>
              <a:t> auf Communities und die Umwelt hat </a:t>
            </a:r>
            <a:r>
              <a:rPr lang="en-US" sz="2800" spc="-1" dirty="0" err="1">
                <a:latin typeface="Frutiger 55 Roman"/>
              </a:rPr>
              <a:t>findet</a:t>
            </a:r>
            <a:r>
              <a:rPr lang="en-US" sz="2800" spc="-1" dirty="0">
                <a:latin typeface="Frutiger 55 Roman"/>
              </a:rPr>
              <a:t> </a:t>
            </a:r>
            <a:r>
              <a:rPr lang="en-US" sz="2800" spc="-1" dirty="0" err="1">
                <a:latin typeface="Frutiger 55 Roman"/>
              </a:rPr>
              <a:t>ihr</a:t>
            </a:r>
            <a:r>
              <a:rPr lang="en-US" sz="2800" spc="-1" dirty="0">
                <a:latin typeface="Frutiger 55 Roman"/>
              </a:rPr>
              <a:t> auf </a:t>
            </a:r>
            <a:r>
              <a:rPr lang="en-US" sz="2800" spc="-1" dirty="0" err="1">
                <a:latin typeface="Frutiger 55 Roman"/>
              </a:rPr>
              <a:t>unserem</a:t>
            </a:r>
            <a:r>
              <a:rPr lang="en-US" sz="2800" spc="-1" dirty="0">
                <a:latin typeface="Frutiger 55 Roman"/>
              </a:rPr>
              <a:t> Ende </a:t>
            </a:r>
            <a:r>
              <a:rPr lang="en-US" sz="2800" spc="-1" dirty="0" err="1">
                <a:latin typeface="Frutiger 55 Roman"/>
              </a:rPr>
              <a:t>Gelände</a:t>
            </a:r>
            <a:r>
              <a:rPr lang="en-US" sz="2800" spc="-1" dirty="0">
                <a:latin typeface="Frutiger 55 Roman"/>
              </a:rPr>
              <a:t> YouTube-</a:t>
            </a:r>
            <a:r>
              <a:rPr lang="en-US" sz="2800" spc="-1" dirty="0" err="1">
                <a:latin typeface="Frutiger 55 Roman"/>
              </a:rPr>
              <a:t>Kanel</a:t>
            </a:r>
            <a:r>
              <a:rPr lang="en-US" sz="2800" spc="-1" dirty="0">
                <a:latin typeface="Frutiger 55 Roman"/>
              </a:rPr>
              <a:t> </a:t>
            </a:r>
            <a:r>
              <a:rPr lang="en-US" sz="2800" spc="-1" dirty="0" err="1">
                <a:latin typeface="Frutiger 55 Roman"/>
              </a:rPr>
              <a:t>unter</a:t>
            </a:r>
            <a:r>
              <a:rPr lang="en-US" sz="2800" spc="-1" dirty="0">
                <a:latin typeface="Frutiger 55 Roman"/>
              </a:rPr>
              <a:t>:</a:t>
            </a:r>
          </a:p>
          <a:p>
            <a:pPr marL="720">
              <a:spcBef>
                <a:spcPts val="1001"/>
              </a:spcBef>
              <a:buClr>
                <a:srgbClr val="000000"/>
              </a:buClr>
              <a:buSzPct val="80000"/>
            </a:pPr>
            <a:endParaRPr lang="en-US" sz="2800" spc="-1" dirty="0">
              <a:latin typeface="Frutiger 55 Roman"/>
            </a:endParaRPr>
          </a:p>
          <a:p>
            <a:pPr marL="720">
              <a:spcBef>
                <a:spcPts val="1001"/>
              </a:spcBef>
              <a:buClr>
                <a:srgbClr val="000000"/>
              </a:buClr>
              <a:buSzPct val="80000"/>
            </a:pPr>
            <a:r>
              <a:rPr lang="en-US" sz="2800" spc="-1" dirty="0">
                <a:latin typeface="Frutiger 55 Roman"/>
              </a:rPr>
              <a:t>https://youtu.be/VpUPdEoEZ9Y</a:t>
            </a:r>
          </a:p>
        </p:txBody>
      </p:sp>
      <p:grpSp>
        <p:nvGrpSpPr>
          <p:cNvPr id="6" name="Gruppieren 5">
            <a:extLst>
              <a:ext uri="{FF2B5EF4-FFF2-40B4-BE49-F238E27FC236}">
                <a16:creationId xmlns:a16="http://schemas.microsoft.com/office/drawing/2014/main" id="{4F27A46B-4718-1E4E-888F-FBFE16D11F06}"/>
              </a:ext>
            </a:extLst>
          </p:cNvPr>
          <p:cNvGrpSpPr/>
          <p:nvPr/>
        </p:nvGrpSpPr>
        <p:grpSpPr>
          <a:xfrm>
            <a:off x="6186792" y="2111113"/>
            <a:ext cx="6544344" cy="6636241"/>
            <a:chOff x="6941036" y="3618021"/>
            <a:chExt cx="5458084" cy="5458084"/>
          </a:xfrm>
        </p:grpSpPr>
        <p:pic>
          <p:nvPicPr>
            <p:cNvPr id="4" name="Grafik 3" descr="Ein Bild, das Text, Zeitung enthält.&#10;&#10;Automatisch generierte Beschreibung">
              <a:extLst>
                <a:ext uri="{FF2B5EF4-FFF2-40B4-BE49-F238E27FC236}">
                  <a16:creationId xmlns:a16="http://schemas.microsoft.com/office/drawing/2014/main" id="{CC0CB26F-362E-C04A-AA40-15A3F85CA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036" y="3618021"/>
              <a:ext cx="5458084" cy="5458084"/>
            </a:xfrm>
            <a:prstGeom prst="rect">
              <a:avLst/>
            </a:prstGeom>
          </p:spPr>
        </p:pic>
        <p:sp>
          <p:nvSpPr>
            <p:cNvPr id="5" name="Rechteck 4">
              <a:extLst>
                <a:ext uri="{FF2B5EF4-FFF2-40B4-BE49-F238E27FC236}">
                  <a16:creationId xmlns:a16="http://schemas.microsoft.com/office/drawing/2014/main" id="{0ED45229-AEC4-CE44-9F97-9DDCF2D64674}"/>
                </a:ext>
              </a:extLst>
            </p:cNvPr>
            <p:cNvSpPr/>
            <p:nvPr/>
          </p:nvSpPr>
          <p:spPr>
            <a:xfrm>
              <a:off x="9398833" y="6730584"/>
              <a:ext cx="1648918" cy="344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6652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0" y="363600"/>
            <a:ext cx="13012200" cy="1023480"/>
          </a:xfrm>
          <a:prstGeom prst="rect">
            <a:avLst/>
          </a:prstGeom>
          <a:solidFill>
            <a:srgbClr val="C00000"/>
          </a:solidFill>
          <a:ln w="12600">
            <a:noFill/>
          </a:ln>
        </p:spPr>
        <p:style>
          <a:lnRef idx="0">
            <a:scrgbClr r="0" g="0" b="0"/>
          </a:lnRef>
          <a:fillRef idx="0">
            <a:scrgbClr r="0" g="0" b="0"/>
          </a:fillRef>
          <a:effectRef idx="0">
            <a:scrgbClr r="0" g="0" b="0"/>
          </a:effectRef>
          <a:fontRef idx="minor"/>
        </p:style>
        <p:txBody>
          <a:bodyPr/>
          <a:lstStyle/>
          <a:p>
            <a:endParaRPr lang="de-DE" dirty="0"/>
          </a:p>
        </p:txBody>
      </p:sp>
      <p:sp>
        <p:nvSpPr>
          <p:cNvPr id="303" name="CustomShape 2"/>
          <p:cNvSpPr/>
          <p:nvPr/>
        </p:nvSpPr>
        <p:spPr>
          <a:xfrm>
            <a:off x="381600" y="48348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a:solidFill>
                  <a:srgbClr val="FFFFFF"/>
                </a:solidFill>
                <a:latin typeface="Aku &amp; Kamu"/>
                <a:ea typeface="Aku &amp; Kamu"/>
              </a:rPr>
              <a:t>UND NUN? ENDE GELÄNDE 2021 … </a:t>
            </a:r>
            <a:endParaRPr lang="en-US" sz="4800" b="0" strike="noStrike" spc="-1" dirty="0">
              <a:latin typeface="Arial"/>
            </a:endParaRPr>
          </a:p>
        </p:txBody>
      </p:sp>
      <p:pic>
        <p:nvPicPr>
          <p:cNvPr id="4" name="Grafik 3">
            <a:extLst>
              <a:ext uri="{FF2B5EF4-FFF2-40B4-BE49-F238E27FC236}">
                <a16:creationId xmlns:a16="http://schemas.microsoft.com/office/drawing/2014/main" id="{9D7ED20A-46C1-4EA1-9B73-8B6355337B52}"/>
              </a:ext>
            </a:extLst>
          </p:cNvPr>
          <p:cNvPicPr>
            <a:picLocks noChangeAspect="1"/>
          </p:cNvPicPr>
          <p:nvPr/>
        </p:nvPicPr>
        <p:blipFill rotWithShape="1">
          <a:blip r:embed="rId3"/>
          <a:srcRect t="1156" r="173"/>
          <a:stretch/>
        </p:blipFill>
        <p:spPr>
          <a:xfrm>
            <a:off x="1358900" y="1744260"/>
            <a:ext cx="9987552" cy="7026200"/>
          </a:xfrm>
          <a:prstGeom prst="rect">
            <a:avLst/>
          </a:prstGeom>
        </p:spPr>
      </p:pic>
      <p:pic>
        <p:nvPicPr>
          <p:cNvPr id="3" name="Grafik 2" descr="Ein Bild, das Text, draußen, Schild, Banner enthält.&#10;&#10;Automatisch generierte Beschreibung">
            <a:extLst>
              <a:ext uri="{FF2B5EF4-FFF2-40B4-BE49-F238E27FC236}">
                <a16:creationId xmlns:a16="http://schemas.microsoft.com/office/drawing/2014/main" id="{A0876CFE-D00A-3349-A4A6-DEC3CC633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63" y="1676566"/>
            <a:ext cx="12412313" cy="6971583"/>
          </a:xfrm>
          <a:prstGeom prst="rect">
            <a:avLst/>
          </a:prstGeom>
        </p:spPr>
      </p:pic>
      <p:pic>
        <p:nvPicPr>
          <p:cNvPr id="306" name="EG_logo.png"/>
          <p:cNvPicPr/>
          <p:nvPr/>
        </p:nvPicPr>
        <p:blipFill>
          <a:blip r:embed="rId5">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8" name="Textfeld 7">
            <a:extLst>
              <a:ext uri="{FF2B5EF4-FFF2-40B4-BE49-F238E27FC236}">
                <a16:creationId xmlns:a16="http://schemas.microsoft.com/office/drawing/2014/main" id="{881CB59B-CC25-B54D-8635-C3B52C048059}"/>
              </a:ext>
            </a:extLst>
          </p:cNvPr>
          <p:cNvSpPr txBox="1"/>
          <p:nvPr/>
        </p:nvSpPr>
        <p:spPr>
          <a:xfrm>
            <a:off x="0" y="8782647"/>
            <a:ext cx="13012200" cy="655320"/>
          </a:xfrm>
          <a:prstGeom prst="rect">
            <a:avLst/>
          </a:prstGeom>
          <a:solidFill>
            <a:srgbClr val="C00000"/>
          </a:solidFill>
        </p:spPr>
        <p:txBody>
          <a:bodyPr wrap="square" rtlCol="0">
            <a:spAutoFit/>
          </a:bodyPr>
          <a:lstStyle/>
          <a:p>
            <a:endParaRPr lang="de-DE" dirty="0"/>
          </a:p>
        </p:txBody>
      </p:sp>
      <p:sp>
        <p:nvSpPr>
          <p:cNvPr id="9" name="CustomShape 2">
            <a:extLst>
              <a:ext uri="{FF2B5EF4-FFF2-40B4-BE49-F238E27FC236}">
                <a16:creationId xmlns:a16="http://schemas.microsoft.com/office/drawing/2014/main" id="{584C7062-E825-F149-A960-8FA8F21DF745}"/>
              </a:ext>
            </a:extLst>
          </p:cNvPr>
          <p:cNvSpPr/>
          <p:nvPr/>
        </p:nvSpPr>
        <p:spPr>
          <a:xfrm>
            <a:off x="255356" y="8811983"/>
            <a:ext cx="12756844" cy="641120"/>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a:lnSpc>
                <a:spcPct val="100000"/>
              </a:lnSpc>
            </a:pPr>
            <a:r>
              <a:rPr lang="en-US" sz="3500" b="0" strike="noStrike" spc="-1" dirty="0">
                <a:solidFill>
                  <a:srgbClr val="FFFFFF"/>
                </a:solidFill>
                <a:latin typeface="Aku &amp; Kamu"/>
                <a:ea typeface="Aku &amp; Kamu"/>
              </a:rPr>
              <a:t>… </a:t>
            </a:r>
            <a:r>
              <a:rPr lang="en-US" sz="3500" b="0" strike="noStrike" spc="-1" dirty="0" err="1">
                <a:solidFill>
                  <a:srgbClr val="FFFFFF"/>
                </a:solidFill>
                <a:latin typeface="Aku &amp; Kamu"/>
                <a:ea typeface="Aku &amp; Kamu"/>
              </a:rPr>
              <a:t>ist</a:t>
            </a:r>
            <a:r>
              <a:rPr lang="en-US" sz="3500" b="0" strike="noStrike" spc="-1" dirty="0">
                <a:solidFill>
                  <a:srgbClr val="FFFFFF"/>
                </a:solidFill>
                <a:latin typeface="Aku &amp; Kamu"/>
                <a:ea typeface="Aku &amp; Kamu"/>
              </a:rPr>
              <a:t> Teil des </a:t>
            </a:r>
            <a:r>
              <a:rPr lang="en-US" sz="3500" b="0" strike="noStrike" spc="-1" dirty="0" err="1">
                <a:solidFill>
                  <a:srgbClr val="FFFFFF"/>
                </a:solidFill>
                <a:latin typeface="Aku &amp; Kamu"/>
                <a:ea typeface="Aku &amp; Kamu"/>
              </a:rPr>
              <a:t>internationalen</a:t>
            </a:r>
            <a:r>
              <a:rPr lang="en-US" sz="3500" b="0" strike="noStrike" spc="-1" dirty="0">
                <a:solidFill>
                  <a:srgbClr val="FFFFFF"/>
                </a:solidFill>
                <a:latin typeface="Aku &amp; Kamu"/>
                <a:ea typeface="Aku &amp; Kamu"/>
              </a:rPr>
              <a:t> </a:t>
            </a:r>
            <a:r>
              <a:rPr lang="en-US" sz="3500" b="0" strike="noStrike" spc="-1" dirty="0" err="1">
                <a:solidFill>
                  <a:srgbClr val="FFFFFF"/>
                </a:solidFill>
                <a:latin typeface="Aku &amp; Kamu"/>
                <a:ea typeface="Aku &amp; Kamu"/>
              </a:rPr>
              <a:t>Aktionstags</a:t>
            </a:r>
            <a:r>
              <a:rPr lang="en-US" sz="3500" b="0" strike="noStrike" spc="-1" dirty="0">
                <a:solidFill>
                  <a:srgbClr val="FFFFFF"/>
                </a:solidFill>
                <a:latin typeface="Aku &amp; Kamu"/>
                <a:ea typeface="Aku &amp; Kamu"/>
              </a:rPr>
              <a:t> </a:t>
            </a:r>
            <a:r>
              <a:rPr lang="en-US" sz="3500" b="0" strike="noStrike" spc="-1" dirty="0" err="1">
                <a:solidFill>
                  <a:srgbClr val="FFFFFF"/>
                </a:solidFill>
                <a:latin typeface="Aku &amp; Kamu"/>
                <a:ea typeface="Aku &amp; Kamu"/>
              </a:rPr>
              <a:t>gegen</a:t>
            </a:r>
            <a:r>
              <a:rPr lang="en-US" sz="3500" b="0" strike="noStrike" spc="-1" dirty="0">
                <a:solidFill>
                  <a:srgbClr val="FFFFFF"/>
                </a:solidFill>
                <a:latin typeface="Aku &amp; Kamu"/>
                <a:ea typeface="Aku &amp; Kamu"/>
              </a:rPr>
              <a:t> </a:t>
            </a:r>
            <a:r>
              <a:rPr lang="en-US" sz="3500" b="0" strike="noStrike" spc="-1" dirty="0" err="1">
                <a:solidFill>
                  <a:srgbClr val="FFFFFF"/>
                </a:solidFill>
                <a:latin typeface="Aku &amp; Kamu"/>
                <a:ea typeface="Aku &amp; Kamu"/>
              </a:rPr>
              <a:t>fossilen</a:t>
            </a:r>
            <a:r>
              <a:rPr lang="en-US" sz="3500" b="0" strike="noStrike" spc="-1" dirty="0">
                <a:solidFill>
                  <a:srgbClr val="FFFFFF"/>
                </a:solidFill>
                <a:latin typeface="Aku &amp; Kamu"/>
                <a:ea typeface="Aku &amp; Kamu"/>
              </a:rPr>
              <a:t> </a:t>
            </a:r>
            <a:r>
              <a:rPr lang="en-US" sz="3500" b="0" strike="noStrike" spc="-1" dirty="0" err="1">
                <a:solidFill>
                  <a:srgbClr val="FFFFFF"/>
                </a:solidFill>
                <a:latin typeface="Aku &amp; Kamu"/>
                <a:ea typeface="Aku &amp; Kamu"/>
              </a:rPr>
              <a:t>Gasausbau</a:t>
            </a:r>
            <a:r>
              <a:rPr lang="en-US" sz="3500" b="0" strike="noStrike" spc="-1" dirty="0">
                <a:solidFill>
                  <a:srgbClr val="FFFFFF"/>
                </a:solidFill>
                <a:latin typeface="Aku &amp; Kamu"/>
                <a:ea typeface="Aku &amp; Kamu"/>
              </a:rPr>
              <a:t>!</a:t>
            </a:r>
            <a:endParaRPr lang="en-US" sz="3500" b="0" strike="noStrike" spc="-1" dirty="0">
              <a:latin typeface="Arial"/>
            </a:endParaRPr>
          </a:p>
        </p:txBody>
      </p:sp>
    </p:spTree>
    <p:extLst>
      <p:ext uri="{BB962C8B-B14F-4D97-AF65-F5344CB8AC3E}">
        <p14:creationId xmlns:p14="http://schemas.microsoft.com/office/powerpoint/2010/main" val="1146578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1"/>
          <p:cNvPicPr/>
          <p:nvPr/>
        </p:nvPicPr>
        <p:blipFill>
          <a:blip r:embed="rId2" cstate="screen">
            <a:extLst>
              <a:ext uri="{28A0092B-C50C-407E-A947-70E740481C1C}">
                <a14:useLocalDpi xmlns:a14="http://schemas.microsoft.com/office/drawing/2010/main"/>
              </a:ext>
            </a:extLst>
          </a:blip>
          <a:stretch/>
        </p:blipFill>
        <p:spPr>
          <a:xfrm>
            <a:off x="0" y="0"/>
            <a:ext cx="13004280" cy="9753120"/>
          </a:xfrm>
          <a:prstGeom prst="rect">
            <a:avLst/>
          </a:prstGeom>
          <a:ln w="12600">
            <a:noFill/>
          </a:ln>
        </p:spPr>
      </p:pic>
      <p:pic>
        <p:nvPicPr>
          <p:cNvPr id="3" name="Grafik 2" descr="Ein Bild, das draußen, Ebene, Natur, Berg enthält.&#10;&#10;Automatisch generierte Beschreibung">
            <a:extLst>
              <a:ext uri="{FF2B5EF4-FFF2-40B4-BE49-F238E27FC236}">
                <a16:creationId xmlns:a16="http://schemas.microsoft.com/office/drawing/2014/main" id="{3304A7C4-2C3B-AF4C-85BB-EB0E9FC928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86"/>
          <a:stretch/>
        </p:blipFill>
        <p:spPr>
          <a:xfrm>
            <a:off x="-28801" y="-1"/>
            <a:ext cx="13310085" cy="9753119"/>
          </a:xfrm>
          <a:prstGeom prst="rect">
            <a:avLst/>
          </a:prstGeom>
        </p:spPr>
      </p:pic>
      <p:sp>
        <p:nvSpPr>
          <p:cNvPr id="218" name="CustomShape 1"/>
          <p:cNvSpPr/>
          <p:nvPr/>
        </p:nvSpPr>
        <p:spPr>
          <a:xfrm>
            <a:off x="-28440" y="7961760"/>
            <a:ext cx="13061520" cy="145872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19" name="CustomShape 2"/>
          <p:cNvSpPr/>
          <p:nvPr/>
        </p:nvSpPr>
        <p:spPr>
          <a:xfrm>
            <a:off x="28440" y="8030160"/>
            <a:ext cx="1300428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dirty="0">
                <a:solidFill>
                  <a:srgbClr val="FFFFFF"/>
                </a:solidFill>
                <a:latin typeface="Aku &amp; Kamu"/>
                <a:ea typeface="Aku &amp; Kamu"/>
              </a:rPr>
              <a:t>1) </a:t>
            </a:r>
            <a:r>
              <a:rPr lang="en-US" sz="8000" b="0" strike="noStrike" spc="-1" dirty="0" err="1">
                <a:solidFill>
                  <a:srgbClr val="FFFFFF"/>
                </a:solidFill>
                <a:latin typeface="Aku &amp; Kamu"/>
                <a:ea typeface="Aku &amp; Kamu"/>
              </a:rPr>
              <a:t>Fossile</a:t>
            </a:r>
            <a:r>
              <a:rPr lang="en-US" sz="8000" b="0" strike="noStrike" spc="-1" dirty="0">
                <a:solidFill>
                  <a:srgbClr val="FFFFFF"/>
                </a:solidFill>
                <a:latin typeface="Aku &amp; Kamu"/>
                <a:ea typeface="Aku &amp; Kamu"/>
              </a:rPr>
              <a:t> Welt</a:t>
            </a:r>
            <a:endParaRPr lang="en-US" sz="8000" b="0" strike="noStrike" spc="-1" dirty="0">
              <a:latin typeface="Arial"/>
            </a:endParaRPr>
          </a:p>
        </p:txBody>
      </p:sp>
      <p:pic>
        <p:nvPicPr>
          <p:cNvPr id="220" name="Picture 4"/>
          <p:cNvPicPr/>
          <p:nvPr/>
        </p:nvPicPr>
        <p:blipFill>
          <a:blip r:embed="rId4" cstate="screen">
            <a:extLst>
              <a:ext uri="{28A0092B-C50C-407E-A947-70E740481C1C}">
                <a14:useLocalDpi xmlns:a14="http://schemas.microsoft.com/office/drawing/2010/main"/>
              </a:ext>
            </a:extLst>
          </a:blip>
          <a:stretch/>
        </p:blipFill>
        <p:spPr>
          <a:xfrm>
            <a:off x="9904320" y="-92160"/>
            <a:ext cx="3099960" cy="3099960"/>
          </a:xfrm>
          <a:prstGeom prst="rect">
            <a:avLst/>
          </a:prstGeom>
          <a:ln w="1260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32E8770F-3132-2442-9524-FFF3C9261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pic>
        <p:nvPicPr>
          <p:cNvPr id="5" name="Grafik 4" descr="Ein Bild, das Text, Boden enthält.&#10;&#10;Automatisch generierte Beschreibung">
            <a:extLst>
              <a:ext uri="{FF2B5EF4-FFF2-40B4-BE49-F238E27FC236}">
                <a16:creationId xmlns:a16="http://schemas.microsoft.com/office/drawing/2014/main" id="{2589B788-48F0-E746-B1F7-7C746273C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0" y="-33593"/>
            <a:ext cx="13004800" cy="9743440"/>
          </a:xfrm>
          <a:prstGeom prst="rect">
            <a:avLst/>
          </a:prstGeom>
        </p:spPr>
      </p:pic>
      <p:sp>
        <p:nvSpPr>
          <p:cNvPr id="254" name="CustomShape 1"/>
          <p:cNvSpPr/>
          <p:nvPr/>
        </p:nvSpPr>
        <p:spPr>
          <a:xfrm>
            <a:off x="-49320" y="376200"/>
            <a:ext cx="13102920" cy="1010880"/>
          </a:xfrm>
          <a:prstGeom prst="rect">
            <a:avLst/>
          </a:prstGeom>
          <a:solidFill>
            <a:srgbClr val="C00000"/>
          </a:solidFill>
          <a:ln w="12600">
            <a:noFill/>
          </a:ln>
        </p:spPr>
        <p:style>
          <a:lnRef idx="0">
            <a:scrgbClr r="0" g="0" b="0"/>
          </a:lnRef>
          <a:fillRef idx="0">
            <a:scrgbClr r="0" g="0" b="0"/>
          </a:fillRef>
          <a:effectRef idx="0">
            <a:scrgbClr r="0" g="0" b="0"/>
          </a:effectRef>
          <a:fontRef idx="minor"/>
        </p:style>
      </p:sp>
      <p:sp>
        <p:nvSpPr>
          <p:cNvPr id="255" name="CustomShape 2"/>
          <p:cNvSpPr/>
          <p:nvPr/>
        </p:nvSpPr>
        <p:spPr>
          <a:xfrm>
            <a:off x="191520" y="461052"/>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a:solidFill>
                  <a:srgbClr val="FFFFFF"/>
                </a:solidFill>
                <a:latin typeface="Aku &amp; Kamu"/>
                <a:ea typeface="Aku &amp; Kamu"/>
              </a:rPr>
              <a:t>ENDE GELÄNDE Teil </a:t>
            </a:r>
            <a:r>
              <a:rPr lang="en-US" sz="4800" b="0" strike="noStrike" spc="-1" dirty="0" err="1">
                <a:solidFill>
                  <a:srgbClr val="FFFFFF"/>
                </a:solidFill>
                <a:latin typeface="Aku &amp; Kamu"/>
                <a:ea typeface="Aku &amp; Kamu"/>
              </a:rPr>
              <a:t>vom</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globalen</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Aktionstags</a:t>
            </a:r>
            <a:endParaRPr lang="en-US" sz="4800" b="0" strike="noStrike" spc="-1" dirty="0">
              <a:latin typeface="Arial"/>
            </a:endParaRPr>
          </a:p>
        </p:txBody>
      </p:sp>
      <p:pic>
        <p:nvPicPr>
          <p:cNvPr id="258" name="EG_logo.png"/>
          <p:cNvPicPr/>
          <p:nvPr/>
        </p:nvPicPr>
        <p:blipFill>
          <a:blip r:embed="rId5">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9" name="CustomShape 3">
            <a:extLst>
              <a:ext uri="{FF2B5EF4-FFF2-40B4-BE49-F238E27FC236}">
                <a16:creationId xmlns:a16="http://schemas.microsoft.com/office/drawing/2014/main" id="{B544D4D5-6B8F-324B-ADD8-D0C897108E47}"/>
              </a:ext>
            </a:extLst>
          </p:cNvPr>
          <p:cNvSpPr/>
          <p:nvPr/>
        </p:nvSpPr>
        <p:spPr>
          <a:xfrm>
            <a:off x="2377480" y="1678255"/>
            <a:ext cx="7822720" cy="1395173"/>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360" algn="ctr">
              <a:lnSpc>
                <a:spcPct val="100000"/>
              </a:lnSpc>
              <a:buClr>
                <a:srgbClr val="000000"/>
              </a:buClr>
            </a:pPr>
            <a:r>
              <a:rPr lang="en-US" sz="2800" spc="-1" dirty="0">
                <a:solidFill>
                  <a:schemeClr val="bg1"/>
                </a:solidFill>
                <a:latin typeface="Frutiger 55 Roman"/>
                <a:ea typeface="Frutiger 55 Roman"/>
              </a:rPr>
              <a:t>Ende </a:t>
            </a:r>
            <a:r>
              <a:rPr lang="en-US" sz="2800" spc="-1" dirty="0" err="1">
                <a:solidFill>
                  <a:schemeClr val="bg1"/>
                </a:solidFill>
                <a:latin typeface="Frutiger 55 Roman"/>
                <a:ea typeface="Frutiger 55 Roman"/>
              </a:rPr>
              <a:t>Gelände</a:t>
            </a:r>
            <a:r>
              <a:rPr lang="en-US" sz="2800" spc="-1" dirty="0">
                <a:solidFill>
                  <a:schemeClr val="bg1"/>
                </a:solidFill>
                <a:latin typeface="Frutiger 55 Roman"/>
                <a:ea typeface="Frutiger 55 Roman"/>
              </a:rPr>
              <a:t> </a:t>
            </a:r>
            <a:r>
              <a:rPr lang="en-US" sz="2800" spc="-1" dirty="0" err="1">
                <a:solidFill>
                  <a:schemeClr val="bg1"/>
                </a:solidFill>
                <a:latin typeface="Frutiger 55 Roman"/>
                <a:ea typeface="Frutiger 55 Roman"/>
              </a:rPr>
              <a:t>schließt</a:t>
            </a:r>
            <a:r>
              <a:rPr lang="en-US" sz="2800" spc="-1" dirty="0">
                <a:solidFill>
                  <a:schemeClr val="bg1"/>
                </a:solidFill>
                <a:latin typeface="Frutiger 55 Roman"/>
                <a:ea typeface="Frutiger 55 Roman"/>
              </a:rPr>
              <a:t> </a:t>
            </a:r>
            <a:r>
              <a:rPr lang="en-US" sz="2800" spc="-1" dirty="0" err="1">
                <a:solidFill>
                  <a:schemeClr val="bg1"/>
                </a:solidFill>
                <a:latin typeface="Frutiger 55 Roman"/>
                <a:ea typeface="Frutiger 55 Roman"/>
              </a:rPr>
              <a:t>sich</a:t>
            </a:r>
            <a:r>
              <a:rPr lang="en-US" sz="2800" spc="-1" dirty="0">
                <a:solidFill>
                  <a:schemeClr val="bg1"/>
                </a:solidFill>
                <a:latin typeface="Frutiger 55 Roman"/>
                <a:ea typeface="Frutiger 55 Roman"/>
              </a:rPr>
              <a:t> der “Shale Must Fall”-</a:t>
            </a:r>
            <a:r>
              <a:rPr lang="en-US" sz="2800" spc="-1" dirty="0" err="1">
                <a:solidFill>
                  <a:schemeClr val="bg1"/>
                </a:solidFill>
                <a:latin typeface="Frutiger 55 Roman"/>
                <a:ea typeface="Frutiger 55 Roman"/>
              </a:rPr>
              <a:t>Koalition</a:t>
            </a:r>
            <a:r>
              <a:rPr lang="en-US" sz="2800" spc="-1" dirty="0">
                <a:solidFill>
                  <a:schemeClr val="bg1"/>
                </a:solidFill>
                <a:latin typeface="Frutiger 55 Roman"/>
                <a:ea typeface="Frutiger 55 Roman"/>
              </a:rPr>
              <a:t> an und </a:t>
            </a:r>
            <a:r>
              <a:rPr lang="en-US" sz="2800" spc="-1" dirty="0" err="1">
                <a:solidFill>
                  <a:schemeClr val="bg1"/>
                </a:solidFill>
                <a:latin typeface="Frutiger 55 Roman"/>
                <a:ea typeface="Frutiger 55 Roman"/>
              </a:rPr>
              <a:t>ruft</a:t>
            </a:r>
            <a:r>
              <a:rPr lang="en-US" sz="2800" spc="-1" dirty="0">
                <a:solidFill>
                  <a:schemeClr val="bg1"/>
                </a:solidFill>
                <a:latin typeface="Frutiger 55 Roman"/>
                <a:ea typeface="Frutiger 55 Roman"/>
              </a:rPr>
              <a:t> </a:t>
            </a:r>
            <a:r>
              <a:rPr lang="en-US" sz="2800" spc="-1" dirty="0" err="1">
                <a:solidFill>
                  <a:schemeClr val="bg1"/>
                </a:solidFill>
                <a:latin typeface="Frutiger 55 Roman"/>
                <a:ea typeface="Frutiger 55 Roman"/>
              </a:rPr>
              <a:t>zu</a:t>
            </a:r>
            <a:r>
              <a:rPr lang="en-US" sz="2800" spc="-1" dirty="0">
                <a:solidFill>
                  <a:schemeClr val="bg1"/>
                </a:solidFill>
                <a:latin typeface="Frutiger 55 Roman"/>
                <a:ea typeface="Frutiger 55 Roman"/>
              </a:rPr>
              <a:t> </a:t>
            </a:r>
            <a:r>
              <a:rPr lang="en-US" sz="2800" spc="-1" dirty="0" err="1">
                <a:solidFill>
                  <a:schemeClr val="bg1"/>
                </a:solidFill>
                <a:latin typeface="Frutiger 55 Roman"/>
                <a:ea typeface="Frutiger 55 Roman"/>
              </a:rPr>
              <a:t>dezentralen</a:t>
            </a:r>
            <a:r>
              <a:rPr lang="en-US" sz="2800" spc="-1" dirty="0">
                <a:solidFill>
                  <a:schemeClr val="bg1"/>
                </a:solidFill>
                <a:latin typeface="Frutiger 55 Roman"/>
                <a:ea typeface="Frutiger 55 Roman"/>
              </a:rPr>
              <a:t>, </a:t>
            </a:r>
            <a:r>
              <a:rPr lang="en-US" sz="2800" spc="-1" dirty="0" err="1">
                <a:solidFill>
                  <a:schemeClr val="bg1"/>
                </a:solidFill>
                <a:latin typeface="Frutiger 55 Roman"/>
                <a:ea typeface="Frutiger 55 Roman"/>
              </a:rPr>
              <a:t>globalen</a:t>
            </a:r>
            <a:r>
              <a:rPr lang="en-US" sz="2800" spc="-1" dirty="0">
                <a:solidFill>
                  <a:schemeClr val="bg1"/>
                </a:solidFill>
                <a:latin typeface="Frutiger 55 Roman"/>
                <a:ea typeface="Frutiger 55 Roman"/>
              </a:rPr>
              <a:t> </a:t>
            </a:r>
            <a:r>
              <a:rPr lang="en-US" sz="2800" spc="-1" dirty="0" err="1">
                <a:solidFill>
                  <a:schemeClr val="bg1"/>
                </a:solidFill>
                <a:latin typeface="Frutiger 55 Roman"/>
                <a:ea typeface="Frutiger 55 Roman"/>
              </a:rPr>
              <a:t>Aktionen</a:t>
            </a:r>
            <a:r>
              <a:rPr lang="en-US" sz="2800" spc="-1" dirty="0">
                <a:solidFill>
                  <a:schemeClr val="bg1"/>
                </a:solidFill>
                <a:latin typeface="Frutiger 55 Roman"/>
                <a:ea typeface="Frutiger 55 Roman"/>
              </a:rPr>
              <a:t> um den 30. </a:t>
            </a:r>
            <a:r>
              <a:rPr lang="en-US" sz="2800" spc="-1" dirty="0" err="1">
                <a:solidFill>
                  <a:schemeClr val="bg1"/>
                </a:solidFill>
                <a:latin typeface="Frutiger 55 Roman"/>
                <a:ea typeface="Frutiger 55 Roman"/>
              </a:rPr>
              <a:t>Juli</a:t>
            </a:r>
            <a:r>
              <a:rPr lang="en-US" sz="2800" spc="-1" dirty="0">
                <a:solidFill>
                  <a:schemeClr val="bg1"/>
                </a:solidFill>
                <a:latin typeface="Frutiger 55 Roman"/>
                <a:ea typeface="Frutiger 55 Roman"/>
              </a:rPr>
              <a:t> 2021 auf. </a:t>
            </a:r>
          </a:p>
        </p:txBody>
      </p:sp>
      <p:sp>
        <p:nvSpPr>
          <p:cNvPr id="10" name="CustomShape 3">
            <a:extLst>
              <a:ext uri="{FF2B5EF4-FFF2-40B4-BE49-F238E27FC236}">
                <a16:creationId xmlns:a16="http://schemas.microsoft.com/office/drawing/2014/main" id="{30E957ED-BC75-5147-9980-50AF9ED3E6A1}"/>
              </a:ext>
            </a:extLst>
          </p:cNvPr>
          <p:cNvSpPr/>
          <p:nvPr/>
        </p:nvSpPr>
        <p:spPr>
          <a:xfrm>
            <a:off x="311610" y="5871286"/>
            <a:ext cx="12430380" cy="3549609"/>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457560" indent="-457200">
              <a:lnSpc>
                <a:spcPct val="100000"/>
              </a:lnSpc>
              <a:buClr>
                <a:srgbClr val="000000"/>
              </a:buClr>
              <a:buFont typeface="Arial" panose="020B0604020202020204" pitchFamily="34" charset="0"/>
              <a:buChar char="•"/>
            </a:pPr>
            <a:r>
              <a:rPr lang="en-US" sz="2800" spc="-1" dirty="0">
                <a:latin typeface="Frutiger 55 Roman"/>
                <a:ea typeface="Frutiger 55 Roman"/>
              </a:rPr>
              <a:t>In Deutschland </a:t>
            </a:r>
            <a:r>
              <a:rPr lang="en-US" sz="2800" spc="-1" dirty="0" err="1">
                <a:latin typeface="Frutiger 55 Roman"/>
                <a:ea typeface="Frutiger 55 Roman"/>
              </a:rPr>
              <a:t>werden</a:t>
            </a:r>
            <a:r>
              <a:rPr lang="en-US" sz="2800" spc="-1" dirty="0">
                <a:latin typeface="Frutiger 55 Roman"/>
                <a:ea typeface="Frutiger 55 Roman"/>
              </a:rPr>
              <a:t> </a:t>
            </a:r>
            <a:r>
              <a:rPr lang="en-US" sz="2800" spc="-1" dirty="0" err="1">
                <a:latin typeface="Frutiger 55 Roman"/>
                <a:ea typeface="Frutiger 55 Roman"/>
              </a:rPr>
              <a:t>wir</a:t>
            </a:r>
            <a:r>
              <a:rPr lang="en-US" sz="2800" spc="-1" dirty="0">
                <a:latin typeface="Frutiger 55 Roman"/>
                <a:ea typeface="Frutiger 55 Roman"/>
              </a:rPr>
              <a:t> in </a:t>
            </a:r>
            <a:r>
              <a:rPr lang="en-US" sz="2800" spc="-1" dirty="0" err="1">
                <a:latin typeface="Frutiger 55 Roman"/>
                <a:ea typeface="Frutiger 55 Roman"/>
              </a:rPr>
              <a:t>Brunsbüttel</a:t>
            </a:r>
            <a:r>
              <a:rPr lang="en-US" sz="2800" spc="-1" dirty="0">
                <a:latin typeface="Frutiger 55 Roman"/>
                <a:ea typeface="Frutiger 55 Roman"/>
              </a:rPr>
              <a:t> &amp; Hamburg </a:t>
            </a:r>
            <a:r>
              <a:rPr lang="en-US" sz="2800" spc="-1" dirty="0" err="1">
                <a:latin typeface="Frutiger 55 Roman"/>
                <a:ea typeface="Frutiger 55 Roman"/>
              </a:rPr>
              <a:t>Aktionen</a:t>
            </a:r>
            <a:r>
              <a:rPr lang="en-US" sz="2800" spc="-1" dirty="0">
                <a:latin typeface="Frutiger 55 Roman"/>
                <a:ea typeface="Frutiger 55 Roman"/>
              </a:rPr>
              <a:t> </a:t>
            </a:r>
            <a:r>
              <a:rPr lang="en-US" sz="2800" spc="-1" dirty="0" err="1">
                <a:latin typeface="Frutiger 55 Roman"/>
                <a:ea typeface="Frutiger 55 Roman"/>
              </a:rPr>
              <a:t>zivilen</a:t>
            </a:r>
            <a:r>
              <a:rPr lang="en-US" sz="2800" spc="-1" dirty="0">
                <a:latin typeface="Frutiger 55 Roman"/>
                <a:ea typeface="Frutiger 55 Roman"/>
              </a:rPr>
              <a:t> </a:t>
            </a:r>
            <a:r>
              <a:rPr lang="en-US" sz="2800" spc="-1" dirty="0" err="1">
                <a:latin typeface="Frutiger 55 Roman"/>
                <a:ea typeface="Frutiger 55 Roman"/>
              </a:rPr>
              <a:t>Ungehorsams</a:t>
            </a:r>
            <a:r>
              <a:rPr lang="en-US" sz="2800" spc="-1" dirty="0">
                <a:latin typeface="Frutiger 55 Roman"/>
                <a:ea typeface="Frutiger 55 Roman"/>
              </a:rPr>
              <a:t> </a:t>
            </a:r>
            <a:r>
              <a:rPr lang="en-US" sz="2800" spc="-1" dirty="0" err="1">
                <a:latin typeface="Frutiger 55 Roman"/>
                <a:ea typeface="Frutiger 55 Roman"/>
              </a:rPr>
              <a:t>gegen</a:t>
            </a:r>
            <a:r>
              <a:rPr lang="en-US" sz="2800" spc="-1" dirty="0">
                <a:latin typeface="Frutiger 55 Roman"/>
                <a:ea typeface="Frutiger 55 Roman"/>
              </a:rPr>
              <a:t> Gas, Fracking &amp; </a:t>
            </a:r>
            <a:r>
              <a:rPr lang="en-US" sz="2800" spc="-1" dirty="0" err="1">
                <a:latin typeface="Frutiger 55 Roman"/>
                <a:ea typeface="Frutiger 55 Roman"/>
              </a:rPr>
              <a:t>Kolonialismus</a:t>
            </a:r>
            <a:r>
              <a:rPr lang="en-US" sz="2800" spc="-1" dirty="0">
                <a:latin typeface="Frutiger 55 Roman"/>
                <a:ea typeface="Frutiger 55 Roman"/>
              </a:rPr>
              <a:t> </a:t>
            </a:r>
            <a:r>
              <a:rPr lang="en-US" sz="2800" spc="-1" dirty="0" err="1">
                <a:latin typeface="Frutiger 55 Roman"/>
                <a:ea typeface="Frutiger 55 Roman"/>
              </a:rPr>
              <a:t>durchführen</a:t>
            </a:r>
            <a:r>
              <a:rPr lang="en-US" sz="2800" spc="-1" dirty="0">
                <a:latin typeface="Frutiger 55 Roman"/>
                <a:ea typeface="Frutiger 55 Roman"/>
              </a:rPr>
              <a:t>. </a:t>
            </a:r>
          </a:p>
          <a:p>
            <a:pPr marL="457560" indent="-457200">
              <a:lnSpc>
                <a:spcPct val="100000"/>
              </a:lnSpc>
              <a:buClr>
                <a:srgbClr val="000000"/>
              </a:buClr>
              <a:buFont typeface="Arial" panose="020B0604020202020204" pitchFamily="34" charset="0"/>
              <a:buChar char="•"/>
            </a:pPr>
            <a:r>
              <a:rPr lang="en-US" sz="2800" spc="-1" dirty="0" err="1">
                <a:latin typeface="Frutiger 55 Roman"/>
                <a:ea typeface="Frutiger 55 Roman"/>
              </a:rPr>
              <a:t>Zeitgleich</a:t>
            </a:r>
            <a:r>
              <a:rPr lang="en-US" sz="2800" spc="-1" dirty="0">
                <a:latin typeface="Frutiger 55 Roman"/>
                <a:ea typeface="Frutiger 55 Roman"/>
              </a:rPr>
              <a:t> </a:t>
            </a:r>
            <a:r>
              <a:rPr lang="en-US" sz="2800" spc="-1" dirty="0" err="1">
                <a:latin typeface="Frutiger 55 Roman"/>
                <a:ea typeface="Frutiger 55 Roman"/>
              </a:rPr>
              <a:t>werden</a:t>
            </a:r>
            <a:r>
              <a:rPr lang="en-US" sz="2800" spc="-1" dirty="0">
                <a:latin typeface="Frutiger 55 Roman"/>
                <a:ea typeface="Frutiger 55 Roman"/>
              </a:rPr>
              <a:t> Gruppen </a:t>
            </a:r>
            <a:r>
              <a:rPr lang="en-US" sz="2800" spc="-1" dirty="0" err="1">
                <a:latin typeface="Frutiger 55 Roman"/>
                <a:ea typeface="Frutiger 55 Roman"/>
              </a:rPr>
              <a:t>vom</a:t>
            </a:r>
            <a:r>
              <a:rPr lang="en-US" sz="2800" spc="-1" dirty="0">
                <a:latin typeface="Frutiger 55 Roman"/>
                <a:ea typeface="Frutiger 55 Roman"/>
              </a:rPr>
              <a:t> “Shale Must Fall” </a:t>
            </a:r>
            <a:r>
              <a:rPr lang="en-US" sz="2800" spc="-1" dirty="0" err="1">
                <a:latin typeface="Frutiger 55 Roman"/>
                <a:ea typeface="Frutiger 55 Roman"/>
              </a:rPr>
              <a:t>Bündnis</a:t>
            </a:r>
            <a:r>
              <a:rPr lang="en-US" sz="2800" spc="-1" dirty="0">
                <a:latin typeface="Frutiger 55 Roman"/>
                <a:ea typeface="Frutiger 55 Roman"/>
              </a:rPr>
              <a:t> </a:t>
            </a:r>
            <a:r>
              <a:rPr lang="en-US" sz="2800" spc="-1" dirty="0" err="1">
                <a:latin typeface="Frutiger 55 Roman"/>
                <a:ea typeface="Frutiger 55 Roman"/>
              </a:rPr>
              <a:t>Aktionen</a:t>
            </a:r>
            <a:r>
              <a:rPr lang="en-US" sz="2800" spc="-1" dirty="0">
                <a:latin typeface="Frutiger 55 Roman"/>
                <a:ea typeface="Frutiger 55 Roman"/>
              </a:rPr>
              <a:t> in </a:t>
            </a:r>
            <a:r>
              <a:rPr lang="en-US" sz="2800" spc="-1" dirty="0" err="1">
                <a:latin typeface="Frutiger 55 Roman"/>
                <a:ea typeface="Frutiger 55 Roman"/>
              </a:rPr>
              <a:t>Ländern</a:t>
            </a:r>
            <a:r>
              <a:rPr lang="en-US" sz="2800" spc="-1" dirty="0">
                <a:latin typeface="Frutiger 55 Roman"/>
                <a:ea typeface="Frutiger 55 Roman"/>
              </a:rPr>
              <a:t> des </a:t>
            </a:r>
            <a:r>
              <a:rPr lang="en-US" sz="2800" spc="-1" dirty="0" err="1">
                <a:latin typeface="Frutiger 55 Roman"/>
                <a:ea typeface="Frutiger 55 Roman"/>
              </a:rPr>
              <a:t>Globalen</a:t>
            </a:r>
            <a:r>
              <a:rPr lang="en-US" sz="2800" spc="-1" dirty="0">
                <a:latin typeface="Frutiger 55 Roman"/>
                <a:ea typeface="Frutiger 55 Roman"/>
              </a:rPr>
              <a:t> </a:t>
            </a:r>
            <a:r>
              <a:rPr lang="en-US" sz="2800" spc="-1" dirty="0" err="1">
                <a:latin typeface="Frutiger 55 Roman"/>
                <a:ea typeface="Frutiger 55 Roman"/>
              </a:rPr>
              <a:t>Südens</a:t>
            </a:r>
            <a:r>
              <a:rPr lang="en-US" sz="2800" spc="-1" dirty="0">
                <a:latin typeface="Frutiger 55 Roman"/>
                <a:ea typeface="Frutiger 55 Roman"/>
              </a:rPr>
              <a:t> und </a:t>
            </a:r>
            <a:r>
              <a:rPr lang="en-US" sz="2800" spc="-1" dirty="0" err="1">
                <a:latin typeface="Frutiger 55 Roman"/>
                <a:ea typeface="Frutiger 55 Roman"/>
              </a:rPr>
              <a:t>Nordens</a:t>
            </a:r>
            <a:r>
              <a:rPr lang="en-US" sz="2800" spc="-1" dirty="0">
                <a:latin typeface="Frutiger 55 Roman"/>
                <a:ea typeface="Frutiger 55 Roman"/>
              </a:rPr>
              <a:t> (</a:t>
            </a:r>
            <a:r>
              <a:rPr lang="en-US" sz="2800" spc="-1" dirty="0" err="1">
                <a:latin typeface="Frutiger 55 Roman"/>
                <a:ea typeface="Frutiger 55 Roman"/>
              </a:rPr>
              <a:t>u.a</a:t>
            </a:r>
            <a:r>
              <a:rPr lang="en-US" sz="2800" spc="-1" dirty="0">
                <a:latin typeface="Frutiger 55 Roman"/>
                <a:ea typeface="Frutiger 55 Roman"/>
              </a:rPr>
              <a:t> </a:t>
            </a:r>
            <a:r>
              <a:rPr lang="en-US" sz="2800" spc="-1" dirty="0" err="1">
                <a:latin typeface="Frutiger 55 Roman"/>
                <a:ea typeface="Frutiger 55 Roman"/>
              </a:rPr>
              <a:t>Kolumbien</a:t>
            </a:r>
            <a:r>
              <a:rPr lang="en-US" sz="2800" spc="-1" dirty="0">
                <a:latin typeface="Frutiger 55 Roman"/>
                <a:ea typeface="Frutiger 55 Roman"/>
              </a:rPr>
              <a:t>, Namibia, Mexico, DR Kongo, </a:t>
            </a:r>
            <a:r>
              <a:rPr lang="en-US" sz="2800" spc="-1" dirty="0" err="1">
                <a:latin typeface="Frutiger 55 Roman"/>
                <a:ea typeface="Frutiger 55 Roman"/>
              </a:rPr>
              <a:t>Spanien</a:t>
            </a:r>
            <a:r>
              <a:rPr lang="en-US" sz="2800" spc="-1" dirty="0">
                <a:latin typeface="Frutiger 55 Roman"/>
                <a:ea typeface="Frutiger 55 Roman"/>
              </a:rPr>
              <a:t>, </a:t>
            </a:r>
            <a:r>
              <a:rPr lang="en-US" sz="2800" spc="-1" dirty="0" err="1">
                <a:latin typeface="Frutiger 55 Roman"/>
                <a:ea typeface="Frutiger 55 Roman"/>
              </a:rPr>
              <a:t>Norwegen</a:t>
            </a:r>
            <a:r>
              <a:rPr lang="en-US" sz="2800" spc="-1" dirty="0">
                <a:latin typeface="Frutiger 55 Roman"/>
                <a:ea typeface="Frutiger 55 Roman"/>
              </a:rPr>
              <a:t>, </a:t>
            </a:r>
            <a:r>
              <a:rPr lang="en-US" sz="2800" spc="-1" dirty="0" err="1">
                <a:latin typeface="Frutiger 55 Roman"/>
                <a:ea typeface="Frutiger 55 Roman"/>
              </a:rPr>
              <a:t>Irland</a:t>
            </a:r>
            <a:r>
              <a:rPr lang="en-US" sz="2800" spc="-1" dirty="0">
                <a:latin typeface="Frutiger 55 Roman"/>
                <a:ea typeface="Frutiger 55 Roman"/>
              </a:rPr>
              <a:t>) </a:t>
            </a:r>
            <a:r>
              <a:rPr lang="en-US" sz="2800" spc="-1" dirty="0" err="1">
                <a:latin typeface="Frutiger 55 Roman"/>
                <a:ea typeface="Frutiger 55 Roman"/>
              </a:rPr>
              <a:t>durchführen</a:t>
            </a:r>
            <a:r>
              <a:rPr lang="en-US" sz="2800" spc="-1" dirty="0">
                <a:latin typeface="Frutiger 55 Roman"/>
                <a:ea typeface="Frutiger 55 Roman"/>
              </a:rPr>
              <a:t>.</a:t>
            </a:r>
          </a:p>
          <a:p>
            <a:pPr marL="457560" indent="-457200">
              <a:lnSpc>
                <a:spcPct val="100000"/>
              </a:lnSpc>
              <a:buClr>
                <a:srgbClr val="000000"/>
              </a:buClr>
              <a:buFont typeface="Arial" panose="020B0604020202020204" pitchFamily="34" charset="0"/>
              <a:buChar char="•"/>
            </a:pPr>
            <a:r>
              <a:rPr lang="en-US" sz="2800" b="1" spc="-1" dirty="0" err="1">
                <a:latin typeface="Frutiger 55 Roman"/>
                <a:ea typeface="Frutiger 55 Roman"/>
              </a:rPr>
              <a:t>Wir</a:t>
            </a:r>
            <a:r>
              <a:rPr lang="en-US" sz="2800" b="1" spc="-1" dirty="0">
                <a:latin typeface="Frutiger 55 Roman"/>
                <a:ea typeface="Frutiger 55 Roman"/>
              </a:rPr>
              <a:t> </a:t>
            </a:r>
            <a:r>
              <a:rPr lang="en-US" sz="2800" b="1" spc="-1" dirty="0" err="1">
                <a:latin typeface="Frutiger 55 Roman"/>
                <a:ea typeface="Frutiger 55 Roman"/>
              </a:rPr>
              <a:t>rufen</a:t>
            </a:r>
            <a:r>
              <a:rPr lang="en-US" sz="2800" b="1" spc="-1" dirty="0">
                <a:latin typeface="Frutiger 55 Roman"/>
                <a:ea typeface="Frutiger 55 Roman"/>
              </a:rPr>
              <a:t> </a:t>
            </a:r>
            <a:r>
              <a:rPr lang="en-US" sz="2800" b="1" spc="-1" dirty="0" err="1">
                <a:latin typeface="Frutiger 55 Roman"/>
                <a:ea typeface="Frutiger 55 Roman"/>
              </a:rPr>
              <a:t>Bewegungen</a:t>
            </a:r>
            <a:r>
              <a:rPr lang="en-US" sz="2800" b="1" spc="-1" dirty="0">
                <a:latin typeface="Frutiger 55 Roman"/>
                <a:ea typeface="Frutiger 55 Roman"/>
              </a:rPr>
              <a:t> auf der </a:t>
            </a:r>
            <a:r>
              <a:rPr lang="en-US" sz="2800" b="1" spc="-1" dirty="0" err="1">
                <a:latin typeface="Frutiger 55 Roman"/>
                <a:ea typeface="Frutiger 55 Roman"/>
              </a:rPr>
              <a:t>ganzen</a:t>
            </a:r>
            <a:r>
              <a:rPr lang="en-US" sz="2800" b="1" spc="-1" dirty="0">
                <a:latin typeface="Frutiger 55 Roman"/>
                <a:ea typeface="Frutiger 55 Roman"/>
              </a:rPr>
              <a:t> Welt </a:t>
            </a:r>
            <a:r>
              <a:rPr lang="en-US" sz="2800" b="1" spc="-1" dirty="0" err="1">
                <a:latin typeface="Frutiger 55 Roman"/>
                <a:ea typeface="Frutiger 55 Roman"/>
              </a:rPr>
              <a:t>dazu</a:t>
            </a:r>
            <a:r>
              <a:rPr lang="en-US" sz="2800" b="1" spc="-1" dirty="0">
                <a:latin typeface="Frutiger 55 Roman"/>
                <a:ea typeface="Frutiger 55 Roman"/>
              </a:rPr>
              <a:t> auf, </a:t>
            </a:r>
            <a:r>
              <a:rPr lang="en-US" sz="2800" b="1" spc="-1" dirty="0" err="1">
                <a:latin typeface="Frutiger 55 Roman"/>
                <a:ea typeface="Frutiger 55 Roman"/>
              </a:rPr>
              <a:t>sich</a:t>
            </a:r>
            <a:r>
              <a:rPr lang="en-US" sz="2800" b="1" spc="-1" dirty="0">
                <a:latin typeface="Frutiger 55 Roman"/>
                <a:ea typeface="Frutiger 55 Roman"/>
              </a:rPr>
              <a:t> </a:t>
            </a:r>
            <a:r>
              <a:rPr lang="en-US" sz="2800" b="1" spc="-1" dirty="0" err="1">
                <a:latin typeface="Frutiger 55 Roman"/>
                <a:ea typeface="Frutiger 55 Roman"/>
              </a:rPr>
              <a:t>dieser</a:t>
            </a:r>
            <a:r>
              <a:rPr lang="en-US" sz="2800" b="1" spc="-1" dirty="0">
                <a:latin typeface="Frutiger 55 Roman"/>
                <a:ea typeface="Frutiger 55 Roman"/>
              </a:rPr>
              <a:t> </a:t>
            </a:r>
            <a:r>
              <a:rPr lang="en-US" sz="2800" b="1" spc="-1" dirty="0" err="1">
                <a:latin typeface="Frutiger 55 Roman"/>
                <a:ea typeface="Frutiger 55 Roman"/>
              </a:rPr>
              <a:t>Aktion</a:t>
            </a:r>
            <a:r>
              <a:rPr lang="en-US" sz="2800" b="1" spc="-1" dirty="0">
                <a:latin typeface="Frutiger 55 Roman"/>
                <a:ea typeface="Frutiger 55 Roman"/>
              </a:rPr>
              <a:t> </a:t>
            </a:r>
            <a:r>
              <a:rPr lang="en-US" sz="2800" b="1" spc="-1" dirty="0" err="1">
                <a:latin typeface="Frutiger 55 Roman"/>
                <a:ea typeface="Frutiger 55 Roman"/>
              </a:rPr>
              <a:t>im</a:t>
            </a:r>
            <a:r>
              <a:rPr lang="en-US" sz="2800" b="1" spc="-1" dirty="0">
                <a:latin typeface="Frutiger 55 Roman"/>
                <a:ea typeface="Frutiger 55 Roman"/>
              </a:rPr>
              <a:t> </a:t>
            </a:r>
            <a:r>
              <a:rPr lang="en-US" sz="2800" b="1" spc="-1" dirty="0" err="1">
                <a:latin typeface="Frutiger 55 Roman"/>
                <a:ea typeface="Frutiger 55 Roman"/>
              </a:rPr>
              <a:t>Geiste</a:t>
            </a:r>
            <a:r>
              <a:rPr lang="en-US" sz="2800" b="1" spc="-1" dirty="0">
                <a:latin typeface="Frutiger 55 Roman"/>
                <a:ea typeface="Frutiger 55 Roman"/>
              </a:rPr>
              <a:t> der </a:t>
            </a:r>
            <a:r>
              <a:rPr lang="en-US" sz="2800" b="1" spc="-1" dirty="0" err="1">
                <a:latin typeface="Frutiger 55 Roman"/>
                <a:ea typeface="Frutiger 55 Roman"/>
              </a:rPr>
              <a:t>internationalen</a:t>
            </a:r>
            <a:r>
              <a:rPr lang="en-US" sz="2800" b="1" spc="-1" dirty="0">
                <a:latin typeface="Frutiger 55 Roman"/>
                <a:ea typeface="Frutiger 55 Roman"/>
              </a:rPr>
              <a:t> </a:t>
            </a:r>
            <a:r>
              <a:rPr lang="en-US" sz="2800" b="1" spc="-1" dirty="0" err="1">
                <a:latin typeface="Frutiger 55 Roman"/>
                <a:ea typeface="Frutiger 55 Roman"/>
              </a:rPr>
              <a:t>Solidarität</a:t>
            </a:r>
            <a:r>
              <a:rPr lang="en-US" sz="2800" b="1" spc="-1" dirty="0">
                <a:latin typeface="Frutiger 55 Roman"/>
                <a:ea typeface="Frutiger 55 Roman"/>
              </a:rPr>
              <a:t> </a:t>
            </a:r>
            <a:r>
              <a:rPr lang="en-US" sz="2800" b="1" spc="-1" dirty="0" err="1">
                <a:latin typeface="Frutiger 55 Roman"/>
                <a:ea typeface="Frutiger 55 Roman"/>
              </a:rPr>
              <a:t>anzuschließen</a:t>
            </a:r>
            <a:r>
              <a:rPr lang="en-US" sz="2800" b="1" spc="-1" dirty="0">
                <a:latin typeface="Frutiger 55 Roman"/>
                <a:ea typeface="Frutiger 55 Roman"/>
              </a:rPr>
              <a:t>! </a:t>
            </a:r>
            <a:r>
              <a:rPr lang="en-US" sz="2800" b="1" spc="-1" dirty="0" err="1">
                <a:latin typeface="Frutiger 55 Roman"/>
                <a:ea typeface="Frutiger 55 Roman"/>
              </a:rPr>
              <a:t>Wir</a:t>
            </a:r>
            <a:r>
              <a:rPr lang="en-US" sz="2800" b="1" spc="-1" dirty="0">
                <a:latin typeface="Frutiger 55 Roman"/>
                <a:ea typeface="Frutiger 55 Roman"/>
              </a:rPr>
              <a:t> </a:t>
            </a:r>
            <a:r>
              <a:rPr lang="en-US" sz="2800" b="1" spc="-1" dirty="0" err="1">
                <a:latin typeface="Frutiger 55 Roman"/>
                <a:ea typeface="Frutiger 55 Roman"/>
              </a:rPr>
              <a:t>werden</a:t>
            </a:r>
            <a:r>
              <a:rPr lang="en-US" sz="2800" b="1" spc="-1" dirty="0">
                <a:latin typeface="Frutiger 55 Roman"/>
                <a:ea typeface="Frutiger 55 Roman"/>
              </a:rPr>
              <a:t> die </a:t>
            </a:r>
            <a:r>
              <a:rPr lang="en-US" sz="2800" b="1" spc="-1" dirty="0" err="1">
                <a:latin typeface="Frutiger 55 Roman"/>
                <a:ea typeface="Frutiger 55 Roman"/>
              </a:rPr>
              <a:t>Versorgungskette</a:t>
            </a:r>
            <a:r>
              <a:rPr lang="en-US" sz="2800" b="1" spc="-1" dirty="0">
                <a:latin typeface="Frutiger 55 Roman"/>
                <a:ea typeface="Frutiger 55 Roman"/>
              </a:rPr>
              <a:t> der </a:t>
            </a:r>
            <a:r>
              <a:rPr lang="en-US" sz="2800" b="1" spc="-1" dirty="0" err="1">
                <a:latin typeface="Frutiger 55 Roman"/>
                <a:ea typeface="Frutiger 55 Roman"/>
              </a:rPr>
              <a:t>fossilen</a:t>
            </a:r>
            <a:r>
              <a:rPr lang="en-US" sz="2800" b="1" spc="-1" dirty="0">
                <a:latin typeface="Frutiger 55 Roman"/>
                <a:ea typeface="Frutiger 55 Roman"/>
              </a:rPr>
              <a:t> </a:t>
            </a:r>
            <a:r>
              <a:rPr lang="en-US" sz="2800" b="1" spc="-1" dirty="0" err="1">
                <a:latin typeface="Frutiger 55 Roman"/>
                <a:ea typeface="Frutiger 55 Roman"/>
              </a:rPr>
              <a:t>Industrie</a:t>
            </a:r>
            <a:r>
              <a:rPr lang="en-US" sz="2800" b="1" spc="-1" dirty="0">
                <a:latin typeface="Frutiger 55 Roman"/>
                <a:ea typeface="Frutiger 55 Roman"/>
              </a:rPr>
              <a:t> </a:t>
            </a:r>
            <a:r>
              <a:rPr lang="en-US" sz="2800" b="1" spc="-1" dirty="0" err="1">
                <a:latin typeface="Frutiger 55 Roman"/>
                <a:ea typeface="Frutiger 55 Roman"/>
              </a:rPr>
              <a:t>unterbrechen</a:t>
            </a:r>
            <a:r>
              <a:rPr lang="en-US" sz="2800" b="1" spc="-1" dirty="0">
                <a:latin typeface="Frutiger 55 Roman"/>
                <a:ea typeface="Frutiger 55 Roman"/>
              </a:rPr>
              <a:t>!</a:t>
            </a:r>
          </a:p>
        </p:txBody>
      </p:sp>
    </p:spTree>
    <p:extLst>
      <p:ext uri="{BB962C8B-B14F-4D97-AF65-F5344CB8AC3E}">
        <p14:creationId xmlns:p14="http://schemas.microsoft.com/office/powerpoint/2010/main" val="1048701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49145276423_1a57604ba1_o.jpg"/>
          <p:cNvPicPr/>
          <p:nvPr/>
        </p:nvPicPr>
        <p:blipFill>
          <a:blip r:embed="rId2">
            <a:extLst>
              <a:ext uri="{28A0092B-C50C-407E-A947-70E740481C1C}">
                <a14:useLocalDpi xmlns:a14="http://schemas.microsoft.com/office/drawing/2010/main"/>
              </a:ext>
            </a:extLst>
          </a:blip>
          <a:stretch/>
        </p:blipFill>
        <p:spPr>
          <a:xfrm>
            <a:off x="-31320" y="0"/>
            <a:ext cx="13053600" cy="9800280"/>
          </a:xfrm>
          <a:prstGeom prst="rect">
            <a:avLst/>
          </a:prstGeom>
          <a:ln w="12600">
            <a:noFill/>
          </a:ln>
        </p:spPr>
      </p:pic>
      <p:sp>
        <p:nvSpPr>
          <p:cNvPr id="308" name="CustomShape 1"/>
          <p:cNvSpPr/>
          <p:nvPr/>
        </p:nvSpPr>
        <p:spPr>
          <a:xfrm>
            <a:off x="0" y="7848720"/>
            <a:ext cx="13053600" cy="152460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09" name="CustomShape 2"/>
          <p:cNvSpPr/>
          <p:nvPr/>
        </p:nvSpPr>
        <p:spPr>
          <a:xfrm>
            <a:off x="-19800" y="8000280"/>
            <a:ext cx="1305360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dirty="0">
                <a:solidFill>
                  <a:srgbClr val="FFFFFF"/>
                </a:solidFill>
                <a:latin typeface="Aku &amp; Kamu"/>
                <a:ea typeface="Aku &amp; Kamu"/>
              </a:rPr>
              <a:t>3) Ende </a:t>
            </a:r>
            <a:r>
              <a:rPr lang="en-US" sz="8000" b="0" strike="noStrike" spc="-1" dirty="0" err="1">
                <a:solidFill>
                  <a:srgbClr val="FFFFFF"/>
                </a:solidFill>
                <a:latin typeface="Aku &amp; Kamu"/>
                <a:ea typeface="Aku &amp; Kamu"/>
              </a:rPr>
              <a:t>Gelände</a:t>
            </a:r>
            <a:endParaRPr lang="en-US" sz="8000" b="0" strike="noStrike" spc="-1" dirty="0">
              <a:latin typeface="Arial"/>
            </a:endParaRPr>
          </a:p>
        </p:txBody>
      </p:sp>
      <p:pic>
        <p:nvPicPr>
          <p:cNvPr id="310" name="Picture 4"/>
          <p:cNvPicPr/>
          <p:nvPr/>
        </p:nvPicPr>
        <p:blipFill>
          <a:blip r:embed="rId3" cstate="screen">
            <a:extLst>
              <a:ext uri="{28A0092B-C50C-407E-A947-70E740481C1C}">
                <a14:useLocalDpi xmlns:a14="http://schemas.microsoft.com/office/drawing/2010/main"/>
              </a:ext>
            </a:extLst>
          </a:blip>
          <a:stretch/>
        </p:blipFill>
        <p:spPr>
          <a:xfrm>
            <a:off x="301680" y="222120"/>
            <a:ext cx="3099960" cy="3099960"/>
          </a:xfrm>
          <a:prstGeom prst="rect">
            <a:avLst/>
          </a:prstGeom>
          <a:ln w="12600">
            <a:noFill/>
          </a:ln>
        </p:spPr>
      </p:pic>
    </p:spTree>
    <p:extLst>
      <p:ext uri="{BB962C8B-B14F-4D97-AF65-F5344CB8AC3E}">
        <p14:creationId xmlns:p14="http://schemas.microsoft.com/office/powerpoint/2010/main" val="271400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Grafik 4"/>
          <p:cNvPicPr/>
          <p:nvPr/>
        </p:nvPicPr>
        <p:blipFill>
          <a:blip r:embed="rId2" cstate="screen">
            <a:extLst>
              <a:ext uri="{28A0092B-C50C-407E-A947-70E740481C1C}">
                <a14:useLocalDpi xmlns:a14="http://schemas.microsoft.com/office/drawing/2010/main"/>
              </a:ext>
            </a:extLst>
          </a:blip>
          <a:srcRect/>
          <a:stretch/>
        </p:blipFill>
        <p:spPr>
          <a:xfrm>
            <a:off x="0" y="0"/>
            <a:ext cx="13004280" cy="9753120"/>
          </a:xfrm>
          <a:prstGeom prst="rect">
            <a:avLst/>
          </a:prstGeom>
          <a:ln w="12600">
            <a:noFill/>
          </a:ln>
        </p:spPr>
      </p:pic>
      <p:sp>
        <p:nvSpPr>
          <p:cNvPr id="312" name="CustomShape 1"/>
          <p:cNvSpPr/>
          <p:nvPr/>
        </p:nvSpPr>
        <p:spPr>
          <a:xfrm>
            <a:off x="0" y="376200"/>
            <a:ext cx="1300428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13" name="CustomShape 2"/>
          <p:cNvSpPr/>
          <p:nvPr/>
        </p:nvSpPr>
        <p:spPr>
          <a:xfrm>
            <a:off x="237600" y="504000"/>
            <a:ext cx="12194640" cy="831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Was ist Ende Gelände?</a:t>
            </a:r>
            <a:endParaRPr lang="en-US" sz="4800" b="0" strike="noStrike" spc="-1">
              <a:latin typeface="Arial"/>
            </a:endParaRPr>
          </a:p>
        </p:txBody>
      </p:sp>
      <p:sp>
        <p:nvSpPr>
          <p:cNvPr id="314" name="CustomShape 3"/>
          <p:cNvSpPr/>
          <p:nvPr/>
        </p:nvSpPr>
        <p:spPr>
          <a:xfrm>
            <a:off x="237600" y="1716894"/>
            <a:ext cx="12529080" cy="1523413"/>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00000"/>
              </a:lnSpc>
              <a:spcBef>
                <a:spcPts val="1001"/>
              </a:spcBef>
              <a:buClr>
                <a:srgbClr val="000000"/>
              </a:buClr>
              <a:buSzPct val="80000"/>
              <a:buFont typeface="StarSymbol"/>
              <a:buChar char="▪"/>
            </a:pPr>
            <a:r>
              <a:rPr lang="en-US" sz="2800" b="0" strike="noStrike" spc="-1" dirty="0">
                <a:solidFill>
                  <a:schemeClr val="bg1"/>
                </a:solidFill>
                <a:latin typeface="Frutiger 55 Roman"/>
                <a:ea typeface="Frutiger 55 Roman"/>
              </a:rPr>
              <a:t>Ende </a:t>
            </a:r>
            <a:r>
              <a:rPr lang="en-US" sz="2800" b="0" strike="noStrike" spc="-1" dirty="0" err="1">
                <a:solidFill>
                  <a:schemeClr val="bg1"/>
                </a:solidFill>
                <a:latin typeface="Frutiger 55 Roman"/>
                <a:ea typeface="Frutiger 55 Roman"/>
              </a:rPr>
              <a:t>Gelände</a:t>
            </a:r>
            <a:r>
              <a:rPr lang="en-US" sz="2800" b="0" strike="noStrike" spc="-1" dirty="0">
                <a:solidFill>
                  <a:schemeClr val="bg1"/>
                </a:solidFill>
                <a:latin typeface="Frutiger 55 Roman"/>
                <a:ea typeface="Frutiger 55 Roman"/>
              </a:rPr>
              <a:t> </a:t>
            </a:r>
            <a:r>
              <a:rPr lang="en-US" sz="2800" b="0" strike="noStrike" spc="-1" dirty="0" err="1">
                <a:solidFill>
                  <a:schemeClr val="bg1"/>
                </a:solidFill>
                <a:latin typeface="Frutiger 55 Roman"/>
                <a:ea typeface="Frutiger 55 Roman"/>
              </a:rPr>
              <a:t>ist</a:t>
            </a:r>
            <a:r>
              <a:rPr lang="en-US" sz="2800" b="0" strike="noStrike" spc="-1" dirty="0">
                <a:solidFill>
                  <a:schemeClr val="bg1"/>
                </a:solidFill>
                <a:latin typeface="Frutiger 55 Roman"/>
                <a:ea typeface="Frutiger 55 Roman"/>
              </a:rPr>
              <a:t> </a:t>
            </a:r>
            <a:r>
              <a:rPr lang="en-US" sz="2800" b="0" strike="noStrike" spc="-1" dirty="0" err="1">
                <a:solidFill>
                  <a:schemeClr val="bg1"/>
                </a:solidFill>
                <a:latin typeface="Frutiger 55 Roman"/>
                <a:ea typeface="Frutiger 55 Roman"/>
              </a:rPr>
              <a:t>ein</a:t>
            </a:r>
            <a:r>
              <a:rPr lang="en-US" sz="2800" b="0" strike="noStrike" spc="-1" dirty="0">
                <a:solidFill>
                  <a:schemeClr val="bg1"/>
                </a:solidFill>
                <a:latin typeface="Frutiger 55 Roman"/>
                <a:ea typeface="Frutiger 55 Roman"/>
              </a:rPr>
              <a:t> </a:t>
            </a:r>
            <a:r>
              <a:rPr lang="en-US" sz="2800" b="0" strike="noStrike" spc="-1" dirty="0" err="1">
                <a:solidFill>
                  <a:schemeClr val="bg1"/>
                </a:solidFill>
                <a:latin typeface="Frutiger 55 Roman"/>
                <a:ea typeface="Frutiger 55 Roman"/>
              </a:rPr>
              <a:t>europaweites</a:t>
            </a:r>
            <a:r>
              <a:rPr lang="en-US" sz="2800" b="0" strike="noStrike" spc="-1" dirty="0">
                <a:solidFill>
                  <a:schemeClr val="bg1"/>
                </a:solidFill>
                <a:latin typeface="Frutiger 55 Roman"/>
                <a:ea typeface="Frutiger 55 Roman"/>
              </a:rPr>
              <a:t> </a:t>
            </a:r>
            <a:r>
              <a:rPr lang="en-US" sz="2800" b="0" strike="noStrike" spc="-1" dirty="0" err="1">
                <a:solidFill>
                  <a:schemeClr val="bg1"/>
                </a:solidFill>
                <a:latin typeface="Frutiger 55 Roman"/>
                <a:ea typeface="Frutiger 55 Roman"/>
              </a:rPr>
              <a:t>Bündnis</a:t>
            </a:r>
            <a:r>
              <a:rPr lang="en-US" sz="2800" b="0" strike="noStrike" spc="-1" dirty="0">
                <a:solidFill>
                  <a:schemeClr val="bg1"/>
                </a:solidFill>
                <a:latin typeface="Frutiger 55 Roman"/>
                <a:ea typeface="Frutiger 55 Roman"/>
              </a:rPr>
              <a:t> von Menschen </a:t>
            </a:r>
            <a:r>
              <a:rPr lang="en-US" sz="2800" b="0" strike="noStrike" spc="-1" dirty="0" err="1">
                <a:solidFill>
                  <a:schemeClr val="bg1"/>
                </a:solidFill>
                <a:latin typeface="Frutiger 55 Roman"/>
                <a:ea typeface="Frutiger 55 Roman"/>
              </a:rPr>
              <a:t>aus</a:t>
            </a:r>
            <a:r>
              <a:rPr lang="en-US" sz="2800" b="0" strike="noStrike" spc="-1" dirty="0">
                <a:solidFill>
                  <a:schemeClr val="bg1"/>
                </a:solidFill>
                <a:latin typeface="Frutiger 55 Roman"/>
                <a:ea typeface="Frutiger 55 Roman"/>
              </a:rPr>
              <a:t> </a:t>
            </a:r>
            <a:r>
              <a:rPr lang="en-US" sz="2800" b="0" strike="noStrike" spc="-1" dirty="0" err="1">
                <a:solidFill>
                  <a:schemeClr val="bg1"/>
                </a:solidFill>
                <a:latin typeface="Frutiger 55 Roman"/>
                <a:ea typeface="Frutiger 55 Roman"/>
              </a:rPr>
              <a:t>vielen</a:t>
            </a:r>
            <a:r>
              <a:rPr lang="en-US" sz="2800" b="0" strike="noStrike" spc="-1" dirty="0">
                <a:solidFill>
                  <a:schemeClr val="bg1"/>
                </a:solidFill>
                <a:latin typeface="Frutiger 55 Roman"/>
                <a:ea typeface="Frutiger 55 Roman"/>
              </a:rPr>
              <a:t> </a:t>
            </a:r>
            <a:r>
              <a:rPr lang="en-US" sz="2800" b="0" strike="noStrike" spc="-1" dirty="0" err="1">
                <a:solidFill>
                  <a:schemeClr val="bg1"/>
                </a:solidFill>
                <a:latin typeface="Frutiger 55 Roman"/>
                <a:ea typeface="Frutiger 55 Roman"/>
              </a:rPr>
              <a:t>verschiedenen</a:t>
            </a:r>
            <a:r>
              <a:rPr lang="en-US" sz="2800" b="0" strike="noStrike" spc="-1" dirty="0">
                <a:solidFill>
                  <a:schemeClr val="bg1"/>
                </a:solidFill>
                <a:latin typeface="Frutiger 55 Roman"/>
                <a:ea typeface="Frutiger 55 Roman"/>
              </a:rPr>
              <a:t> </a:t>
            </a:r>
            <a:r>
              <a:rPr lang="en-US" sz="2800" b="0" strike="noStrike" spc="-1" dirty="0" err="1">
                <a:solidFill>
                  <a:schemeClr val="bg1"/>
                </a:solidFill>
                <a:latin typeface="Frutiger 55 Roman"/>
                <a:ea typeface="Frutiger 55 Roman"/>
              </a:rPr>
              <a:t>sozialen</a:t>
            </a:r>
            <a:r>
              <a:rPr lang="en-US" sz="2800" b="0" strike="noStrike" spc="-1" dirty="0">
                <a:solidFill>
                  <a:schemeClr val="bg1"/>
                </a:solidFill>
                <a:latin typeface="Frutiger 55 Roman"/>
                <a:ea typeface="Frutiger 55 Roman"/>
              </a:rPr>
              <a:t> </a:t>
            </a:r>
            <a:r>
              <a:rPr lang="en-US" sz="2800" b="0" strike="noStrike" spc="-1" dirty="0" err="1">
                <a:solidFill>
                  <a:schemeClr val="bg1"/>
                </a:solidFill>
                <a:latin typeface="Frutiger 55 Roman"/>
                <a:ea typeface="Frutiger 55 Roman"/>
              </a:rPr>
              <a:t>Bewegungen</a:t>
            </a:r>
            <a:r>
              <a:rPr lang="en-US" sz="2800" b="0" strike="noStrike" spc="-1" dirty="0">
                <a:solidFill>
                  <a:schemeClr val="bg1"/>
                </a:solidFill>
                <a:latin typeface="Frutiger 55 Roman"/>
                <a:ea typeface="Frutiger 55 Roman"/>
              </a:rPr>
              <a:t>.</a:t>
            </a:r>
            <a:endParaRPr lang="en-US" sz="2800" b="0" strike="noStrike" spc="-1" dirty="0">
              <a:solidFill>
                <a:schemeClr val="bg1"/>
              </a:solidFill>
              <a:latin typeface="Frutiger 55 Roman"/>
            </a:endParaRPr>
          </a:p>
          <a:p>
            <a:pPr marL="457200" indent="-456840">
              <a:lnSpc>
                <a:spcPct val="100000"/>
              </a:lnSpc>
              <a:spcBef>
                <a:spcPts val="1001"/>
              </a:spcBef>
              <a:buClr>
                <a:srgbClr val="000000"/>
              </a:buClr>
              <a:buSzPct val="80000"/>
              <a:buFont typeface="StarSymbol"/>
              <a:buChar char="▪"/>
            </a:pPr>
            <a:r>
              <a:rPr lang="en-US" sz="2800" b="0" strike="noStrike" spc="-1" dirty="0" err="1">
                <a:solidFill>
                  <a:schemeClr val="bg1"/>
                </a:solidFill>
                <a:latin typeface="Frutiger 55 Roman"/>
                <a:ea typeface="Frutiger 55 Roman"/>
              </a:rPr>
              <a:t>Wir</a:t>
            </a:r>
            <a:r>
              <a:rPr lang="en-US" sz="2800" b="0" strike="noStrike" spc="-1" dirty="0">
                <a:solidFill>
                  <a:schemeClr val="bg1"/>
                </a:solidFill>
                <a:latin typeface="Frutiger 55 Roman"/>
                <a:ea typeface="Frutiger 55 Roman"/>
              </a:rPr>
              <a:t> </a:t>
            </a:r>
            <a:r>
              <a:rPr lang="en-US" sz="2800" b="0" strike="noStrike" spc="-1" dirty="0" err="1">
                <a:solidFill>
                  <a:schemeClr val="bg1"/>
                </a:solidFill>
                <a:latin typeface="Frutiger 55 Roman"/>
                <a:ea typeface="Frutiger 55 Roman"/>
              </a:rPr>
              <a:t>arbeiten</a:t>
            </a:r>
            <a:r>
              <a:rPr lang="en-US" sz="2800" b="0" strike="noStrike" spc="-1" dirty="0">
                <a:solidFill>
                  <a:schemeClr val="bg1"/>
                </a:solidFill>
                <a:latin typeface="Frutiger 55 Roman"/>
                <a:ea typeface="Frutiger 55 Roman"/>
              </a:rPr>
              <a:t> in </a:t>
            </a:r>
            <a:r>
              <a:rPr lang="en-US" sz="2800" b="0" strike="noStrike" spc="-1" dirty="0" err="1">
                <a:solidFill>
                  <a:schemeClr val="bg1"/>
                </a:solidFill>
                <a:latin typeface="Frutiger 55 Roman"/>
                <a:ea typeface="Frutiger 55 Roman"/>
              </a:rPr>
              <a:t>Lokalgruppen</a:t>
            </a:r>
            <a:r>
              <a:rPr lang="en-US" sz="2800" b="0" strike="noStrike" spc="-1" dirty="0">
                <a:solidFill>
                  <a:schemeClr val="bg1"/>
                </a:solidFill>
                <a:latin typeface="Frutiger 55 Roman"/>
                <a:ea typeface="Frutiger 55 Roman"/>
              </a:rPr>
              <a:t> und </a:t>
            </a:r>
            <a:r>
              <a:rPr lang="en-US" sz="2800" b="0" strike="noStrike" spc="-1" dirty="0" err="1">
                <a:solidFill>
                  <a:schemeClr val="bg1"/>
                </a:solidFill>
                <a:latin typeface="Frutiger 55 Roman"/>
                <a:ea typeface="Frutiger 55 Roman"/>
              </a:rPr>
              <a:t>überregionalen</a:t>
            </a:r>
            <a:r>
              <a:rPr lang="en-US" sz="2800" b="0" strike="noStrike" spc="-1" dirty="0">
                <a:solidFill>
                  <a:schemeClr val="bg1"/>
                </a:solidFill>
                <a:latin typeface="Frutiger 55 Roman"/>
                <a:ea typeface="Frutiger 55 Roman"/>
              </a:rPr>
              <a:t> </a:t>
            </a:r>
            <a:r>
              <a:rPr lang="en-US" sz="2800" b="0" strike="noStrike" spc="-1" dirty="0" err="1">
                <a:solidFill>
                  <a:schemeClr val="bg1"/>
                </a:solidFill>
                <a:latin typeface="Frutiger 55 Roman"/>
                <a:ea typeface="Frutiger 55 Roman"/>
              </a:rPr>
              <a:t>Arbeitsgruppen</a:t>
            </a:r>
            <a:r>
              <a:rPr lang="en-US" sz="2800" b="0" strike="noStrike" spc="-1" dirty="0">
                <a:solidFill>
                  <a:schemeClr val="bg1"/>
                </a:solidFill>
                <a:latin typeface="Frutiger 55 Roman"/>
                <a:ea typeface="Frutiger 55 Roman"/>
              </a:rPr>
              <a:t>.</a:t>
            </a:r>
            <a:endParaRPr lang="en-US" sz="2800" b="0" strike="noStrike" spc="-1" dirty="0">
              <a:solidFill>
                <a:schemeClr val="bg1"/>
              </a:solidFill>
              <a:latin typeface="Frutiger 55 Roman"/>
            </a:endParaRPr>
          </a:p>
        </p:txBody>
      </p:sp>
      <p:sp>
        <p:nvSpPr>
          <p:cNvPr id="315" name="CustomShape 4"/>
          <p:cNvSpPr/>
          <p:nvPr/>
        </p:nvSpPr>
        <p:spPr>
          <a:xfrm>
            <a:off x="-49320" y="8510040"/>
            <a:ext cx="13154760" cy="589320"/>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3200" b="0" strike="noStrike" spc="-1">
                <a:solidFill>
                  <a:srgbClr val="CB2A7A"/>
                </a:solidFill>
                <a:latin typeface="Aku &amp; Kamu"/>
                <a:ea typeface="Aku &amp; Kamu"/>
              </a:rPr>
              <a:t>WIR NEHMEN UNSERE ZUKUNFT SELBST IN DIE HAND!</a:t>
            </a:r>
            <a:endParaRPr lang="en-US" sz="3200" b="0" strike="noStrike" spc="-1">
              <a:latin typeface="Arial"/>
            </a:endParaRPr>
          </a:p>
        </p:txBody>
      </p:sp>
      <p:pic>
        <p:nvPicPr>
          <p:cNvPr id="316"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Grafik 3"/>
          <p:cNvPicPr/>
          <p:nvPr/>
        </p:nvPicPr>
        <p:blipFill>
          <a:blip r:embed="rId3" cstate="screen">
            <a:extLst>
              <a:ext uri="{28A0092B-C50C-407E-A947-70E740481C1C}">
                <a14:useLocalDpi xmlns:a14="http://schemas.microsoft.com/office/drawing/2010/main"/>
              </a:ext>
            </a:extLst>
          </a:blip>
          <a:srcRect/>
          <a:stretch/>
        </p:blipFill>
        <p:spPr>
          <a:xfrm>
            <a:off x="0" y="0"/>
            <a:ext cx="13004280" cy="9753120"/>
          </a:xfrm>
          <a:prstGeom prst="rect">
            <a:avLst/>
          </a:prstGeom>
          <a:ln w="12600">
            <a:noFill/>
          </a:ln>
        </p:spPr>
      </p:pic>
      <p:sp>
        <p:nvSpPr>
          <p:cNvPr id="318" name="CustomShape 1"/>
          <p:cNvSpPr/>
          <p:nvPr/>
        </p:nvSpPr>
        <p:spPr>
          <a:xfrm>
            <a:off x="0" y="376200"/>
            <a:ext cx="1300428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19" name="CustomShape 2"/>
          <p:cNvSpPr/>
          <p:nvPr/>
        </p:nvSpPr>
        <p:spPr>
          <a:xfrm>
            <a:off x="237600" y="395640"/>
            <a:ext cx="12362040" cy="10166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6000" b="0" strike="noStrike" spc="-1">
                <a:solidFill>
                  <a:srgbClr val="FFFFFF"/>
                </a:solidFill>
                <a:latin typeface="Aku &amp; Kamu"/>
                <a:ea typeface="Aku &amp; Kamu"/>
              </a:rPr>
              <a:t>Was ist Ende Gelände?</a:t>
            </a:r>
            <a:endParaRPr lang="en-US" sz="6000" b="0" strike="noStrike" spc="-1">
              <a:latin typeface="Arial"/>
            </a:endParaRPr>
          </a:p>
        </p:txBody>
      </p:sp>
      <p:sp>
        <p:nvSpPr>
          <p:cNvPr id="320" name="CustomShape 3"/>
          <p:cNvSpPr/>
          <p:nvPr/>
        </p:nvSpPr>
        <p:spPr>
          <a:xfrm>
            <a:off x="8230680" y="5834160"/>
            <a:ext cx="4536000" cy="3087000"/>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2800" b="0" strike="noStrike" spc="-1" dirty="0" err="1">
                <a:solidFill>
                  <a:srgbClr val="000000"/>
                </a:solidFill>
                <a:latin typeface="Frutiger 55 Roman"/>
                <a:ea typeface="Frutiger 55 Roman"/>
              </a:rPr>
              <a:t>Ziviler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Ungehorsam</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ist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ein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symbolischer</a:t>
            </a:r>
            <a:r>
              <a:rPr lang="en-US" sz="2800" b="0" strike="noStrike" spc="-1" dirty="0">
                <a:solidFill>
                  <a:srgbClr val="000000"/>
                </a:solidFill>
                <a:latin typeface="Frutiger 55 Roman"/>
                <a:ea typeface="Frutiger 55 Roman"/>
              </a:rPr>
              <a:t> und </a:t>
            </a:r>
            <a:r>
              <a:rPr lang="en-US" sz="2800" b="0" strike="noStrike" spc="-1" dirty="0" err="1">
                <a:solidFill>
                  <a:srgbClr val="000000"/>
                </a:solidFill>
                <a:latin typeface="Frutiger 55 Roman"/>
                <a:ea typeface="Frutiger 55 Roman"/>
              </a:rPr>
              <a:t>bewusster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Verstoß</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gegen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rechtliche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Normen</a:t>
            </a:r>
            <a:r>
              <a:rPr lang="en-US" sz="2800" b="0" strike="noStrike" spc="-1" dirty="0">
                <a:solidFill>
                  <a:srgbClr val="000000"/>
                </a:solidFill>
                <a:latin typeface="Frutiger 55 Roman"/>
                <a:ea typeface="Frutiger 55 Roman"/>
              </a:rPr>
              <a:t> und </a:t>
            </a:r>
            <a:r>
              <a:rPr lang="en-US" sz="2800" b="0" strike="noStrike" spc="-1" dirty="0" err="1">
                <a:solidFill>
                  <a:srgbClr val="000000"/>
                </a:solidFill>
                <a:latin typeface="Frutiger 55 Roman"/>
                <a:ea typeface="Frutiger 55 Roman"/>
              </a:rPr>
              <a:t>zielt</a:t>
            </a:r>
            <a:r>
              <a:rPr lang="en-US" sz="2800" b="0" strike="noStrike" spc="-1" dirty="0">
                <a:solidFill>
                  <a:srgbClr val="000000"/>
                </a:solidFill>
                <a:latin typeface="Frutiger 55 Roman"/>
                <a:ea typeface="Frutiger 55 Roman"/>
              </a:rPr>
              <a:t> auf die </a:t>
            </a:r>
            <a:r>
              <a:rPr lang="en-US" sz="2800" b="0" strike="noStrike" spc="-1" dirty="0" err="1">
                <a:solidFill>
                  <a:srgbClr val="000000"/>
                </a:solidFill>
                <a:latin typeface="Frutiger 55 Roman"/>
                <a:ea typeface="Frutiger 55 Roman"/>
              </a:rPr>
              <a:t>direkte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Verhinderung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einer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Unrechtssituation</a:t>
            </a:r>
            <a:r>
              <a:rPr lang="en-US" sz="2800" b="0" strike="noStrike" spc="-1" dirty="0">
                <a:solidFill>
                  <a:srgbClr val="000000"/>
                </a:solidFill>
                <a:latin typeface="Frutiger 55 Roman"/>
                <a:ea typeface="Frutiger 55 Roman"/>
              </a:rPr>
              <a:t>.</a:t>
            </a:r>
            <a:endParaRPr lang="en-US" sz="2800" b="0" strike="noStrike" spc="-1" dirty="0">
              <a:latin typeface="Arial"/>
            </a:endParaRPr>
          </a:p>
        </p:txBody>
      </p:sp>
      <p:sp>
        <p:nvSpPr>
          <p:cNvPr id="321" name="CustomShape 4"/>
          <p:cNvSpPr/>
          <p:nvPr/>
        </p:nvSpPr>
        <p:spPr>
          <a:xfrm>
            <a:off x="437040" y="1957430"/>
            <a:ext cx="3952080" cy="18260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2800" b="0" strike="noStrike" spc="-140" dirty="0" err="1">
                <a:solidFill>
                  <a:srgbClr val="C7327C"/>
                </a:solidFill>
                <a:latin typeface="Frutiger 55 Roman"/>
                <a:ea typeface="Frutiger 75 Black"/>
              </a:rPr>
              <a:t>Unsere</a:t>
            </a:r>
            <a:r>
              <a:rPr lang="en-US" sz="2800" b="0" strike="noStrike" spc="-140" dirty="0">
                <a:solidFill>
                  <a:srgbClr val="C7327C"/>
                </a:solidFill>
                <a:latin typeface="Frutiger 55 Roman"/>
                <a:ea typeface="Frutiger 75 Black"/>
              </a:rPr>
              <a:t> </a:t>
            </a:r>
            <a:r>
              <a:rPr lang="en-US" sz="2800" b="0" strike="noStrike" spc="-140" dirty="0" err="1">
                <a:solidFill>
                  <a:srgbClr val="C7327C"/>
                </a:solidFill>
                <a:latin typeface="Frutiger 55 Roman"/>
                <a:ea typeface="Frutiger 75 Black"/>
              </a:rPr>
              <a:t>Aktionsformen</a:t>
            </a:r>
            <a:r>
              <a:rPr lang="en-US" sz="2800" b="0" strike="noStrike" spc="-140" dirty="0">
                <a:solidFill>
                  <a:srgbClr val="C7327C"/>
                </a:solidFill>
                <a:latin typeface="Frutiger 55 Roman"/>
                <a:ea typeface="Frutiger 75 Black"/>
              </a:rPr>
              <a:t> </a:t>
            </a:r>
            <a:r>
              <a:rPr lang="en-US" sz="2800" b="0" strike="noStrike" spc="-140" dirty="0" err="1">
                <a:solidFill>
                  <a:srgbClr val="C7327C"/>
                </a:solidFill>
                <a:latin typeface="Frutiger 55 Roman"/>
                <a:ea typeface="Frutiger 75 Black"/>
              </a:rPr>
              <a:t>sind</a:t>
            </a:r>
            <a:r>
              <a:rPr lang="en-US" sz="2800" b="0" strike="noStrike" spc="-140" dirty="0">
                <a:solidFill>
                  <a:srgbClr val="C7327C"/>
                </a:solidFill>
                <a:latin typeface="Frutiger 55 Roman"/>
                <a:ea typeface="Frutiger 75 Black"/>
              </a:rPr>
              <a:t> </a:t>
            </a:r>
            <a:r>
              <a:rPr lang="en-US" sz="2800" b="0" strike="noStrike" spc="-140" dirty="0" err="1">
                <a:solidFill>
                  <a:srgbClr val="C7327C"/>
                </a:solidFill>
                <a:latin typeface="Frutiger 55 Roman"/>
                <a:ea typeface="Frutiger 75 Black"/>
              </a:rPr>
              <a:t>angekündigte</a:t>
            </a:r>
            <a:r>
              <a:rPr lang="en-US" sz="2800" b="0" strike="noStrike" spc="-140" dirty="0">
                <a:solidFill>
                  <a:srgbClr val="C7327C"/>
                </a:solidFill>
                <a:latin typeface="Frutiger 55 Roman"/>
                <a:ea typeface="Frutiger 75 Black"/>
              </a:rPr>
              <a:t> </a:t>
            </a:r>
            <a:r>
              <a:rPr lang="en-US" sz="2800" b="0" strike="noStrike" spc="-140" dirty="0" err="1">
                <a:solidFill>
                  <a:srgbClr val="C7327C"/>
                </a:solidFill>
                <a:latin typeface="Frutiger 55 Roman"/>
                <a:ea typeface="Frutiger 75 Black"/>
              </a:rPr>
              <a:t>Massenblockaden</a:t>
            </a:r>
            <a:r>
              <a:rPr lang="en-US" sz="2800" b="0" strike="noStrike" spc="-140" dirty="0">
                <a:solidFill>
                  <a:srgbClr val="C7327C"/>
                </a:solidFill>
                <a:latin typeface="Frutiger 55 Roman"/>
                <a:ea typeface="Frutiger 75 Black"/>
              </a:rPr>
              <a:t>  </a:t>
            </a:r>
            <a:r>
              <a:rPr lang="en-US" sz="2800" b="0" strike="noStrike" spc="-140" dirty="0" err="1">
                <a:solidFill>
                  <a:srgbClr val="C7327C"/>
                </a:solidFill>
                <a:latin typeface="Frutiger 55 Roman"/>
                <a:ea typeface="Frutiger 75 Black"/>
              </a:rPr>
              <a:t>zivilen</a:t>
            </a:r>
            <a:r>
              <a:rPr lang="en-US" sz="2800" b="0" strike="noStrike" spc="-140" dirty="0">
                <a:solidFill>
                  <a:srgbClr val="C7327C"/>
                </a:solidFill>
                <a:latin typeface="Frutiger 55 Roman"/>
                <a:ea typeface="Frutiger 75 Black"/>
              </a:rPr>
              <a:t> </a:t>
            </a:r>
            <a:r>
              <a:rPr lang="en-US" sz="2800" b="0" strike="noStrike" spc="-140" dirty="0" err="1">
                <a:solidFill>
                  <a:srgbClr val="C7327C"/>
                </a:solidFill>
                <a:latin typeface="Frutiger 55 Roman"/>
                <a:ea typeface="Frutiger 75 Black"/>
              </a:rPr>
              <a:t>Ungehorsams</a:t>
            </a:r>
            <a:r>
              <a:rPr lang="en-US" sz="2800" b="0" strike="noStrike" spc="-140" dirty="0">
                <a:solidFill>
                  <a:srgbClr val="C7327C"/>
                </a:solidFill>
                <a:latin typeface="Frutiger 55 Roman"/>
                <a:ea typeface="Frutiger 75 Black"/>
              </a:rPr>
              <a:t>.</a:t>
            </a:r>
            <a:endParaRPr lang="en-US" sz="2800" b="0" strike="noStrike" spc="-1" dirty="0">
              <a:latin typeface="Frutiger 55 Roman"/>
            </a:endParaRPr>
          </a:p>
        </p:txBody>
      </p:sp>
      <p:pic>
        <p:nvPicPr>
          <p:cNvPr id="322"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CustomShape 1"/>
          <p:cNvSpPr/>
          <p:nvPr/>
        </p:nvSpPr>
        <p:spPr>
          <a:xfrm>
            <a:off x="-48960" y="376200"/>
            <a:ext cx="13102200" cy="101124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24" name="CustomShape 2"/>
          <p:cNvSpPr/>
          <p:nvPr/>
        </p:nvSpPr>
        <p:spPr>
          <a:xfrm>
            <a:off x="404280" y="495000"/>
            <a:ext cx="1219536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WAS BISHER SO GESCHAH</a:t>
            </a:r>
            <a:endParaRPr lang="en-US" sz="4400" b="0" strike="noStrike" spc="-1">
              <a:latin typeface="Arial"/>
            </a:endParaRPr>
          </a:p>
        </p:txBody>
      </p:sp>
      <p:pic>
        <p:nvPicPr>
          <p:cNvPr id="325" name="37505419844_38ec37f7c4_o.png"/>
          <p:cNvPicPr/>
          <p:nvPr/>
        </p:nvPicPr>
        <p:blipFill>
          <a:blip r:embed="rId3"/>
          <a:srcRect/>
          <a:stretch/>
        </p:blipFill>
        <p:spPr>
          <a:xfrm>
            <a:off x="-137160" y="5192640"/>
            <a:ext cx="13278960" cy="1095120"/>
          </a:xfrm>
          <a:prstGeom prst="rect">
            <a:avLst/>
          </a:prstGeom>
          <a:ln w="12600">
            <a:noFill/>
          </a:ln>
        </p:spPr>
      </p:pic>
      <p:sp>
        <p:nvSpPr>
          <p:cNvPr id="326" name="CustomShape 3"/>
          <p:cNvSpPr/>
          <p:nvPr/>
        </p:nvSpPr>
        <p:spPr>
          <a:xfrm>
            <a:off x="1431720" y="4083480"/>
            <a:ext cx="1904400" cy="12794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endParaRPr lang="en-US" sz="1800" b="0" strike="noStrike" spc="-1">
              <a:latin typeface="Arial"/>
            </a:endParaRPr>
          </a:p>
          <a:p>
            <a:pPr algn="ctr">
              <a:lnSpc>
                <a:spcPct val="100000"/>
              </a:lnSpc>
            </a:pPr>
            <a:r>
              <a:rPr lang="en-US" sz="2000" b="0" strike="noStrike" spc="-1">
                <a:solidFill>
                  <a:srgbClr val="2F96C4"/>
                </a:solidFill>
                <a:latin typeface="Aku &amp; Kamu"/>
                <a:ea typeface="Aku &amp; Kamu"/>
              </a:rPr>
              <a:t>2010: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Klimacamp im Rheinland</a:t>
            </a:r>
            <a:endParaRPr lang="en-US" sz="2000" b="0" strike="noStrike" spc="-1">
              <a:latin typeface="Arial"/>
            </a:endParaRPr>
          </a:p>
        </p:txBody>
      </p:sp>
      <p:sp>
        <p:nvSpPr>
          <p:cNvPr id="327" name="CustomShape 4"/>
          <p:cNvSpPr/>
          <p:nvPr/>
        </p:nvSpPr>
        <p:spPr>
          <a:xfrm>
            <a:off x="2926080" y="6657480"/>
            <a:ext cx="2103120" cy="7002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2011: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Lausitzcamp</a:t>
            </a:r>
            <a:endParaRPr lang="en-US" sz="2000" b="0" strike="noStrike" spc="-1">
              <a:latin typeface="Arial"/>
            </a:endParaRPr>
          </a:p>
        </p:txBody>
      </p:sp>
      <p:sp>
        <p:nvSpPr>
          <p:cNvPr id="328" name="CustomShape 5"/>
          <p:cNvSpPr/>
          <p:nvPr/>
        </p:nvSpPr>
        <p:spPr>
          <a:xfrm rot="3000">
            <a:off x="5851440" y="6688800"/>
            <a:ext cx="2103120" cy="10051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2014: </a:t>
            </a:r>
            <a:r>
              <a:rPr lang="en-US" sz="2000" b="0" strike="noStrike" spc="-1">
                <a:solidFill>
                  <a:srgbClr val="000000"/>
                </a:solidFill>
                <a:latin typeface="Aku &amp; Kamu"/>
                <a:ea typeface="Aku &amp; Kamu"/>
              </a:rPr>
              <a:t>Menschenkette in der Lausitz</a:t>
            </a:r>
            <a:endParaRPr lang="en-US" sz="2000" b="0" strike="noStrike" spc="-1">
              <a:latin typeface="Arial"/>
            </a:endParaRPr>
          </a:p>
        </p:txBody>
      </p:sp>
      <p:sp>
        <p:nvSpPr>
          <p:cNvPr id="329" name="CustomShape 6"/>
          <p:cNvSpPr/>
          <p:nvPr/>
        </p:nvSpPr>
        <p:spPr>
          <a:xfrm>
            <a:off x="4389120" y="4336560"/>
            <a:ext cx="2103120" cy="10051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447C00"/>
                </a:solidFill>
                <a:latin typeface="Aku &amp; Kamu"/>
                <a:ea typeface="Aku &amp; Kamu"/>
              </a:rPr>
              <a:t>seit 2012: Waldbesetzung HAMBI bleibt!</a:t>
            </a:r>
            <a:endParaRPr lang="en-US" sz="2000" b="0" strike="noStrike" spc="-1">
              <a:latin typeface="Arial"/>
            </a:endParaRPr>
          </a:p>
        </p:txBody>
      </p:sp>
      <p:sp>
        <p:nvSpPr>
          <p:cNvPr id="330" name="CustomShape 7"/>
          <p:cNvSpPr/>
          <p:nvPr/>
        </p:nvSpPr>
        <p:spPr>
          <a:xfrm>
            <a:off x="6858000" y="4083480"/>
            <a:ext cx="2338560" cy="12794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endParaRPr lang="en-US" sz="1800" b="0" strike="noStrike" spc="-1">
              <a:latin typeface="Arial"/>
            </a:endParaRPr>
          </a:p>
          <a:p>
            <a:pPr algn="ctr">
              <a:lnSpc>
                <a:spcPct val="100000"/>
              </a:lnSpc>
            </a:pPr>
            <a:r>
              <a:rPr lang="en-US" sz="2000" b="0" strike="noStrike" spc="-1">
                <a:solidFill>
                  <a:srgbClr val="2F96C4"/>
                </a:solidFill>
                <a:latin typeface="Aku &amp; Kamu"/>
                <a:ea typeface="Aku &amp; Kamu"/>
              </a:rPr>
              <a:t>Seit 2014:</a:t>
            </a:r>
            <a:r>
              <a:rPr lang="en-US" sz="2000" b="0" strike="noStrike" spc="-1">
                <a:solidFill>
                  <a:srgbClr val="000000"/>
                </a:solidFill>
                <a:latin typeface="Aku &amp; Kamu"/>
                <a:ea typeface="Aku &amp; Kamu"/>
              </a:rPr>
              <a:t> </a:t>
            </a:r>
            <a:r>
              <a:rPr lang="en-US" sz="2000" b="0" strike="noStrike" spc="-1">
                <a:solidFill>
                  <a:srgbClr val="C7327C"/>
                </a:solidFill>
                <a:latin typeface="Aku &amp; Kamu"/>
                <a:ea typeface="Aku &amp; Kamu"/>
              </a:rPr>
              <a:t>Baggerblockaden</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im Rheinland </a:t>
            </a:r>
            <a:endParaRPr lang="en-US" sz="2000" b="0" strike="noStrike" spc="-1">
              <a:latin typeface="Arial"/>
            </a:endParaRPr>
          </a:p>
        </p:txBody>
      </p:sp>
      <p:sp>
        <p:nvSpPr>
          <p:cNvPr id="331" name="CustomShape 8"/>
          <p:cNvSpPr/>
          <p:nvPr/>
        </p:nvSpPr>
        <p:spPr>
          <a:xfrm>
            <a:off x="8961120" y="2929320"/>
            <a:ext cx="3670200" cy="16149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2015: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Massenaktion zivilen Ungehorsams im Rheinland</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1.600 Menschen aus 50 verschiedenen Ländern</a:t>
            </a:r>
            <a:endParaRPr lang="en-US" sz="2000" b="0" strike="noStrike" spc="-1">
              <a:latin typeface="Arial"/>
            </a:endParaRPr>
          </a:p>
        </p:txBody>
      </p:sp>
      <p:sp>
        <p:nvSpPr>
          <p:cNvPr id="332" name="Line 9"/>
          <p:cNvSpPr/>
          <p:nvPr/>
        </p:nvSpPr>
        <p:spPr>
          <a:xfrm>
            <a:off x="-56880" y="6249600"/>
            <a:ext cx="13118400" cy="360"/>
          </a:xfrm>
          <a:prstGeom prst="line">
            <a:avLst/>
          </a:prstGeom>
          <a:ln w="76320">
            <a:solidFill>
              <a:srgbClr val="C7327C"/>
            </a:solidFill>
            <a:miter/>
          </a:ln>
        </p:spPr>
        <p:style>
          <a:lnRef idx="0">
            <a:scrgbClr r="0" g="0" b="0"/>
          </a:lnRef>
          <a:fillRef idx="0">
            <a:scrgbClr r="0" g="0" b="0"/>
          </a:fillRef>
          <a:effectRef idx="0">
            <a:scrgbClr r="0" g="0" b="0"/>
          </a:effectRef>
          <a:fontRef idx="minor"/>
        </p:style>
      </p:sp>
      <p:pic>
        <p:nvPicPr>
          <p:cNvPr id="333" name="EG_logo.png"/>
          <p:cNvPicPr/>
          <p:nvPr/>
        </p:nvPicPr>
        <p:blipFill>
          <a:blip r:embed="rId4">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334" name="CustomShape 10"/>
          <p:cNvSpPr/>
          <p:nvPr/>
        </p:nvSpPr>
        <p:spPr>
          <a:xfrm>
            <a:off x="335880" y="6391080"/>
            <a:ext cx="2133000" cy="15843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endParaRPr lang="en-US" sz="1800" b="0" strike="noStrike" spc="-1">
              <a:latin typeface="Arial"/>
            </a:endParaRPr>
          </a:p>
          <a:p>
            <a:pPr algn="ctr">
              <a:lnSpc>
                <a:spcPct val="100000"/>
              </a:lnSpc>
            </a:pPr>
            <a:r>
              <a:rPr lang="en-US" sz="2000" b="0" strike="noStrike" spc="-1">
                <a:solidFill>
                  <a:srgbClr val="2F96C4"/>
                </a:solidFill>
                <a:latin typeface="Aku &amp; Kamu"/>
                <a:ea typeface="Aku &amp; Kamu"/>
              </a:rPr>
              <a:t>2008: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Antirassismus- und Klimacamp Hamburg</a:t>
            </a:r>
            <a:endParaRPr lang="en-US" sz="2000" b="0" strike="noStrike"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CustomShape 1"/>
          <p:cNvSpPr/>
          <p:nvPr/>
        </p:nvSpPr>
        <p:spPr>
          <a:xfrm>
            <a:off x="-10800" y="376200"/>
            <a:ext cx="13102200" cy="101124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36" name="CustomShape 2"/>
          <p:cNvSpPr/>
          <p:nvPr/>
        </p:nvSpPr>
        <p:spPr>
          <a:xfrm>
            <a:off x="442440" y="495000"/>
            <a:ext cx="1219536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WAS BISHER SO GESCHAH</a:t>
            </a:r>
            <a:endParaRPr lang="en-US" sz="4400" b="0" strike="noStrike" spc="-1">
              <a:latin typeface="Arial"/>
            </a:endParaRPr>
          </a:p>
        </p:txBody>
      </p:sp>
      <p:pic>
        <p:nvPicPr>
          <p:cNvPr id="337" name="37505419844_38ec37f7c4_o.png"/>
          <p:cNvPicPr/>
          <p:nvPr/>
        </p:nvPicPr>
        <p:blipFill>
          <a:blip r:embed="rId3"/>
          <a:srcRect/>
          <a:stretch/>
        </p:blipFill>
        <p:spPr>
          <a:xfrm>
            <a:off x="-99000" y="5192640"/>
            <a:ext cx="13278960" cy="1095120"/>
          </a:xfrm>
          <a:prstGeom prst="rect">
            <a:avLst/>
          </a:prstGeom>
          <a:ln w="12600">
            <a:noFill/>
          </a:ln>
        </p:spPr>
      </p:pic>
      <p:sp>
        <p:nvSpPr>
          <p:cNvPr id="338" name="CustomShape 3"/>
          <p:cNvSpPr/>
          <p:nvPr/>
        </p:nvSpPr>
        <p:spPr>
          <a:xfrm>
            <a:off x="0" y="3074040"/>
            <a:ext cx="2964240" cy="22240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2015: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Massenaktion zivilen Ungehorsams im Rheinland</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1.600 Menschen aus 50 verschiedenen Ländern</a:t>
            </a:r>
            <a:endParaRPr lang="en-US" sz="2000" b="0" strike="noStrike" spc="-1">
              <a:latin typeface="Arial"/>
            </a:endParaRPr>
          </a:p>
        </p:txBody>
      </p:sp>
      <p:sp>
        <p:nvSpPr>
          <p:cNvPr id="339" name="CustomShape 4"/>
          <p:cNvSpPr/>
          <p:nvPr/>
        </p:nvSpPr>
        <p:spPr>
          <a:xfrm>
            <a:off x="989640" y="6622920"/>
            <a:ext cx="3223800" cy="19198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2016: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4.000 Menschen, </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davon 1500 Internationals </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Kraftwerk in der Lausitz für 48 Stunden blockiert</a:t>
            </a:r>
            <a:endParaRPr lang="en-US" sz="2000" b="0" strike="noStrike" spc="-1">
              <a:latin typeface="Arial"/>
            </a:endParaRPr>
          </a:p>
        </p:txBody>
      </p:sp>
      <p:sp>
        <p:nvSpPr>
          <p:cNvPr id="340" name="CustomShape 5"/>
          <p:cNvSpPr/>
          <p:nvPr/>
        </p:nvSpPr>
        <p:spPr>
          <a:xfrm>
            <a:off x="5381663" y="2133570"/>
            <a:ext cx="2942280" cy="16142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dirty="0">
                <a:solidFill>
                  <a:srgbClr val="2F96C4"/>
                </a:solidFill>
                <a:latin typeface="Aku &amp; Kamu"/>
                <a:ea typeface="Aku &amp; Kamu"/>
              </a:rPr>
              <a:t>COP November 2017: </a:t>
            </a:r>
            <a:endParaRPr lang="en-US" sz="2000" b="0" strike="noStrike" spc="-1" dirty="0">
              <a:latin typeface="Arial"/>
            </a:endParaRPr>
          </a:p>
          <a:p>
            <a:pPr algn="ctr">
              <a:lnSpc>
                <a:spcPct val="100000"/>
              </a:lnSpc>
            </a:pPr>
            <a:r>
              <a:rPr lang="en-US" sz="2000" b="0" strike="noStrike" spc="-1" dirty="0">
                <a:solidFill>
                  <a:srgbClr val="C7327C"/>
                </a:solidFill>
                <a:latin typeface="Aku &amp; Kamu"/>
                <a:ea typeface="Aku &amp; Kamu"/>
              </a:rPr>
              <a:t>Ende </a:t>
            </a:r>
            <a:r>
              <a:rPr lang="en-US" sz="2000" b="0" strike="noStrike" spc="-1" dirty="0" err="1">
                <a:solidFill>
                  <a:srgbClr val="C7327C"/>
                </a:solidFill>
                <a:latin typeface="Aku &amp; Kamu"/>
                <a:ea typeface="Aku &amp; Kamu"/>
              </a:rPr>
              <a:t>Gelände</a:t>
            </a:r>
            <a:endParaRPr lang="en-US" sz="2000" b="0" strike="noStrike" spc="-1" dirty="0">
              <a:latin typeface="Arial"/>
            </a:endParaRPr>
          </a:p>
          <a:p>
            <a:pPr algn="ctr">
              <a:lnSpc>
                <a:spcPct val="100000"/>
              </a:lnSpc>
            </a:pPr>
            <a:r>
              <a:rPr lang="en-US" sz="2000" b="0" strike="noStrike" spc="-1" dirty="0">
                <a:solidFill>
                  <a:srgbClr val="000000"/>
                </a:solidFill>
                <a:latin typeface="Aku &amp; Kamu"/>
                <a:ea typeface="Aku &amp; Kamu"/>
              </a:rPr>
              <a:t>ca. 3000 Menschen </a:t>
            </a:r>
            <a:r>
              <a:rPr lang="en-US" sz="2000" b="0" strike="noStrike" spc="-1" dirty="0" err="1">
                <a:solidFill>
                  <a:srgbClr val="000000"/>
                </a:solidFill>
                <a:latin typeface="Aku &amp; Kamu"/>
                <a:ea typeface="Aku &amp; Kamu"/>
              </a:rPr>
              <a:t>besetzten</a:t>
            </a:r>
            <a:r>
              <a:rPr lang="en-US" sz="2000" b="0" strike="noStrike" spc="-1" dirty="0">
                <a:solidFill>
                  <a:srgbClr val="000000"/>
                </a:solidFill>
                <a:latin typeface="Aku &amp; Kamu"/>
                <a:ea typeface="Aku &amp; Kamu"/>
              </a:rPr>
              <a:t> </a:t>
            </a:r>
            <a:r>
              <a:rPr lang="en-US" sz="2000" b="0" strike="noStrike" spc="-1" dirty="0" err="1">
                <a:solidFill>
                  <a:srgbClr val="000000"/>
                </a:solidFill>
                <a:latin typeface="Aku &amp; Kamu"/>
                <a:ea typeface="Aku &amp; Kamu"/>
              </a:rPr>
              <a:t>Tagebau</a:t>
            </a:r>
            <a:r>
              <a:rPr lang="en-US" sz="2000" b="0" strike="noStrike" spc="-1" dirty="0">
                <a:solidFill>
                  <a:srgbClr val="000000"/>
                </a:solidFill>
                <a:latin typeface="Aku &amp; Kamu"/>
                <a:ea typeface="Aku &amp; Kamu"/>
              </a:rPr>
              <a:t> </a:t>
            </a:r>
            <a:r>
              <a:rPr lang="en-US" sz="2000" b="0" strike="noStrike" spc="-1" dirty="0" err="1">
                <a:solidFill>
                  <a:srgbClr val="000000"/>
                </a:solidFill>
                <a:latin typeface="Aku &amp; Kamu"/>
                <a:ea typeface="Aku &amp; Kamu"/>
              </a:rPr>
              <a:t>Hambach</a:t>
            </a:r>
            <a:endParaRPr lang="en-US" sz="2000" b="0" strike="noStrike" spc="-1" dirty="0">
              <a:latin typeface="Arial"/>
            </a:endParaRPr>
          </a:p>
        </p:txBody>
      </p:sp>
      <p:sp>
        <p:nvSpPr>
          <p:cNvPr id="341" name="Line 6"/>
          <p:cNvSpPr/>
          <p:nvPr/>
        </p:nvSpPr>
        <p:spPr>
          <a:xfrm>
            <a:off x="-18720" y="6249600"/>
            <a:ext cx="13118400" cy="360"/>
          </a:xfrm>
          <a:prstGeom prst="line">
            <a:avLst/>
          </a:prstGeom>
          <a:ln w="76320">
            <a:solidFill>
              <a:srgbClr val="C7327C"/>
            </a:solidFill>
            <a:miter/>
          </a:ln>
        </p:spPr>
        <p:style>
          <a:lnRef idx="0">
            <a:scrgbClr r="0" g="0" b="0"/>
          </a:lnRef>
          <a:fillRef idx="0">
            <a:scrgbClr r="0" g="0" b="0"/>
          </a:fillRef>
          <a:effectRef idx="0">
            <a:scrgbClr r="0" g="0" b="0"/>
          </a:effectRef>
          <a:fontRef idx="minor"/>
        </p:style>
      </p:sp>
      <p:pic>
        <p:nvPicPr>
          <p:cNvPr id="342" name="EG_logo.png"/>
          <p:cNvPicPr/>
          <p:nvPr/>
        </p:nvPicPr>
        <p:blipFill>
          <a:blip r:embed="rId4">
            <a:extLst>
              <a:ext uri="{28A0092B-C50C-407E-A947-70E740481C1C}">
                <a14:useLocalDpi xmlns:a14="http://schemas.microsoft.com/office/drawing/2010/main"/>
              </a:ext>
            </a:extLst>
          </a:blip>
          <a:stretch/>
        </p:blipFill>
        <p:spPr>
          <a:xfrm>
            <a:off x="10828080" y="-510840"/>
            <a:ext cx="2522160" cy="2522160"/>
          </a:xfrm>
          <a:prstGeom prst="rect">
            <a:avLst/>
          </a:prstGeom>
          <a:ln w="12600">
            <a:noFill/>
          </a:ln>
        </p:spPr>
      </p:pic>
      <p:sp>
        <p:nvSpPr>
          <p:cNvPr id="343" name="CustomShape 7"/>
          <p:cNvSpPr/>
          <p:nvPr/>
        </p:nvSpPr>
        <p:spPr>
          <a:xfrm>
            <a:off x="5744520" y="6759720"/>
            <a:ext cx="3566160" cy="19191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dirty="0" err="1">
                <a:solidFill>
                  <a:srgbClr val="2F96C4"/>
                </a:solidFill>
                <a:latin typeface="Aku &amp; Kamu"/>
                <a:ea typeface="Aku &amp; Kamu"/>
              </a:rPr>
              <a:t>Oktober</a:t>
            </a:r>
            <a:r>
              <a:rPr lang="en-US" sz="2000" b="0" strike="noStrike" spc="-1" dirty="0">
                <a:solidFill>
                  <a:srgbClr val="2F96C4"/>
                </a:solidFill>
                <a:latin typeface="Aku &amp; Kamu"/>
                <a:ea typeface="Aku &amp; Kamu"/>
              </a:rPr>
              <a:t> 2018:</a:t>
            </a:r>
            <a:endParaRPr lang="en-US" sz="2000" b="0" strike="noStrike" spc="-1" dirty="0">
              <a:latin typeface="Arial"/>
            </a:endParaRPr>
          </a:p>
          <a:p>
            <a:pPr algn="ctr">
              <a:lnSpc>
                <a:spcPct val="100000"/>
              </a:lnSpc>
            </a:pPr>
            <a:r>
              <a:rPr lang="en-US" sz="2000" b="0" strike="noStrike" spc="-1" dirty="0">
                <a:solidFill>
                  <a:srgbClr val="C7327C"/>
                </a:solidFill>
                <a:latin typeface="Aku &amp; Kamu"/>
                <a:ea typeface="Aku &amp; Kamu"/>
              </a:rPr>
              <a:t>Ende </a:t>
            </a:r>
            <a:r>
              <a:rPr lang="en-US" sz="2000" b="0" strike="noStrike" spc="-1" dirty="0" err="1">
                <a:solidFill>
                  <a:srgbClr val="C7327C"/>
                </a:solidFill>
                <a:latin typeface="Aku &amp; Kamu"/>
                <a:ea typeface="Aku &amp; Kamu"/>
              </a:rPr>
              <a:t>Gelände</a:t>
            </a:r>
            <a:endParaRPr lang="en-US" sz="2000" b="0" strike="noStrike" spc="-1" dirty="0">
              <a:latin typeface="Arial"/>
            </a:endParaRPr>
          </a:p>
          <a:p>
            <a:pPr algn="ctr">
              <a:lnSpc>
                <a:spcPct val="100000"/>
              </a:lnSpc>
            </a:pPr>
            <a:r>
              <a:rPr lang="en-US" sz="2000" b="0" strike="noStrike" spc="-1" dirty="0">
                <a:solidFill>
                  <a:srgbClr val="000000"/>
                </a:solidFill>
                <a:latin typeface="Aku &amp; Kamu"/>
                <a:ea typeface="Aku &amp; Kamu"/>
              </a:rPr>
              <a:t>2 </a:t>
            </a:r>
            <a:r>
              <a:rPr lang="en-US" sz="2000" b="0" strike="noStrike" spc="-1" dirty="0" err="1">
                <a:solidFill>
                  <a:srgbClr val="000000"/>
                </a:solidFill>
                <a:latin typeface="Aku &amp; Kamu"/>
                <a:ea typeface="Aku &amp; Kamu"/>
              </a:rPr>
              <a:t>Aktionen</a:t>
            </a:r>
            <a:r>
              <a:rPr lang="en-US" sz="2000" b="0" strike="noStrike" spc="-1" dirty="0">
                <a:solidFill>
                  <a:srgbClr val="000000"/>
                </a:solidFill>
                <a:latin typeface="Aku &amp; Kamu"/>
                <a:ea typeface="Aku &amp; Kamu"/>
              </a:rPr>
              <a:t> </a:t>
            </a:r>
            <a:r>
              <a:rPr lang="en-US" sz="2000" b="0" strike="noStrike" spc="-1" dirty="0" err="1">
                <a:solidFill>
                  <a:srgbClr val="000000"/>
                </a:solidFill>
                <a:latin typeface="Aku &amp; Kamu"/>
                <a:ea typeface="Aku &amp; Kamu"/>
              </a:rPr>
              <a:t>im</a:t>
            </a:r>
            <a:r>
              <a:rPr lang="en-US" sz="2000" b="0" strike="noStrike" spc="-1" dirty="0">
                <a:solidFill>
                  <a:srgbClr val="000000"/>
                </a:solidFill>
                <a:latin typeface="Aku &amp; Kamu"/>
                <a:ea typeface="Aku &amp; Kamu"/>
              </a:rPr>
              <a:t> </a:t>
            </a:r>
            <a:r>
              <a:rPr lang="en-US" sz="2000" b="0" strike="noStrike" spc="-1" dirty="0" err="1">
                <a:solidFill>
                  <a:srgbClr val="000000"/>
                </a:solidFill>
                <a:latin typeface="Aku &amp; Kamu"/>
                <a:ea typeface="Aku &amp; Kamu"/>
              </a:rPr>
              <a:t>Rheinland</a:t>
            </a:r>
            <a:endParaRPr lang="en-US" sz="2000" b="0" strike="noStrike" spc="-1" dirty="0">
              <a:latin typeface="Arial"/>
            </a:endParaRPr>
          </a:p>
          <a:p>
            <a:pPr algn="ctr">
              <a:lnSpc>
                <a:spcPct val="100000"/>
              </a:lnSpc>
            </a:pPr>
            <a:r>
              <a:rPr lang="en-US" sz="2000" b="0" strike="noStrike" spc="-1" dirty="0" err="1">
                <a:solidFill>
                  <a:srgbClr val="000000"/>
                </a:solidFill>
                <a:latin typeface="Aku &amp; Kamu"/>
                <a:ea typeface="Aku &amp; Kamu"/>
              </a:rPr>
              <a:t>für</a:t>
            </a:r>
            <a:r>
              <a:rPr lang="en-US" sz="2000" b="0" strike="noStrike" spc="-1" dirty="0">
                <a:solidFill>
                  <a:srgbClr val="000000"/>
                </a:solidFill>
                <a:latin typeface="Aku &amp; Kamu"/>
                <a:ea typeface="Aku &amp; Kamu"/>
              </a:rPr>
              <a:t> den </a:t>
            </a:r>
            <a:r>
              <a:rPr lang="en-US" sz="2000" b="0" strike="noStrike" spc="-1" dirty="0" err="1">
                <a:solidFill>
                  <a:srgbClr val="000000"/>
                </a:solidFill>
                <a:latin typeface="Aku &amp; Kamu"/>
                <a:ea typeface="Aku &amp; Kamu"/>
              </a:rPr>
              <a:t>Hambi</a:t>
            </a:r>
            <a:endParaRPr lang="en-US" sz="2000" b="0" strike="noStrike" spc="-1" dirty="0">
              <a:latin typeface="Arial"/>
            </a:endParaRPr>
          </a:p>
          <a:p>
            <a:pPr algn="ctr">
              <a:lnSpc>
                <a:spcPct val="100000"/>
              </a:lnSpc>
            </a:pPr>
            <a:r>
              <a:rPr lang="en-US" sz="2000" b="0" strike="noStrike" spc="-1" dirty="0">
                <a:solidFill>
                  <a:srgbClr val="000000"/>
                </a:solidFill>
                <a:latin typeface="Aku &amp; Kamu"/>
                <a:ea typeface="Aku &amp; Kamu"/>
              </a:rPr>
              <a:t>über 6.000 Menschen</a:t>
            </a:r>
            <a:endParaRPr lang="en-US" sz="2000" b="0" strike="noStrike" spc="-1" dirty="0">
              <a:latin typeface="Arial"/>
            </a:endParaRPr>
          </a:p>
          <a:p>
            <a:pPr algn="ctr">
              <a:lnSpc>
                <a:spcPct val="100000"/>
              </a:lnSpc>
            </a:pPr>
            <a:r>
              <a:rPr lang="en-US" sz="2000" b="0" strike="noStrike" spc="-1" dirty="0" err="1">
                <a:solidFill>
                  <a:srgbClr val="000000"/>
                </a:solidFill>
                <a:latin typeface="Aku &amp; Kamu"/>
                <a:ea typeface="Aku &amp; Kamu"/>
              </a:rPr>
              <a:t>Gleisblockade</a:t>
            </a:r>
            <a:r>
              <a:rPr lang="en-US" sz="2000" b="0" strike="noStrike" spc="-1" dirty="0">
                <a:solidFill>
                  <a:srgbClr val="000000"/>
                </a:solidFill>
                <a:latin typeface="Aku &amp; Kamu"/>
                <a:ea typeface="Aku &amp; Kamu"/>
              </a:rPr>
              <a:t> über Nacht</a:t>
            </a:r>
            <a:endParaRPr lang="en-US" sz="2000" b="0" strike="noStrike" spc="-1" dirty="0">
              <a:latin typeface="Arial"/>
            </a:endParaRPr>
          </a:p>
        </p:txBody>
      </p:sp>
      <p:sp>
        <p:nvSpPr>
          <p:cNvPr id="344" name="CustomShape 8"/>
          <p:cNvSpPr/>
          <p:nvPr/>
        </p:nvSpPr>
        <p:spPr>
          <a:xfrm>
            <a:off x="7544880" y="4250160"/>
            <a:ext cx="2812680" cy="13100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dirty="0" err="1">
                <a:solidFill>
                  <a:srgbClr val="2F96C4"/>
                </a:solidFill>
                <a:latin typeface="Aku &amp; Kamu"/>
                <a:ea typeface="Aku &amp; Kamu"/>
              </a:rPr>
              <a:t>Juni</a:t>
            </a:r>
            <a:r>
              <a:rPr lang="en-US" sz="2000" b="0" strike="noStrike" spc="-1" dirty="0">
                <a:solidFill>
                  <a:srgbClr val="2F96C4"/>
                </a:solidFill>
                <a:latin typeface="Aku &amp; Kamu"/>
                <a:ea typeface="Aku &amp; Kamu"/>
              </a:rPr>
              <a:t> 2019:</a:t>
            </a:r>
            <a:endParaRPr lang="en-US" sz="2000" b="0" strike="noStrike" spc="-1" dirty="0">
              <a:latin typeface="Arial"/>
            </a:endParaRPr>
          </a:p>
          <a:p>
            <a:pPr algn="ctr">
              <a:lnSpc>
                <a:spcPct val="100000"/>
              </a:lnSpc>
            </a:pPr>
            <a:r>
              <a:rPr lang="en-US" sz="2000" b="0" strike="noStrike" spc="-1" dirty="0">
                <a:solidFill>
                  <a:srgbClr val="C7327C"/>
                </a:solidFill>
                <a:latin typeface="Aku &amp; Kamu"/>
                <a:ea typeface="Aku &amp; Kamu"/>
              </a:rPr>
              <a:t>Ende </a:t>
            </a:r>
            <a:r>
              <a:rPr lang="en-US" sz="2000" b="0" strike="noStrike" spc="-1" dirty="0" err="1">
                <a:solidFill>
                  <a:srgbClr val="C7327C"/>
                </a:solidFill>
                <a:latin typeface="Aku &amp; Kamu"/>
                <a:ea typeface="Aku &amp; Kamu"/>
              </a:rPr>
              <a:t>Gelände</a:t>
            </a:r>
            <a:endParaRPr lang="en-US" sz="2000" b="0" strike="noStrike" spc="-1" dirty="0">
              <a:latin typeface="Arial"/>
            </a:endParaRPr>
          </a:p>
          <a:p>
            <a:pPr algn="ctr">
              <a:lnSpc>
                <a:spcPct val="100000"/>
              </a:lnSpc>
            </a:pPr>
            <a:r>
              <a:rPr lang="en-US" sz="2000" b="0" strike="noStrike" spc="-1" dirty="0">
                <a:solidFill>
                  <a:srgbClr val="000000"/>
                </a:solidFill>
                <a:latin typeface="Aku &amp; Kamu"/>
                <a:ea typeface="Aku &amp; Kamu"/>
              </a:rPr>
              <a:t>6.000 Menschen</a:t>
            </a:r>
            <a:endParaRPr lang="en-US" sz="2000" b="0" strike="noStrike" spc="-1" dirty="0">
              <a:latin typeface="Arial"/>
            </a:endParaRPr>
          </a:p>
          <a:p>
            <a:pPr algn="ctr">
              <a:lnSpc>
                <a:spcPct val="100000"/>
              </a:lnSpc>
            </a:pPr>
            <a:r>
              <a:rPr lang="en-US" sz="2000" b="0" strike="noStrike" spc="-1" dirty="0" err="1">
                <a:solidFill>
                  <a:srgbClr val="000000"/>
                </a:solidFill>
                <a:latin typeface="Aku &amp; Kamu"/>
                <a:ea typeface="Aku &amp; Kamu"/>
              </a:rPr>
              <a:t>Gleisblockade</a:t>
            </a:r>
            <a:r>
              <a:rPr lang="en-US" sz="2000" b="0" strike="noStrike" spc="-1" dirty="0">
                <a:solidFill>
                  <a:srgbClr val="000000"/>
                </a:solidFill>
                <a:latin typeface="Aku &amp; Kamu"/>
                <a:ea typeface="Aku &amp; Kamu"/>
              </a:rPr>
              <a:t> über 40h</a:t>
            </a:r>
            <a:endParaRPr lang="en-US" sz="2000" b="0" strike="noStrike" spc="-1" dirty="0">
              <a:latin typeface="Arial"/>
            </a:endParaRPr>
          </a:p>
        </p:txBody>
      </p:sp>
      <p:sp>
        <p:nvSpPr>
          <p:cNvPr id="345" name="CustomShape 9"/>
          <p:cNvSpPr/>
          <p:nvPr/>
        </p:nvSpPr>
        <p:spPr>
          <a:xfrm>
            <a:off x="9497520" y="2515680"/>
            <a:ext cx="2812680" cy="16142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dirty="0">
                <a:solidFill>
                  <a:srgbClr val="2F96C4"/>
                </a:solidFill>
                <a:latin typeface="Aku &amp; Kamu"/>
                <a:ea typeface="Aku &amp; Kamu"/>
              </a:rPr>
              <a:t>November 2019:</a:t>
            </a:r>
            <a:endParaRPr lang="en-US" sz="2000" b="0" strike="noStrike" spc="-1" dirty="0">
              <a:latin typeface="Arial"/>
            </a:endParaRPr>
          </a:p>
          <a:p>
            <a:pPr algn="ctr">
              <a:lnSpc>
                <a:spcPct val="100000"/>
              </a:lnSpc>
            </a:pPr>
            <a:r>
              <a:rPr lang="en-US" sz="2000" b="0" strike="noStrike" spc="-1" dirty="0">
                <a:solidFill>
                  <a:srgbClr val="C7327C"/>
                </a:solidFill>
                <a:latin typeface="Aku &amp; Kamu"/>
                <a:ea typeface="Aku &amp; Kamu"/>
              </a:rPr>
              <a:t>Ende </a:t>
            </a:r>
            <a:r>
              <a:rPr lang="en-US" sz="2000" b="0" strike="noStrike" spc="-1" dirty="0" err="1">
                <a:solidFill>
                  <a:srgbClr val="C7327C"/>
                </a:solidFill>
                <a:latin typeface="Aku &amp; Kamu"/>
                <a:ea typeface="Aku &amp; Kamu"/>
              </a:rPr>
              <a:t>Gelände</a:t>
            </a:r>
            <a:endParaRPr lang="en-US" sz="2000" b="0" strike="noStrike" spc="-1" dirty="0">
              <a:latin typeface="Arial"/>
            </a:endParaRPr>
          </a:p>
          <a:p>
            <a:pPr algn="ctr">
              <a:lnSpc>
                <a:spcPct val="100000"/>
              </a:lnSpc>
            </a:pPr>
            <a:r>
              <a:rPr lang="en-US" sz="2000" b="0" strike="noStrike" spc="-1" dirty="0">
                <a:solidFill>
                  <a:srgbClr val="000000"/>
                </a:solidFill>
                <a:latin typeface="Aku &amp; Kamu"/>
                <a:ea typeface="Aku &amp; Kamu"/>
              </a:rPr>
              <a:t>4.000 Menschen</a:t>
            </a:r>
            <a:endParaRPr lang="en-US" sz="2000" b="0" strike="noStrike" spc="-1" dirty="0">
              <a:latin typeface="Arial"/>
            </a:endParaRPr>
          </a:p>
          <a:p>
            <a:pPr algn="ctr">
              <a:lnSpc>
                <a:spcPct val="100000"/>
              </a:lnSpc>
            </a:pPr>
            <a:r>
              <a:rPr lang="en-US" sz="2000" b="0" strike="noStrike" spc="-1" dirty="0" err="1">
                <a:solidFill>
                  <a:srgbClr val="000000"/>
                </a:solidFill>
                <a:latin typeface="Aku &amp; Kamu"/>
                <a:ea typeface="Aku &amp; Kamu"/>
              </a:rPr>
              <a:t>im</a:t>
            </a:r>
            <a:r>
              <a:rPr lang="en-US" sz="2000" b="0" strike="noStrike" spc="-1" dirty="0">
                <a:solidFill>
                  <a:srgbClr val="000000"/>
                </a:solidFill>
                <a:latin typeface="Aku &amp; Kamu"/>
                <a:ea typeface="Aku &amp; Kamu"/>
              </a:rPr>
              <a:t> </a:t>
            </a:r>
            <a:r>
              <a:rPr lang="en-US" sz="2000" b="0" strike="noStrike" spc="-1" dirty="0" err="1">
                <a:solidFill>
                  <a:srgbClr val="000000"/>
                </a:solidFill>
                <a:latin typeface="Aku &amp; Kamu"/>
                <a:ea typeface="Aku &amp; Kamu"/>
              </a:rPr>
              <a:t>Lausitzer</a:t>
            </a:r>
            <a:r>
              <a:rPr lang="en-US" sz="2000" b="0" strike="noStrike" spc="-1" dirty="0">
                <a:solidFill>
                  <a:srgbClr val="000000"/>
                </a:solidFill>
                <a:latin typeface="Aku &amp; Kamu"/>
                <a:ea typeface="Aku &amp; Kamu"/>
              </a:rPr>
              <a:t> &amp; </a:t>
            </a:r>
            <a:endParaRPr lang="en-US" sz="2000" b="0" strike="noStrike" spc="-1" dirty="0">
              <a:latin typeface="Arial"/>
            </a:endParaRPr>
          </a:p>
          <a:p>
            <a:pPr algn="ctr">
              <a:lnSpc>
                <a:spcPct val="100000"/>
              </a:lnSpc>
            </a:pPr>
            <a:r>
              <a:rPr lang="en-US" sz="2000" b="0" strike="noStrike" spc="-1" dirty="0" err="1">
                <a:solidFill>
                  <a:srgbClr val="000000"/>
                </a:solidFill>
                <a:latin typeface="Aku &amp; Kamu"/>
                <a:ea typeface="Aku &amp; Kamu"/>
              </a:rPr>
              <a:t>Leipziger</a:t>
            </a:r>
            <a:r>
              <a:rPr lang="en-US" sz="2000" b="0" strike="noStrike" spc="-1" dirty="0">
                <a:solidFill>
                  <a:srgbClr val="000000"/>
                </a:solidFill>
                <a:latin typeface="Aku &amp; Kamu"/>
                <a:ea typeface="Aku &amp; Kamu"/>
              </a:rPr>
              <a:t> </a:t>
            </a:r>
            <a:r>
              <a:rPr lang="en-US" sz="2000" b="0" strike="noStrike" spc="-1" dirty="0" err="1">
                <a:solidFill>
                  <a:srgbClr val="000000"/>
                </a:solidFill>
                <a:latin typeface="Aku &amp; Kamu"/>
                <a:ea typeface="Aku &amp; Kamu"/>
              </a:rPr>
              <a:t>Revier</a:t>
            </a:r>
            <a:endParaRPr lang="en-US" sz="2000" b="0" strike="noStrike" spc="-1" dirty="0">
              <a:latin typeface="Arial"/>
            </a:endParaRPr>
          </a:p>
        </p:txBody>
      </p:sp>
      <p:sp>
        <p:nvSpPr>
          <p:cNvPr id="346" name="CustomShape 10"/>
          <p:cNvSpPr/>
          <p:nvPr/>
        </p:nvSpPr>
        <p:spPr>
          <a:xfrm>
            <a:off x="2847600" y="3917220"/>
            <a:ext cx="3383280" cy="19191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dirty="0">
                <a:solidFill>
                  <a:srgbClr val="2F96C4"/>
                </a:solidFill>
                <a:latin typeface="Aku &amp; Kamu"/>
                <a:ea typeface="Aku &amp; Kamu"/>
              </a:rPr>
              <a:t>Sommer 2017: </a:t>
            </a:r>
            <a:endParaRPr lang="en-US" sz="2000" b="0" strike="noStrike" spc="-1" dirty="0">
              <a:latin typeface="Arial"/>
            </a:endParaRPr>
          </a:p>
          <a:p>
            <a:pPr algn="ctr">
              <a:lnSpc>
                <a:spcPct val="100000"/>
              </a:lnSpc>
            </a:pPr>
            <a:r>
              <a:rPr lang="en-US" sz="2000" b="0" strike="noStrike" spc="-1" dirty="0">
                <a:solidFill>
                  <a:srgbClr val="C7327C"/>
                </a:solidFill>
                <a:latin typeface="Aku &amp; Kamu"/>
                <a:ea typeface="Aku &amp; Kamu"/>
              </a:rPr>
              <a:t>Ende </a:t>
            </a:r>
            <a:r>
              <a:rPr lang="en-US" sz="2000" b="0" strike="noStrike" spc="-1" dirty="0" err="1">
                <a:solidFill>
                  <a:srgbClr val="C7327C"/>
                </a:solidFill>
                <a:latin typeface="Aku &amp; Kamu"/>
                <a:ea typeface="Aku &amp; Kamu"/>
              </a:rPr>
              <a:t>Gelände</a:t>
            </a:r>
            <a:endParaRPr lang="en-US" sz="2000" b="0" strike="noStrike" spc="-1" dirty="0">
              <a:latin typeface="Arial"/>
            </a:endParaRPr>
          </a:p>
          <a:p>
            <a:pPr algn="ctr">
              <a:lnSpc>
                <a:spcPct val="100000"/>
              </a:lnSpc>
            </a:pPr>
            <a:r>
              <a:rPr lang="en-US" sz="2000" b="0" strike="noStrike" spc="-1" dirty="0" err="1">
                <a:solidFill>
                  <a:srgbClr val="000000"/>
                </a:solidFill>
                <a:latin typeface="Aku &amp; Kamu"/>
                <a:ea typeface="Aku &amp; Kamu"/>
              </a:rPr>
              <a:t>Aktionstage</a:t>
            </a:r>
            <a:r>
              <a:rPr lang="en-US" sz="2000" b="0" strike="noStrike" spc="-1" dirty="0">
                <a:solidFill>
                  <a:srgbClr val="000000"/>
                </a:solidFill>
                <a:latin typeface="Aku &amp; Kamu"/>
                <a:ea typeface="Aku &amp; Kamu"/>
              </a:rPr>
              <a:t> </a:t>
            </a:r>
            <a:r>
              <a:rPr lang="en-US" sz="2000" b="0" strike="noStrike" spc="-1" dirty="0" err="1">
                <a:solidFill>
                  <a:srgbClr val="000000"/>
                </a:solidFill>
                <a:latin typeface="Aku &amp; Kamu"/>
                <a:ea typeface="Aku &amp; Kamu"/>
              </a:rPr>
              <a:t>im</a:t>
            </a:r>
            <a:r>
              <a:rPr lang="en-US" sz="2000" b="0" strike="noStrike" spc="-1" dirty="0">
                <a:solidFill>
                  <a:srgbClr val="000000"/>
                </a:solidFill>
                <a:latin typeface="Aku &amp; Kamu"/>
                <a:ea typeface="Aku &amp; Kamu"/>
              </a:rPr>
              <a:t> </a:t>
            </a:r>
            <a:r>
              <a:rPr lang="en-US" sz="2000" b="0" strike="noStrike" spc="-1" dirty="0" err="1">
                <a:solidFill>
                  <a:srgbClr val="000000"/>
                </a:solidFill>
                <a:latin typeface="Aku &amp; Kamu"/>
                <a:ea typeface="Aku &amp; Kamu"/>
              </a:rPr>
              <a:t>Rheinland</a:t>
            </a:r>
            <a:r>
              <a:rPr lang="en-US" sz="2000" b="0" strike="noStrike" spc="-1" dirty="0">
                <a:solidFill>
                  <a:srgbClr val="000000"/>
                </a:solidFill>
                <a:latin typeface="Aku &amp; Kamu"/>
                <a:ea typeface="Aku &amp; Kamu"/>
              </a:rPr>
              <a:t>, </a:t>
            </a:r>
            <a:r>
              <a:rPr lang="en-US" sz="2000" b="0" strike="noStrike" spc="-1" dirty="0" err="1">
                <a:solidFill>
                  <a:srgbClr val="000000"/>
                </a:solidFill>
                <a:latin typeface="Aku &amp; Kamu"/>
                <a:ea typeface="Aku &amp; Kamu"/>
              </a:rPr>
              <a:t>drei</a:t>
            </a:r>
            <a:r>
              <a:rPr lang="en-US" sz="2000" b="0" strike="noStrike" spc="-1" dirty="0">
                <a:solidFill>
                  <a:srgbClr val="000000"/>
                </a:solidFill>
                <a:latin typeface="Aku &amp; Kamu"/>
                <a:ea typeface="Aku &amp; Kamu"/>
              </a:rPr>
              <a:t> Camps.</a:t>
            </a:r>
            <a:endParaRPr lang="en-US" sz="2000" b="0" strike="noStrike" spc="-1" dirty="0">
              <a:latin typeface="Arial"/>
            </a:endParaRPr>
          </a:p>
          <a:p>
            <a:pPr algn="ctr">
              <a:lnSpc>
                <a:spcPct val="100000"/>
              </a:lnSpc>
            </a:pPr>
            <a:r>
              <a:rPr lang="en-US" sz="2000" b="0" strike="noStrike" spc="-1" dirty="0">
                <a:solidFill>
                  <a:srgbClr val="000000"/>
                </a:solidFill>
                <a:latin typeface="Aku &amp; Kamu"/>
                <a:ea typeface="Aku &amp; Kamu"/>
              </a:rPr>
              <a:t>ca. 2.500 Menschen</a:t>
            </a:r>
            <a:br>
              <a:rPr dirty="0"/>
            </a:br>
            <a:r>
              <a:rPr lang="en-US" sz="2000" b="0" strike="noStrike" spc="-1" dirty="0">
                <a:solidFill>
                  <a:srgbClr val="000000"/>
                </a:solidFill>
                <a:latin typeface="Aku &amp; Kamu"/>
                <a:ea typeface="Aku &amp; Kamu"/>
              </a:rPr>
              <a:t> in den </a:t>
            </a:r>
            <a:r>
              <a:rPr lang="en-US" sz="2000" b="0" strike="noStrike" spc="-1" dirty="0" err="1">
                <a:solidFill>
                  <a:srgbClr val="000000"/>
                </a:solidFill>
                <a:latin typeface="Aku &amp; Kamu"/>
                <a:ea typeface="Aku &amp; Kamu"/>
              </a:rPr>
              <a:t>Massenaktionen</a:t>
            </a:r>
            <a:endParaRPr lang="en-US" sz="2000" b="0" strike="noStrike" spc="-1" dirty="0">
              <a:latin typeface="Arial"/>
            </a:endParaRPr>
          </a:p>
        </p:txBody>
      </p:sp>
      <p:sp>
        <p:nvSpPr>
          <p:cNvPr id="14" name="CustomShape 9">
            <a:extLst>
              <a:ext uri="{FF2B5EF4-FFF2-40B4-BE49-F238E27FC236}">
                <a16:creationId xmlns:a16="http://schemas.microsoft.com/office/drawing/2014/main" id="{C74352DD-17CD-4C82-B784-56FD8E456BCA}"/>
              </a:ext>
            </a:extLst>
          </p:cNvPr>
          <p:cNvSpPr/>
          <p:nvPr/>
        </p:nvSpPr>
        <p:spPr>
          <a:xfrm>
            <a:off x="10367280" y="6992640"/>
            <a:ext cx="2812680" cy="1937538"/>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dirty="0">
                <a:solidFill>
                  <a:srgbClr val="2F96C4"/>
                </a:solidFill>
                <a:latin typeface="Aku &amp; Kamu"/>
                <a:ea typeface="Aku &amp; Kamu"/>
              </a:rPr>
              <a:t>September 2020:</a:t>
            </a:r>
            <a:endParaRPr lang="en-US" sz="2000" b="0" strike="noStrike" spc="-1" dirty="0">
              <a:latin typeface="Arial"/>
            </a:endParaRPr>
          </a:p>
          <a:p>
            <a:pPr algn="ctr">
              <a:lnSpc>
                <a:spcPct val="100000"/>
              </a:lnSpc>
            </a:pPr>
            <a:r>
              <a:rPr lang="en-US" sz="2000" b="0" strike="noStrike" spc="-1" dirty="0">
                <a:solidFill>
                  <a:srgbClr val="C7327C"/>
                </a:solidFill>
                <a:latin typeface="Aku &amp; Kamu"/>
                <a:ea typeface="Aku &amp; Kamu"/>
              </a:rPr>
              <a:t>Ende </a:t>
            </a:r>
            <a:r>
              <a:rPr lang="en-US" sz="2000" b="0" strike="noStrike" spc="-1" dirty="0" err="1">
                <a:solidFill>
                  <a:srgbClr val="C7327C"/>
                </a:solidFill>
                <a:latin typeface="Aku &amp; Kamu"/>
                <a:ea typeface="Aku &amp; Kamu"/>
              </a:rPr>
              <a:t>Gelände</a:t>
            </a:r>
            <a:endParaRPr lang="en-US" sz="2000" b="0" strike="noStrike" spc="-1" dirty="0">
              <a:latin typeface="Arial"/>
            </a:endParaRPr>
          </a:p>
          <a:p>
            <a:pPr algn="ctr">
              <a:lnSpc>
                <a:spcPct val="100000"/>
              </a:lnSpc>
            </a:pPr>
            <a:r>
              <a:rPr lang="en-US" sz="2000" spc="-1" dirty="0">
                <a:solidFill>
                  <a:srgbClr val="000000"/>
                </a:solidFill>
                <a:latin typeface="Aku &amp; Kamu"/>
                <a:ea typeface="Aku &amp; Kamu"/>
              </a:rPr>
              <a:t>3</a:t>
            </a:r>
            <a:r>
              <a:rPr lang="en-US" sz="2000" b="0" strike="noStrike" spc="-1" dirty="0">
                <a:solidFill>
                  <a:srgbClr val="000000"/>
                </a:solidFill>
                <a:latin typeface="Aku &amp; Kamu"/>
                <a:ea typeface="Aku &amp; Kamu"/>
              </a:rPr>
              <a:t>.000 Menschen</a:t>
            </a:r>
            <a:endParaRPr lang="en-US" sz="2000" b="0" strike="noStrike" spc="-1" dirty="0">
              <a:latin typeface="Arial"/>
            </a:endParaRPr>
          </a:p>
          <a:p>
            <a:pPr algn="ctr">
              <a:lnSpc>
                <a:spcPct val="100000"/>
              </a:lnSpc>
            </a:pPr>
            <a:r>
              <a:rPr lang="en-US" sz="2000" b="0" strike="noStrike" spc="-1" dirty="0" err="1">
                <a:solidFill>
                  <a:srgbClr val="000000"/>
                </a:solidFill>
                <a:latin typeface="Aku &amp; Kamu"/>
                <a:ea typeface="Aku &amp; Kamu"/>
              </a:rPr>
              <a:t>Im</a:t>
            </a:r>
            <a:r>
              <a:rPr lang="en-US" sz="2000" b="0" strike="noStrike" spc="-1" dirty="0">
                <a:solidFill>
                  <a:srgbClr val="000000"/>
                </a:solidFill>
                <a:latin typeface="Aku &amp; Kamu"/>
                <a:ea typeface="Aku &amp; Kamu"/>
              </a:rPr>
              <a:t> </a:t>
            </a:r>
            <a:r>
              <a:rPr lang="en-US" sz="2000" b="0" strike="noStrike" spc="-1" dirty="0" err="1">
                <a:solidFill>
                  <a:srgbClr val="000000"/>
                </a:solidFill>
                <a:latin typeface="Aku &amp; Kamu"/>
                <a:ea typeface="Aku &amp; Kamu"/>
              </a:rPr>
              <a:t>rheinland</a:t>
            </a:r>
            <a:endParaRPr lang="en-US" sz="2000" b="0" strike="noStrike" spc="-1" dirty="0">
              <a:solidFill>
                <a:srgbClr val="000000"/>
              </a:solidFill>
              <a:latin typeface="Aku &amp; Kamu"/>
              <a:ea typeface="Aku &amp; Kamu"/>
            </a:endParaRPr>
          </a:p>
          <a:p>
            <a:pPr algn="ctr">
              <a:lnSpc>
                <a:spcPct val="100000"/>
              </a:lnSpc>
            </a:pPr>
            <a:r>
              <a:rPr lang="en-US" sz="2000" spc="-1" dirty="0" err="1">
                <a:solidFill>
                  <a:srgbClr val="000000"/>
                </a:solidFill>
                <a:latin typeface="Aku &amp; Kamu"/>
              </a:rPr>
              <a:t>Unter</a:t>
            </a:r>
            <a:r>
              <a:rPr lang="en-US" sz="2000" spc="-1" dirty="0">
                <a:solidFill>
                  <a:srgbClr val="000000"/>
                </a:solidFill>
                <a:latin typeface="Aku &amp; Kamu"/>
              </a:rPr>
              <a:t> </a:t>
            </a:r>
            <a:br>
              <a:rPr lang="en-US" sz="2000" spc="-1" dirty="0">
                <a:solidFill>
                  <a:srgbClr val="000000"/>
                </a:solidFill>
                <a:latin typeface="Aku &amp; Kamu"/>
              </a:rPr>
            </a:br>
            <a:r>
              <a:rPr lang="en-US" sz="2000" spc="-1" dirty="0" err="1">
                <a:solidFill>
                  <a:srgbClr val="000000"/>
                </a:solidFill>
                <a:latin typeface="Aku &amp; Kamu"/>
              </a:rPr>
              <a:t>hygienebeachtung</a:t>
            </a:r>
            <a:endParaRPr lang="en-US" sz="2000" b="0" strike="noStrike" spc="-1" dirty="0">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CustomShape 1"/>
          <p:cNvSpPr/>
          <p:nvPr/>
        </p:nvSpPr>
        <p:spPr>
          <a:xfrm>
            <a:off x="0" y="376200"/>
            <a:ext cx="1300428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48" name="CustomShape 2"/>
          <p:cNvSpPr/>
          <p:nvPr/>
        </p:nvSpPr>
        <p:spPr>
          <a:xfrm>
            <a:off x="237600" y="517320"/>
            <a:ext cx="1236204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Ziviler Ungehorsam</a:t>
            </a:r>
            <a:endParaRPr lang="en-US" sz="4400" b="0" strike="noStrike" spc="-1">
              <a:latin typeface="Arial"/>
            </a:endParaRPr>
          </a:p>
        </p:txBody>
      </p:sp>
      <p:pic>
        <p:nvPicPr>
          <p:cNvPr id="349" name="Henry David Thoreau.jpg"/>
          <p:cNvPicPr/>
          <p:nvPr/>
        </p:nvPicPr>
        <p:blipFill>
          <a:blip r:embed="rId3" cstate="print">
            <a:extLst>
              <a:ext uri="{28A0092B-C50C-407E-A947-70E740481C1C}">
                <a14:useLocalDpi xmlns:a14="http://schemas.microsoft.com/office/drawing/2010/main"/>
              </a:ext>
            </a:extLst>
          </a:blip>
          <a:srcRect/>
          <a:stretch/>
        </p:blipFill>
        <p:spPr>
          <a:xfrm>
            <a:off x="668880" y="1761840"/>
            <a:ext cx="3395120" cy="3936960"/>
          </a:xfrm>
          <a:prstGeom prst="rect">
            <a:avLst/>
          </a:prstGeom>
          <a:ln w="12600">
            <a:noFill/>
          </a:ln>
        </p:spPr>
      </p:pic>
      <p:pic>
        <p:nvPicPr>
          <p:cNvPr id="350" name="Rosa Parks.jpg"/>
          <p:cNvPicPr/>
          <p:nvPr/>
        </p:nvPicPr>
        <p:blipFill>
          <a:blip r:embed="rId4">
            <a:extLst>
              <a:ext uri="{28A0092B-C50C-407E-A947-70E740481C1C}">
                <a14:useLocalDpi xmlns:a14="http://schemas.microsoft.com/office/drawing/2010/main"/>
              </a:ext>
            </a:extLst>
          </a:blip>
          <a:stretch/>
        </p:blipFill>
        <p:spPr>
          <a:xfrm>
            <a:off x="1034640" y="6073920"/>
            <a:ext cx="4671720" cy="3335760"/>
          </a:xfrm>
          <a:prstGeom prst="rect">
            <a:avLst/>
          </a:prstGeom>
          <a:ln w="12600">
            <a:noFill/>
          </a:ln>
        </p:spPr>
      </p:pic>
      <p:pic>
        <p:nvPicPr>
          <p:cNvPr id="351" name="Martin Luther King.jpg"/>
          <p:cNvPicPr/>
          <p:nvPr/>
        </p:nvPicPr>
        <p:blipFill rotWithShape="1">
          <a:blip r:embed="rId5" cstate="screen">
            <a:extLst>
              <a:ext uri="{28A0092B-C50C-407E-A947-70E740481C1C}">
                <a14:useLocalDpi xmlns:a14="http://schemas.microsoft.com/office/drawing/2010/main"/>
              </a:ext>
            </a:extLst>
          </a:blip>
          <a:srcRect r="-625"/>
          <a:stretch/>
        </p:blipFill>
        <p:spPr>
          <a:xfrm>
            <a:off x="7294604" y="5380055"/>
            <a:ext cx="4406479" cy="4111902"/>
          </a:xfrm>
          <a:prstGeom prst="rect">
            <a:avLst/>
          </a:prstGeom>
          <a:ln w="12600">
            <a:noFill/>
          </a:ln>
        </p:spPr>
      </p:pic>
      <p:sp>
        <p:nvSpPr>
          <p:cNvPr id="352" name="CustomShape 3"/>
          <p:cNvSpPr/>
          <p:nvPr/>
        </p:nvSpPr>
        <p:spPr>
          <a:xfrm>
            <a:off x="4232160" y="8503920"/>
            <a:ext cx="1272240" cy="36396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1800" b="0" strike="noStrike" spc="-1">
                <a:solidFill>
                  <a:srgbClr val="FFFFFF"/>
                </a:solidFill>
                <a:latin typeface="Frutiger 55 Roman"/>
                <a:ea typeface="Frutiger 55 Roman"/>
              </a:rPr>
              <a:t>Rosa Parks</a:t>
            </a:r>
            <a:endParaRPr lang="en-US" sz="1800" b="0" strike="noStrike" spc="-1">
              <a:latin typeface="Arial"/>
            </a:endParaRPr>
          </a:p>
        </p:txBody>
      </p:sp>
      <p:pic>
        <p:nvPicPr>
          <p:cNvPr id="353" name="Suffragetten 1910.jpg"/>
          <p:cNvPicPr/>
          <p:nvPr/>
        </p:nvPicPr>
        <p:blipFill>
          <a:blip r:embed="rId6">
            <a:extLst>
              <a:ext uri="{28A0092B-C50C-407E-A947-70E740481C1C}">
                <a14:useLocalDpi xmlns:a14="http://schemas.microsoft.com/office/drawing/2010/main"/>
              </a:ext>
            </a:extLst>
          </a:blip>
          <a:stretch/>
        </p:blipFill>
        <p:spPr>
          <a:xfrm>
            <a:off x="5204520" y="1782360"/>
            <a:ext cx="4620600" cy="3335760"/>
          </a:xfrm>
          <a:prstGeom prst="rect">
            <a:avLst/>
          </a:prstGeom>
          <a:ln w="12600">
            <a:noFill/>
          </a:ln>
        </p:spPr>
      </p:pic>
      <p:sp>
        <p:nvSpPr>
          <p:cNvPr id="354" name="CustomShape 4"/>
          <p:cNvSpPr/>
          <p:nvPr/>
        </p:nvSpPr>
        <p:spPr>
          <a:xfrm>
            <a:off x="5438880" y="3476520"/>
            <a:ext cx="1335960" cy="36396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1800" b="0" strike="noStrike" spc="-1">
                <a:solidFill>
                  <a:srgbClr val="FFFFFF"/>
                </a:solidFill>
                <a:latin typeface="Frutiger 55 Roman"/>
                <a:ea typeface="Frutiger 55 Roman"/>
              </a:rPr>
              <a:t>Suffragetten</a:t>
            </a:r>
            <a:endParaRPr lang="en-US" sz="1800" b="0" strike="noStrike" spc="-1">
              <a:latin typeface="Arial"/>
            </a:endParaRPr>
          </a:p>
        </p:txBody>
      </p:sp>
      <p:pic>
        <p:nvPicPr>
          <p:cNvPr id="355" name="EG_logo.png"/>
          <p:cNvPicPr/>
          <p:nvPr/>
        </p:nvPicPr>
        <p:blipFill>
          <a:blip r:embed="rId7">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CustomShape 1"/>
          <p:cNvSpPr/>
          <p:nvPr/>
        </p:nvSpPr>
        <p:spPr>
          <a:xfrm>
            <a:off x="-49320" y="376200"/>
            <a:ext cx="1310292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57" name="CustomShape 2"/>
          <p:cNvSpPr/>
          <p:nvPr/>
        </p:nvSpPr>
        <p:spPr>
          <a:xfrm>
            <a:off x="501120" y="557280"/>
            <a:ext cx="1219464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SelbstErmächtigung</a:t>
            </a:r>
            <a:endParaRPr lang="en-US" sz="4400" b="0" strike="noStrike" spc="-1">
              <a:latin typeface="Arial"/>
            </a:endParaRPr>
          </a:p>
        </p:txBody>
      </p:sp>
      <p:sp>
        <p:nvSpPr>
          <p:cNvPr id="358" name="CustomShape 3"/>
          <p:cNvSpPr/>
          <p:nvPr/>
        </p:nvSpPr>
        <p:spPr>
          <a:xfrm>
            <a:off x="8512515" y="2414628"/>
            <a:ext cx="3991165" cy="4924344"/>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320760" indent="-320400">
              <a:spcBef>
                <a:spcPts val="1001"/>
              </a:spcBef>
              <a:buClr>
                <a:srgbClr val="000000"/>
              </a:buClr>
              <a:buFont typeface="Symbol" charset="2"/>
              <a:buChar char=""/>
            </a:pPr>
            <a:r>
              <a:rPr lang="en-US" sz="2800" b="0" strike="noStrike" spc="-1" dirty="0" err="1">
                <a:solidFill>
                  <a:srgbClr val="000000"/>
                </a:solidFill>
                <a:latin typeface="Frutiger 55 Roman"/>
                <a:ea typeface="Frutiger 55 Roman"/>
              </a:rPr>
              <a:t>Machtlosigkeit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anhand</a:t>
            </a:r>
            <a:r>
              <a:rPr lang="en-US" sz="2800" b="0" strike="noStrike" spc="-1" dirty="0">
                <a:solidFill>
                  <a:srgbClr val="000000"/>
                </a:solidFill>
                <a:latin typeface="Frutiger 55 Roman"/>
                <a:ea typeface="Frutiger 55 Roman"/>
              </a:rPr>
              <a:t> der </a:t>
            </a:r>
            <a:r>
              <a:rPr lang="en-US" sz="2800" b="0" strike="noStrike" spc="-1" dirty="0" err="1">
                <a:solidFill>
                  <a:srgbClr val="000000"/>
                </a:solidFill>
                <a:latin typeface="Frutiger 55 Roman"/>
                <a:ea typeface="Frutiger 55 Roman"/>
              </a:rPr>
              <a:t>Klimakrise</a:t>
            </a:r>
            <a:endParaRPr lang="en-US" sz="2800" b="0" strike="noStrike" spc="-1" dirty="0">
              <a:latin typeface="Frutiger 55 Roman"/>
            </a:endParaRPr>
          </a:p>
          <a:p>
            <a:pPr marL="320760" indent="-320400">
              <a:spcBef>
                <a:spcPts val="1001"/>
              </a:spcBef>
              <a:buClr>
                <a:srgbClr val="000000"/>
              </a:buClr>
              <a:buFont typeface="Symbol" charset="2"/>
              <a:buChar char=""/>
            </a:pPr>
            <a:r>
              <a:rPr lang="en-US" sz="2800" b="0" strike="noStrike" spc="-1" dirty="0" err="1">
                <a:solidFill>
                  <a:srgbClr val="000000"/>
                </a:solidFill>
                <a:latin typeface="Frutiger 55 Roman"/>
                <a:ea typeface="Frutiger 55 Roman"/>
              </a:rPr>
              <a:t>Handlungsräume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öffnen</a:t>
            </a:r>
            <a:endParaRPr lang="en-US" sz="2800" b="0" strike="noStrike" spc="-1" dirty="0">
              <a:latin typeface="Frutiger 55 Roman"/>
            </a:endParaRPr>
          </a:p>
          <a:p>
            <a:pPr marL="320760" indent="-320400">
              <a:spcBef>
                <a:spcPts val="1001"/>
              </a:spcBef>
              <a:buClr>
                <a:srgbClr val="000000"/>
              </a:buClr>
              <a:buFont typeface="Symbol" charset="2"/>
              <a:buChar char=""/>
            </a:pPr>
            <a:r>
              <a:rPr lang="en-US" sz="2800" b="0" strike="noStrike" spc="-1" dirty="0" err="1">
                <a:solidFill>
                  <a:srgbClr val="000000"/>
                </a:solidFill>
                <a:latin typeface="Frutiger 55 Roman"/>
                <a:ea typeface="Frutiger 55 Roman"/>
              </a:rPr>
              <a:t>gemeinsame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Wirkungsmacht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erleben</a:t>
            </a:r>
            <a:endParaRPr lang="en-US" sz="2800" b="0" strike="noStrike" spc="-1" dirty="0">
              <a:latin typeface="Frutiger 55 Roman"/>
            </a:endParaRPr>
          </a:p>
          <a:p>
            <a:pPr marL="320760" indent="-320400">
              <a:spcBef>
                <a:spcPts val="1001"/>
              </a:spcBef>
              <a:buClr>
                <a:srgbClr val="000000"/>
              </a:buClr>
              <a:buFont typeface="Symbol" charset="2"/>
              <a:buChar char=""/>
            </a:pPr>
            <a:r>
              <a:rPr lang="en-US" sz="2800" b="0" strike="noStrike" spc="-1" dirty="0" err="1">
                <a:solidFill>
                  <a:srgbClr val="000000"/>
                </a:solidFill>
                <a:latin typeface="Frutiger 55 Roman"/>
                <a:ea typeface="Frutiger 55 Roman"/>
              </a:rPr>
              <a:t>direkte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Aktion</a:t>
            </a:r>
            <a:r>
              <a:rPr lang="en-US" sz="2800" b="0" strike="noStrike" spc="-1" dirty="0">
                <a:solidFill>
                  <a:srgbClr val="000000"/>
                </a:solidFill>
                <a:latin typeface="Frutiger 55 Roman"/>
                <a:ea typeface="Frutiger 55 Roman"/>
              </a:rPr>
              <a:t> </a:t>
            </a:r>
            <a:endParaRPr lang="en-US" sz="2800" b="0" strike="noStrike" spc="-1" dirty="0">
              <a:latin typeface="Frutiger 55 Roman"/>
            </a:endParaRPr>
          </a:p>
          <a:p>
            <a:pPr marL="320760" indent="-320400">
              <a:spcBef>
                <a:spcPts val="1001"/>
              </a:spcBef>
              <a:buClr>
                <a:srgbClr val="000000"/>
              </a:buClr>
              <a:buFont typeface="Symbol" charset="2"/>
              <a:buChar char=""/>
            </a:pPr>
            <a:r>
              <a:rPr lang="en-US" sz="2800" b="0" strike="noStrike" spc="-1" dirty="0" err="1">
                <a:solidFill>
                  <a:srgbClr val="000000"/>
                </a:solidFill>
                <a:latin typeface="Frutiger 55 Roman"/>
                <a:ea typeface="Frutiger 55 Roman"/>
              </a:rPr>
              <a:t>sich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mit</a:t>
            </a:r>
            <a:r>
              <a:rPr lang="en-US" sz="2800" b="0" strike="noStrike" spc="-1" dirty="0">
                <a:solidFill>
                  <a:srgbClr val="000000"/>
                </a:solidFill>
                <a:latin typeface="Frutiger 55 Roman"/>
                <a:ea typeface="Frutiger 55 Roman"/>
              </a:rPr>
              <a:t> dem </a:t>
            </a:r>
            <a:r>
              <a:rPr lang="en-US" sz="2800" b="0" strike="noStrike" spc="-1" dirty="0" err="1">
                <a:solidFill>
                  <a:srgbClr val="000000"/>
                </a:solidFill>
                <a:latin typeface="Frutiger 55 Roman"/>
                <a:ea typeface="Frutiger 55 Roman"/>
              </a:rPr>
              <a:t>eigenen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Körper</a:t>
            </a:r>
            <a:r>
              <a:rPr lang="en-US" sz="2800" b="0" strike="noStrike" spc="-1" dirty="0">
                <a:solidFill>
                  <a:srgbClr val="000000"/>
                </a:solidFill>
                <a:latin typeface="Frutiger 55 Roman"/>
                <a:ea typeface="Frutiger 55 Roman"/>
              </a:rPr>
              <a:t> der </a:t>
            </a:r>
            <a:r>
              <a:rPr lang="en-US" sz="2800" b="0" strike="noStrike" spc="-1" dirty="0" err="1">
                <a:solidFill>
                  <a:srgbClr val="000000"/>
                </a:solidFill>
                <a:latin typeface="Frutiger 55 Roman"/>
                <a:ea typeface="Frutiger 55 Roman"/>
              </a:rPr>
              <a:t>Ungerechtigkeit</a:t>
            </a:r>
            <a:r>
              <a:rPr lang="en-US" sz="2800" b="0" strike="noStrike" spc="-1" dirty="0">
                <a:solidFill>
                  <a:srgbClr val="000000"/>
                </a:solidFill>
                <a:latin typeface="Frutiger 55 Roman"/>
                <a:ea typeface="Frutiger 55 Roman"/>
              </a:rPr>
              <a:t> in den </a:t>
            </a:r>
            <a:r>
              <a:rPr lang="en-US" sz="2800" b="0" strike="noStrike" spc="-1" dirty="0" err="1">
                <a:solidFill>
                  <a:srgbClr val="000000"/>
                </a:solidFill>
                <a:latin typeface="Frutiger 55 Roman"/>
                <a:ea typeface="Frutiger 55 Roman"/>
              </a:rPr>
              <a:t>Weg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stellen</a:t>
            </a:r>
            <a:endParaRPr lang="en-US" sz="2800" b="0" strike="noStrike" spc="-1" dirty="0">
              <a:latin typeface="Frutiger 55 Roman"/>
            </a:endParaRPr>
          </a:p>
        </p:txBody>
      </p:sp>
      <p:pic>
        <p:nvPicPr>
          <p:cNvPr id="359"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pic>
        <p:nvPicPr>
          <p:cNvPr id="3" name="Grafik 2" descr="Ein Bild, das Himmel, draußen, Person, Tänzer enthält.&#10;&#10;Automatisch generierte Beschreibung">
            <a:extLst>
              <a:ext uri="{FF2B5EF4-FFF2-40B4-BE49-F238E27FC236}">
                <a16:creationId xmlns:a16="http://schemas.microsoft.com/office/drawing/2014/main" id="{DB5EE65C-721B-4B06-BB33-669133C6A062}"/>
              </a:ext>
            </a:extLst>
          </p:cNvPr>
          <p:cNvPicPr>
            <a:picLocks noChangeAspect="1"/>
          </p:cNvPicPr>
          <p:nvPr/>
        </p:nvPicPr>
        <p:blipFill rotWithShape="1">
          <a:blip r:embed="rId4">
            <a:extLst>
              <a:ext uri="{28A0092B-C50C-407E-A947-70E740481C1C}">
                <a14:useLocalDpi xmlns:a14="http://schemas.microsoft.com/office/drawing/2010/main" val="0"/>
              </a:ext>
            </a:extLst>
          </a:blip>
          <a:srcRect r="21775"/>
          <a:stretch/>
        </p:blipFill>
        <p:spPr>
          <a:xfrm>
            <a:off x="501120" y="2010960"/>
            <a:ext cx="7640215" cy="651532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49157274671_ac0ddd1235_k.jpg"/>
          <p:cNvPicPr/>
          <p:nvPr/>
        </p:nvPicPr>
        <p:blipFill>
          <a:blip r:embed="rId2">
            <a:extLst>
              <a:ext uri="{28A0092B-C50C-407E-A947-70E740481C1C}">
                <a14:useLocalDpi xmlns:a14="http://schemas.microsoft.com/office/drawing/2010/main"/>
              </a:ext>
            </a:extLst>
          </a:blip>
          <a:stretch/>
        </p:blipFill>
        <p:spPr>
          <a:xfrm>
            <a:off x="0" y="-34560"/>
            <a:ext cx="14716080" cy="9822600"/>
          </a:xfrm>
          <a:prstGeom prst="rect">
            <a:avLst/>
          </a:prstGeom>
          <a:ln w="12600">
            <a:noFill/>
          </a:ln>
        </p:spPr>
      </p:pic>
      <p:sp>
        <p:nvSpPr>
          <p:cNvPr id="396" name="CustomShape 1"/>
          <p:cNvSpPr/>
          <p:nvPr/>
        </p:nvSpPr>
        <p:spPr>
          <a:xfrm>
            <a:off x="-31680" y="7781760"/>
            <a:ext cx="14747760" cy="162540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97" name="CustomShape 2"/>
          <p:cNvSpPr/>
          <p:nvPr/>
        </p:nvSpPr>
        <p:spPr>
          <a:xfrm>
            <a:off x="777240" y="7933680"/>
            <a:ext cx="1131300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dirty="0" err="1">
                <a:solidFill>
                  <a:srgbClr val="FFFFFF"/>
                </a:solidFill>
                <a:latin typeface="Aku &amp; Kamu"/>
                <a:ea typeface="Aku &amp; Kamu"/>
              </a:rPr>
              <a:t>Komm</a:t>
            </a:r>
            <a:r>
              <a:rPr lang="en-US" sz="8000" b="0" strike="noStrike" spc="-1" dirty="0">
                <a:solidFill>
                  <a:srgbClr val="FFFFFF"/>
                </a:solidFill>
                <a:latin typeface="Aku &amp; Kamu"/>
                <a:ea typeface="Aku &amp; Kamu"/>
              </a:rPr>
              <a:t> </a:t>
            </a:r>
            <a:r>
              <a:rPr lang="en-US" sz="8000" spc="-1" dirty="0">
                <a:solidFill>
                  <a:srgbClr val="FFFFFF"/>
                </a:solidFill>
                <a:latin typeface="Aku &amp; Kamu"/>
                <a:ea typeface="Aku &amp; Kamu"/>
              </a:rPr>
              <a:t>DAZU</a:t>
            </a:r>
            <a:endParaRPr lang="en-US" sz="8000" b="0" strike="noStrike" spc="-1" dirty="0">
              <a:latin typeface="Arial"/>
            </a:endParaRPr>
          </a:p>
        </p:txBody>
      </p:sp>
      <p:pic>
        <p:nvPicPr>
          <p:cNvPr id="398" name="Picture 5"/>
          <p:cNvPicPr/>
          <p:nvPr/>
        </p:nvPicPr>
        <p:blipFill>
          <a:blip r:embed="rId3" cstate="screen">
            <a:extLst>
              <a:ext uri="{28A0092B-C50C-407E-A947-70E740481C1C}">
                <a14:useLocalDpi xmlns:a14="http://schemas.microsoft.com/office/drawing/2010/main"/>
              </a:ext>
            </a:extLst>
          </a:blip>
          <a:stretch/>
        </p:blipFill>
        <p:spPr>
          <a:xfrm>
            <a:off x="10148760" y="46080"/>
            <a:ext cx="2825280" cy="2825280"/>
          </a:xfrm>
          <a:prstGeom prst="rect">
            <a:avLst/>
          </a:prstGeom>
          <a:ln w="12600">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Rectangle 1"/>
          <p:cNvSpPr/>
          <p:nvPr/>
        </p:nvSpPr>
        <p:spPr>
          <a:xfrm>
            <a:off x="0" y="376238"/>
            <a:ext cx="13004800" cy="1011238"/>
          </a:xfrm>
          <a:prstGeom prst="rect">
            <a:avLst/>
          </a:prstGeom>
          <a:solidFill>
            <a:srgbClr val="C7327C"/>
          </a:solidFill>
          <a:ln w="12700">
            <a:miter lim="400000"/>
          </a:ln>
        </p:spPr>
        <p:txBody>
          <a:bodyPr lIns="45719" rIns="45719" anchor="ctr"/>
          <a:lstStyle/>
          <a:p>
            <a:pPr>
              <a:lnSpc>
                <a:spcPct val="93000"/>
              </a:lnSpc>
              <a:defRPr>
                <a:latin typeface="Arial"/>
                <a:ea typeface="Arial"/>
                <a:cs typeface="Arial"/>
                <a:sym typeface="Arial"/>
              </a:defRPr>
            </a:pPr>
            <a:endParaRPr/>
          </a:p>
        </p:txBody>
      </p:sp>
      <p:pic>
        <p:nvPicPr>
          <p:cNvPr id="508" name="Picture 14" descr="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66895" y="46037"/>
            <a:ext cx="2007743" cy="2007743"/>
          </a:xfrm>
          <a:prstGeom prst="rect">
            <a:avLst/>
          </a:prstGeom>
          <a:ln w="12700">
            <a:miter lim="400000"/>
          </a:ln>
        </p:spPr>
      </p:pic>
      <p:sp>
        <p:nvSpPr>
          <p:cNvPr id="510" name="Rectangle 2"/>
          <p:cNvSpPr txBox="1"/>
          <p:nvPr/>
        </p:nvSpPr>
        <p:spPr>
          <a:xfrm>
            <a:off x="404813" y="460475"/>
            <a:ext cx="12195176" cy="841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60" tIns="50760" rIns="50760" bIns="50760" anchor="ctr">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6000">
                <a:solidFill>
                  <a:schemeClr val="accent3">
                    <a:lumOff val="44000"/>
                  </a:schemeClr>
                </a:solidFill>
              </a:defRPr>
            </a:pPr>
            <a:endParaRPr sz="4800" dirty="0"/>
          </a:p>
        </p:txBody>
      </p:sp>
      <p:sp>
        <p:nvSpPr>
          <p:cNvPr id="7" name="CustomShape 3">
            <a:extLst>
              <a:ext uri="{FF2B5EF4-FFF2-40B4-BE49-F238E27FC236}">
                <a16:creationId xmlns:a16="http://schemas.microsoft.com/office/drawing/2014/main" id="{97FE675A-7AE7-48C4-857F-6B1767238025}"/>
              </a:ext>
            </a:extLst>
          </p:cNvPr>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err="1">
                <a:solidFill>
                  <a:srgbClr val="FFFFFF"/>
                </a:solidFill>
                <a:latin typeface="Aku &amp; Kamu"/>
                <a:ea typeface="Aku &amp; Kamu"/>
              </a:rPr>
              <a:t>Aktion</a:t>
            </a:r>
            <a:r>
              <a:rPr lang="en-US" sz="4800" b="0" strike="noStrike" spc="-1" dirty="0">
                <a:solidFill>
                  <a:srgbClr val="FFFFFF"/>
                </a:solidFill>
                <a:latin typeface="Aku &amp; Kamu"/>
                <a:ea typeface="Aku &amp; Kamu"/>
              </a:rPr>
              <a:t> in </a:t>
            </a:r>
            <a:r>
              <a:rPr lang="en-US" sz="4800" spc="-1" dirty="0" err="1">
                <a:solidFill>
                  <a:srgbClr val="FFFFFF"/>
                </a:solidFill>
                <a:latin typeface="Aku &amp; Kamu"/>
                <a:ea typeface="Aku &amp; Kamu"/>
              </a:rPr>
              <a:t>B</a:t>
            </a:r>
            <a:r>
              <a:rPr lang="en-US" sz="4800" b="0" strike="noStrike" spc="-1" dirty="0" err="1">
                <a:solidFill>
                  <a:srgbClr val="FFFFFF"/>
                </a:solidFill>
                <a:latin typeface="Aku &amp; Kamu"/>
                <a:ea typeface="Aku &amp; Kamu"/>
              </a:rPr>
              <a:t>runsbüttel</a:t>
            </a:r>
            <a:r>
              <a:rPr lang="en-US" sz="4800" b="0" strike="noStrike" spc="-1" dirty="0">
                <a:solidFill>
                  <a:srgbClr val="FFFFFF"/>
                </a:solidFill>
                <a:latin typeface="Aku &amp; Kamu"/>
                <a:ea typeface="Aku &amp; Kamu"/>
              </a:rPr>
              <a:t> &amp; Hamburg 2021</a:t>
            </a:r>
            <a:endParaRPr lang="en-US" sz="4800" b="0" strike="noStrike" spc="-1" dirty="0">
              <a:latin typeface="Arial"/>
            </a:endParaRPr>
          </a:p>
        </p:txBody>
      </p:sp>
      <p:sp>
        <p:nvSpPr>
          <p:cNvPr id="5" name="Textfeld 4">
            <a:extLst>
              <a:ext uri="{FF2B5EF4-FFF2-40B4-BE49-F238E27FC236}">
                <a16:creationId xmlns:a16="http://schemas.microsoft.com/office/drawing/2014/main" id="{6CD7CB73-4FB1-4488-AD87-4FE97305667F}"/>
              </a:ext>
            </a:extLst>
          </p:cNvPr>
          <p:cNvSpPr txBox="1"/>
          <p:nvPr/>
        </p:nvSpPr>
        <p:spPr>
          <a:xfrm>
            <a:off x="374478" y="1917196"/>
            <a:ext cx="12194640" cy="6555641"/>
          </a:xfrm>
          <a:prstGeom prst="rect">
            <a:avLst/>
          </a:prstGeom>
          <a:noFill/>
        </p:spPr>
        <p:txBody>
          <a:bodyPr wrap="square" rtlCol="0">
            <a:spAutoFit/>
          </a:bodyPr>
          <a:lstStyle/>
          <a:p>
            <a:pPr algn="l"/>
            <a:r>
              <a:rPr lang="de-DE" sz="2800" b="1" i="0" dirty="0">
                <a:solidFill>
                  <a:srgbClr val="333333"/>
                </a:solidFill>
                <a:effectLst/>
                <a:latin typeface="Aku &amp; Kamu" panose="020B0603050302020204" pitchFamily="34" charset="0"/>
              </a:rPr>
              <a:t>Warum gehen wir im Sommer nach Brunsbüttel &amp; nach Hamburg?</a:t>
            </a:r>
            <a:r>
              <a:rPr lang="de-DE" sz="2800" b="0" i="0" dirty="0">
                <a:solidFill>
                  <a:srgbClr val="333333"/>
                </a:solidFill>
                <a:effectLst/>
                <a:latin typeface="Aku &amp; Kamu" panose="020B0603050302020204" pitchFamily="34" charset="0"/>
              </a:rPr>
              <a:t> </a:t>
            </a:r>
          </a:p>
          <a:p>
            <a:pPr marL="457200" indent="-457200">
              <a:buFont typeface="Arial" panose="020B0604020202020204" pitchFamily="34" charset="0"/>
              <a:buChar char="•"/>
            </a:pPr>
            <a:r>
              <a:rPr lang="de-DE" sz="2800" dirty="0">
                <a:solidFill>
                  <a:srgbClr val="333333"/>
                </a:solidFill>
                <a:latin typeface="Frutiger 55 Roman"/>
              </a:rPr>
              <a:t>In Brunsbüttel &amp; Hamburg konzentriert sich eine neokoloniale Industrie, die durch Ausbeutung in Förderregionen von Gas, Steinkohle und anderen Produkten basiert und einer gerechten Gesellschaftstransformation im Weg steht!</a:t>
            </a:r>
          </a:p>
          <a:p>
            <a:endParaRPr lang="de-DE" sz="2800" dirty="0">
              <a:solidFill>
                <a:srgbClr val="333333"/>
              </a:solidFill>
              <a:latin typeface="Frutiger 55 Roman"/>
            </a:endParaRPr>
          </a:p>
          <a:p>
            <a:pPr marL="457200" indent="-457200">
              <a:buFont typeface="Arial" panose="020B0604020202020204" pitchFamily="34" charset="0"/>
              <a:buChar char="•"/>
            </a:pPr>
            <a:r>
              <a:rPr lang="de-DE" sz="2800" dirty="0">
                <a:solidFill>
                  <a:srgbClr val="333333"/>
                </a:solidFill>
                <a:latin typeface="Frutiger 55 Roman"/>
              </a:rPr>
              <a:t>Ob im </a:t>
            </a:r>
            <a:r>
              <a:rPr lang="de-DE" sz="2800" dirty="0" err="1">
                <a:solidFill>
                  <a:srgbClr val="333333"/>
                </a:solidFill>
                <a:latin typeface="Frutiger 55 Roman"/>
              </a:rPr>
              <a:t>ChemCoastPark</a:t>
            </a:r>
            <a:r>
              <a:rPr lang="de-DE" sz="2800" dirty="0">
                <a:solidFill>
                  <a:srgbClr val="333333"/>
                </a:solidFill>
                <a:latin typeface="Frutiger 55 Roman"/>
              </a:rPr>
              <a:t> in Brunsbüttel oder in Hamburg: Hier wollen wir den Ausbau neuer Fracking-Infrastruktur verhindern &amp; den fossilen Kapitalismus und neokoloniale Ausbeutung beenden!</a:t>
            </a:r>
          </a:p>
          <a:p>
            <a:endParaRPr lang="de-DE" sz="2800" b="0" i="0" dirty="0">
              <a:solidFill>
                <a:srgbClr val="333333"/>
              </a:solidFill>
              <a:effectLst/>
              <a:latin typeface="Frutiger 55 Roman"/>
            </a:endParaRPr>
          </a:p>
          <a:p>
            <a:pPr algn="ctr"/>
            <a:r>
              <a:rPr lang="de-DE" sz="2800" b="1" dirty="0"/>
              <a:t>Fracking-Gas-Terminal blockieren! </a:t>
            </a:r>
          </a:p>
          <a:p>
            <a:pPr algn="ctr"/>
            <a:r>
              <a:rPr lang="de-DE" sz="2800" b="1" dirty="0"/>
              <a:t>Neokoloniale Ausbeutung beenden!</a:t>
            </a:r>
          </a:p>
          <a:p>
            <a:pPr marL="342900" indent="-342900" algn="l">
              <a:buFont typeface="Arial" panose="020B0604020202020204" pitchFamily="34" charset="0"/>
              <a:buChar char="•"/>
            </a:pPr>
            <a:endParaRPr lang="de-DE" sz="2800" b="0" i="0" dirty="0">
              <a:solidFill>
                <a:srgbClr val="333333"/>
              </a:solidFill>
              <a:effectLst/>
              <a:latin typeface="Frutiger 55 Roman"/>
            </a:endParaRPr>
          </a:p>
          <a:p>
            <a:pPr algn="l"/>
            <a:endParaRPr lang="de-DE" sz="2800" b="0" i="0" dirty="0">
              <a:solidFill>
                <a:srgbClr val="333333"/>
              </a:solidFill>
              <a:effectLst/>
              <a:latin typeface="Frutiger 55 Roman"/>
            </a:endParaRPr>
          </a:p>
          <a:p>
            <a:pPr algn="l"/>
            <a:endParaRPr lang="de-DE" sz="2800" b="0" i="0" dirty="0">
              <a:solidFill>
                <a:srgbClr val="333333"/>
              </a:solidFill>
              <a:effectLst/>
              <a:latin typeface="Frutiger 55 Roman"/>
            </a:endParaRPr>
          </a:p>
        </p:txBody>
      </p:sp>
      <p:pic>
        <p:nvPicPr>
          <p:cNvPr id="8" name="Picture 2">
            <a:extLst>
              <a:ext uri="{FF2B5EF4-FFF2-40B4-BE49-F238E27FC236}">
                <a16:creationId xmlns:a16="http://schemas.microsoft.com/office/drawing/2014/main" id="{9A71CE2A-A72A-324D-8311-F1E5013DD4D5}"/>
              </a:ext>
            </a:extLst>
          </p:cNvPr>
          <p:cNvPicPr/>
          <p:nvPr/>
        </p:nvPicPr>
        <p:blipFill>
          <a:blip r:embed="rId4">
            <a:extLst>
              <a:ext uri="{28A0092B-C50C-407E-A947-70E740481C1C}">
                <a14:useLocalDpi xmlns:a14="http://schemas.microsoft.com/office/drawing/2010/main"/>
              </a:ext>
            </a:extLst>
          </a:blip>
          <a:stretch/>
        </p:blipFill>
        <p:spPr>
          <a:xfrm>
            <a:off x="520" y="8427844"/>
            <a:ext cx="13004280" cy="1441080"/>
          </a:xfrm>
          <a:prstGeom prst="rect">
            <a:avLst/>
          </a:prstGeom>
          <a:ln w="12600">
            <a:noFill/>
          </a:ln>
        </p:spPr>
      </p:pic>
    </p:spTree>
    <p:extLst>
      <p:ext uri="{BB962C8B-B14F-4D97-AF65-F5344CB8AC3E}">
        <p14:creationId xmlns:p14="http://schemas.microsoft.com/office/powerpoint/2010/main" val="739466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22" name="CustomShape 2"/>
          <p:cNvSpPr/>
          <p:nvPr/>
        </p:nvSpPr>
        <p:spPr>
          <a:xfrm>
            <a:off x="404280" y="41904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Wie viel Zeit bleibt uns noch?</a:t>
            </a:r>
            <a:endParaRPr lang="en-US" sz="5400" b="0" strike="noStrike" spc="-1">
              <a:latin typeface="Arial"/>
            </a:endParaRPr>
          </a:p>
        </p:txBody>
      </p:sp>
      <p:pic>
        <p:nvPicPr>
          <p:cNvPr id="223" name="EG_logo.png"/>
          <p:cNvPicPr/>
          <p:nvPr/>
        </p:nvPicPr>
        <p:blipFill>
          <a:blip r:embed="rId3">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224" name="CustomShape 3"/>
          <p:cNvSpPr/>
          <p:nvPr/>
        </p:nvSpPr>
        <p:spPr>
          <a:xfrm>
            <a:off x="441000" y="2336040"/>
            <a:ext cx="11715840" cy="1159292"/>
          </a:xfrm>
          <a:prstGeom prst="rect">
            <a:avLst/>
          </a:prstGeom>
          <a:noFill/>
          <a:ln w="12600">
            <a:noFill/>
          </a:ln>
        </p:spPr>
        <p:style>
          <a:lnRef idx="0">
            <a:scrgbClr r="0" g="0" b="0"/>
          </a:lnRef>
          <a:fillRef idx="0">
            <a:scrgbClr r="0" g="0" b="0"/>
          </a:fillRef>
          <a:effectRef idx="0">
            <a:scrgbClr r="0" g="0" b="0"/>
          </a:effectRef>
          <a:fontRef idx="minor"/>
        </p:style>
        <p:txBody>
          <a:bodyPr lIns="45720" rIns="45720">
            <a:spAutoFit/>
          </a:bodyPr>
          <a:lstStyle/>
          <a:p>
            <a:pPr marL="457560" indent="-457200">
              <a:lnSpc>
                <a:spcPct val="100000"/>
              </a:lnSpc>
              <a:spcBef>
                <a:spcPts val="1599"/>
              </a:spcBef>
              <a:buClr>
                <a:srgbClr val="000000"/>
              </a:buClr>
              <a:buFont typeface="Arial" panose="020B0604020202020204" pitchFamily="34" charset="0"/>
              <a:buChar char="•"/>
            </a:pPr>
            <a:r>
              <a:rPr lang="en-US" sz="2800" b="0" strike="noStrike" spc="-1" dirty="0">
                <a:solidFill>
                  <a:srgbClr val="000000"/>
                </a:solidFill>
                <a:latin typeface="Frutiger 55 Roman"/>
                <a:ea typeface="Frutiger 55 Roman"/>
              </a:rPr>
              <a:t>1,5 Grad </a:t>
            </a:r>
            <a:r>
              <a:rPr lang="en-US" sz="2800" b="0" strike="noStrike" spc="-1" dirty="0" err="1">
                <a:solidFill>
                  <a:srgbClr val="000000"/>
                </a:solidFill>
                <a:latin typeface="Frutiger 55 Roman"/>
                <a:ea typeface="Frutiger 55 Roman"/>
              </a:rPr>
              <a:t>Grenze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darf</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nicht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überschritten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werden</a:t>
            </a:r>
            <a:endParaRPr lang="en-US" sz="2800" b="0" strike="noStrike" spc="-1" dirty="0">
              <a:latin typeface="Arial"/>
            </a:endParaRPr>
          </a:p>
          <a:p>
            <a:pPr marL="360">
              <a:lnSpc>
                <a:spcPct val="100000"/>
              </a:lnSpc>
              <a:spcBef>
                <a:spcPts val="1599"/>
              </a:spcBef>
              <a:buClr>
                <a:srgbClr val="000000"/>
              </a:buClr>
            </a:pPr>
            <a:r>
              <a:rPr lang="en-US" sz="2800" b="0" strike="noStrike" spc="-1" dirty="0">
                <a:solidFill>
                  <a:srgbClr val="000000"/>
                </a:solidFill>
                <a:latin typeface="Frutiger 55 Roman"/>
                <a:ea typeface="Frutiger 55 Roman"/>
                <a:sym typeface="Wingdings" panose="05000000000000000000" pitchFamily="2" charset="2"/>
              </a:rPr>
              <a:t> </a:t>
            </a:r>
            <a:r>
              <a:rPr lang="en-US" sz="2800" b="0" strike="noStrike" spc="-1" dirty="0" err="1">
                <a:solidFill>
                  <a:srgbClr val="000000"/>
                </a:solidFill>
                <a:latin typeface="Frutiger 55 Roman"/>
                <a:ea typeface="Frutiger 55 Roman"/>
              </a:rPr>
              <a:t>Daraus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ergibt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sich</a:t>
            </a:r>
            <a:r>
              <a:rPr lang="en-US" sz="2800" b="0" strike="noStrike" spc="-1" dirty="0">
                <a:solidFill>
                  <a:srgbClr val="000000"/>
                </a:solidFill>
                <a:latin typeface="Frutiger 55 Roman"/>
                <a:ea typeface="Frutiger 55 Roman"/>
              </a:rPr>
              <a:t> das </a:t>
            </a:r>
            <a:r>
              <a:rPr lang="en-US" sz="2800" b="0" strike="noStrike" spc="-1" dirty="0" err="1">
                <a:solidFill>
                  <a:srgbClr val="000000"/>
                </a:solidFill>
                <a:latin typeface="Frutiger 55 Roman"/>
                <a:ea typeface="Frutiger 55 Roman"/>
              </a:rPr>
              <a:t>verbleibende</a:t>
            </a:r>
            <a:r>
              <a:rPr lang="en-US" sz="2800" b="0" strike="noStrike" spc="-1" dirty="0">
                <a:solidFill>
                  <a:srgbClr val="000000"/>
                </a:solidFill>
                <a:latin typeface="Frutiger 55 Roman"/>
                <a:ea typeface="Frutiger 55 Roman"/>
              </a:rPr>
              <a:t> CO2 Budget: </a:t>
            </a:r>
            <a:r>
              <a:rPr lang="en-US" sz="2800" b="0" strike="noStrike" spc="-1" dirty="0" err="1">
                <a:solidFill>
                  <a:srgbClr val="000000"/>
                </a:solidFill>
                <a:latin typeface="Frutiger 55 Roman"/>
                <a:ea typeface="Frutiger 55 Roman"/>
              </a:rPr>
              <a:t>aktuell</a:t>
            </a:r>
            <a:r>
              <a:rPr lang="en-US" sz="2800" b="0" strike="noStrike" spc="-1" dirty="0">
                <a:solidFill>
                  <a:srgbClr val="000000"/>
                </a:solidFill>
                <a:latin typeface="Frutiger 55 Roman"/>
                <a:ea typeface="Frutiger 55 Roman"/>
              </a:rPr>
              <a:t> ca. 308 </a:t>
            </a:r>
            <a:r>
              <a:rPr lang="en-US" sz="2800" b="0" strike="noStrike" spc="-1" dirty="0" err="1">
                <a:solidFill>
                  <a:srgbClr val="000000"/>
                </a:solidFill>
                <a:latin typeface="Frutiger 55 Roman"/>
                <a:ea typeface="Frutiger 55 Roman"/>
              </a:rPr>
              <a:t>Gigatonnen</a:t>
            </a:r>
            <a:endParaRPr lang="en-US" sz="2800" spc="-1" dirty="0">
              <a:solidFill>
                <a:srgbClr val="000000"/>
              </a:solidFill>
              <a:latin typeface="Arial"/>
              <a:ea typeface="Frutiger 55 Roman"/>
            </a:endParaRPr>
          </a:p>
        </p:txBody>
      </p:sp>
      <p:sp>
        <p:nvSpPr>
          <p:cNvPr id="226" name="CustomShape 4"/>
          <p:cNvSpPr/>
          <p:nvPr/>
        </p:nvSpPr>
        <p:spPr>
          <a:xfrm>
            <a:off x="441000" y="3820052"/>
            <a:ext cx="6012013" cy="4994785"/>
          </a:xfrm>
          <a:prstGeom prst="rect">
            <a:avLst/>
          </a:prstGeom>
          <a:noFill/>
          <a:ln w="12600">
            <a:noFill/>
          </a:ln>
        </p:spPr>
        <p:style>
          <a:lnRef idx="0">
            <a:scrgbClr r="0" g="0" b="0"/>
          </a:lnRef>
          <a:fillRef idx="0">
            <a:scrgbClr r="0" g="0" b="0"/>
          </a:fillRef>
          <a:effectRef idx="0">
            <a:scrgbClr r="0" g="0" b="0"/>
          </a:effectRef>
          <a:fontRef idx="minor"/>
        </p:style>
        <p:txBody>
          <a:bodyPr wrap="square" lIns="45720" tIns="45000" rIns="45720" bIns="45000">
            <a:spAutoFit/>
          </a:bodyPr>
          <a:lstStyle/>
          <a:p>
            <a:pPr marL="457560" indent="-457200">
              <a:lnSpc>
                <a:spcPct val="100000"/>
              </a:lnSpc>
              <a:spcBef>
                <a:spcPts val="1599"/>
              </a:spcBef>
              <a:buClr>
                <a:srgbClr val="000000"/>
              </a:buClr>
              <a:buFont typeface="Arial" panose="020B0604020202020204" pitchFamily="34" charset="0"/>
              <a:buChar char="•"/>
            </a:pPr>
            <a:r>
              <a:rPr lang="en-US" sz="2800" b="0" strike="noStrike" spc="-1" dirty="0">
                <a:solidFill>
                  <a:srgbClr val="000000"/>
                </a:solidFill>
                <a:latin typeface="Frutiger 55 Roman"/>
                <a:ea typeface="Frutiger 55 Roman"/>
              </a:rPr>
              <a:t>CO2 - Clock des </a:t>
            </a:r>
            <a:r>
              <a:rPr lang="en-US" sz="2800" b="0" u="sng" strike="noStrike" spc="-1" dirty="0">
                <a:solidFill>
                  <a:srgbClr val="0000FF"/>
                </a:solidFill>
                <a:uFillTx/>
                <a:latin typeface="Frutiger 55 Roman"/>
                <a:ea typeface="Frutiger 55 Roman"/>
                <a:hlinkClick r:id="rId4"/>
              </a:rPr>
              <a:t>Mercator Research Institute on Global Commons and Climate Change</a:t>
            </a:r>
            <a:r>
              <a:rPr lang="en-US" sz="2800" b="0" strike="noStrike" spc="-1" dirty="0">
                <a:solidFill>
                  <a:srgbClr val="000000"/>
                </a:solidFill>
                <a:latin typeface="Frutiger 55 Roman"/>
                <a:ea typeface="Frutiger 55 Roman"/>
              </a:rPr>
              <a:t> </a:t>
            </a:r>
            <a:endParaRPr lang="en-US" sz="2800" b="0" strike="noStrike" spc="-1" dirty="0">
              <a:latin typeface="Arial"/>
            </a:endParaRPr>
          </a:p>
          <a:p>
            <a:pPr marL="457560" indent="-457200">
              <a:lnSpc>
                <a:spcPct val="100000"/>
              </a:lnSpc>
              <a:spcBef>
                <a:spcPts val="1599"/>
              </a:spcBef>
              <a:buClr>
                <a:srgbClr val="000000"/>
              </a:buClr>
              <a:buFont typeface="Arial" panose="020B0604020202020204" pitchFamily="34" charset="0"/>
              <a:buChar char="•"/>
            </a:pPr>
            <a:r>
              <a:rPr lang="en-US" sz="2800" b="0" strike="noStrike" spc="-1" dirty="0">
                <a:solidFill>
                  <a:srgbClr val="000000"/>
                </a:solidFill>
                <a:latin typeface="Frutiger 55 Roman"/>
                <a:ea typeface="Frutiger 55 Roman"/>
              </a:rPr>
              <a:t>Stand 23.6.2021</a:t>
            </a:r>
            <a:endParaRPr lang="en-US" sz="2800" b="0" strike="noStrike" spc="-1" dirty="0">
              <a:latin typeface="Arial"/>
            </a:endParaRPr>
          </a:p>
          <a:p>
            <a:pPr marL="457560" indent="-457200">
              <a:lnSpc>
                <a:spcPct val="100000"/>
              </a:lnSpc>
              <a:spcBef>
                <a:spcPts val="1599"/>
              </a:spcBef>
              <a:buClr>
                <a:srgbClr val="000000"/>
              </a:buClr>
              <a:buFont typeface="Arial" panose="020B0604020202020204" pitchFamily="34" charset="0"/>
              <a:buChar char="•"/>
            </a:pPr>
            <a:r>
              <a:rPr lang="en-US" sz="2800" b="0" strike="noStrike" spc="-1" dirty="0" err="1">
                <a:solidFill>
                  <a:srgbClr val="000000"/>
                </a:solidFill>
                <a:latin typeface="Frutiger 55 Roman"/>
                <a:ea typeface="Frutiger 55 Roman"/>
              </a:rPr>
              <a:t>Daten</a:t>
            </a:r>
            <a:r>
              <a:rPr lang="en-US" sz="2800" b="0" strike="noStrike" spc="-1" dirty="0">
                <a:solidFill>
                  <a:srgbClr val="000000"/>
                </a:solidFill>
                <a:latin typeface="Frutiger 55 Roman"/>
                <a:ea typeface="Frutiger 55 Roman"/>
              </a:rPr>
              <a:t> von: IPCC 2018</a:t>
            </a:r>
          </a:p>
          <a:p>
            <a:pPr marL="360">
              <a:lnSpc>
                <a:spcPct val="100000"/>
              </a:lnSpc>
              <a:spcBef>
                <a:spcPts val="1599"/>
              </a:spcBef>
              <a:buClr>
                <a:srgbClr val="000000"/>
              </a:buClr>
            </a:pPr>
            <a:endParaRPr lang="en-US" sz="2800" spc="-1" dirty="0">
              <a:solidFill>
                <a:srgbClr val="000000"/>
              </a:solidFill>
              <a:latin typeface="Frutiger 55 Roman"/>
              <a:ea typeface="Frutiger 55 Roman"/>
            </a:endParaRPr>
          </a:p>
          <a:p>
            <a:pPr marL="360">
              <a:lnSpc>
                <a:spcPct val="100000"/>
              </a:lnSpc>
              <a:spcBef>
                <a:spcPts val="1599"/>
              </a:spcBef>
              <a:buClr>
                <a:srgbClr val="000000"/>
              </a:buClr>
            </a:pPr>
            <a:r>
              <a:rPr lang="en-US" sz="2800" b="1" spc="63" dirty="0">
                <a:solidFill>
                  <a:srgbClr val="000000"/>
                </a:solidFill>
                <a:latin typeface="Aku &amp; Kamu"/>
                <a:ea typeface="Aku &amp; Kamu"/>
              </a:rPr>
              <a:t>→ </a:t>
            </a:r>
            <a:r>
              <a:rPr lang="en-US" sz="2800" b="1" spc="-1" dirty="0">
                <a:solidFill>
                  <a:srgbClr val="000000"/>
                </a:solidFill>
                <a:latin typeface="Frutiger 55 Roman"/>
                <a:ea typeface="Frutiger 55 Roman"/>
              </a:rPr>
              <a:t>Aber die </a:t>
            </a:r>
            <a:r>
              <a:rPr lang="en-US" sz="2800" b="1" spc="-1" dirty="0" err="1">
                <a:solidFill>
                  <a:srgbClr val="000000"/>
                </a:solidFill>
                <a:latin typeface="Frutiger 55 Roman"/>
                <a:ea typeface="Frutiger 55 Roman"/>
              </a:rPr>
              <a:t>Klimakrise</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ist</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kein</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reines</a:t>
            </a:r>
            <a:r>
              <a:rPr lang="en-US" sz="2800" b="1" spc="-1" dirty="0">
                <a:solidFill>
                  <a:srgbClr val="000000"/>
                </a:solidFill>
                <a:latin typeface="Frutiger 55 Roman"/>
                <a:ea typeface="Frutiger 55 Roman"/>
              </a:rPr>
              <a:t> CO2-Problem …</a:t>
            </a:r>
          </a:p>
          <a:p>
            <a:pPr marL="360">
              <a:lnSpc>
                <a:spcPct val="100000"/>
              </a:lnSpc>
              <a:spcBef>
                <a:spcPts val="1599"/>
              </a:spcBef>
              <a:buClr>
                <a:srgbClr val="000000"/>
              </a:buClr>
            </a:pPr>
            <a:endParaRPr lang="en-US" sz="2800" b="0" strike="noStrike" spc="-1" dirty="0">
              <a:solidFill>
                <a:srgbClr val="000000"/>
              </a:solidFill>
              <a:latin typeface="Frutiger 55 Roman"/>
              <a:ea typeface="Frutiger 55 Roman"/>
            </a:endParaRPr>
          </a:p>
        </p:txBody>
      </p:sp>
      <p:pic>
        <p:nvPicPr>
          <p:cNvPr id="10" name="Grafik 9">
            <a:extLst>
              <a:ext uri="{FF2B5EF4-FFF2-40B4-BE49-F238E27FC236}">
                <a16:creationId xmlns:a16="http://schemas.microsoft.com/office/drawing/2014/main" id="{0DB9EFF4-1C44-467E-932C-EAF5F92BBA00}"/>
              </a:ext>
            </a:extLst>
          </p:cNvPr>
          <p:cNvPicPr>
            <a:picLocks noChangeAspect="1"/>
          </p:cNvPicPr>
          <p:nvPr/>
        </p:nvPicPr>
        <p:blipFill>
          <a:blip r:embed="rId5"/>
          <a:stretch>
            <a:fillRect/>
          </a:stretch>
        </p:blipFill>
        <p:spPr>
          <a:xfrm>
            <a:off x="6633148" y="4437720"/>
            <a:ext cx="6248414" cy="478629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Rectangle 1"/>
          <p:cNvSpPr/>
          <p:nvPr/>
        </p:nvSpPr>
        <p:spPr>
          <a:xfrm>
            <a:off x="0" y="376238"/>
            <a:ext cx="13004800" cy="1011238"/>
          </a:xfrm>
          <a:prstGeom prst="rect">
            <a:avLst/>
          </a:prstGeom>
          <a:solidFill>
            <a:srgbClr val="C7327C"/>
          </a:solidFill>
          <a:ln w="12700">
            <a:miter lim="400000"/>
          </a:ln>
        </p:spPr>
        <p:txBody>
          <a:bodyPr lIns="45719" rIns="45719" anchor="ctr"/>
          <a:lstStyle/>
          <a:p>
            <a:pPr>
              <a:lnSpc>
                <a:spcPct val="93000"/>
              </a:lnSpc>
              <a:defRPr>
                <a:latin typeface="Arial"/>
                <a:ea typeface="Arial"/>
                <a:cs typeface="Arial"/>
                <a:sym typeface="Arial"/>
              </a:defRPr>
            </a:pPr>
            <a:endParaRPr/>
          </a:p>
        </p:txBody>
      </p:sp>
      <p:pic>
        <p:nvPicPr>
          <p:cNvPr id="508" name="Picture 14" descr="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66895" y="46037"/>
            <a:ext cx="2007743" cy="2007743"/>
          </a:xfrm>
          <a:prstGeom prst="rect">
            <a:avLst/>
          </a:prstGeom>
          <a:ln w="12700">
            <a:miter lim="400000"/>
          </a:ln>
        </p:spPr>
      </p:pic>
      <p:sp>
        <p:nvSpPr>
          <p:cNvPr id="510" name="Rectangle 2"/>
          <p:cNvSpPr txBox="1"/>
          <p:nvPr/>
        </p:nvSpPr>
        <p:spPr>
          <a:xfrm>
            <a:off x="404813" y="460475"/>
            <a:ext cx="12195176" cy="841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60" tIns="50760" rIns="50760" bIns="50760" anchor="ctr">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6000">
                <a:solidFill>
                  <a:schemeClr val="accent3">
                    <a:lumOff val="44000"/>
                  </a:schemeClr>
                </a:solidFill>
              </a:defRPr>
            </a:pPr>
            <a:endParaRPr sz="4800" dirty="0"/>
          </a:p>
        </p:txBody>
      </p:sp>
      <p:sp>
        <p:nvSpPr>
          <p:cNvPr id="7" name="CustomShape 3">
            <a:extLst>
              <a:ext uri="{FF2B5EF4-FFF2-40B4-BE49-F238E27FC236}">
                <a16:creationId xmlns:a16="http://schemas.microsoft.com/office/drawing/2014/main" id="{97FE675A-7AE7-48C4-857F-6B1767238025}"/>
              </a:ext>
            </a:extLst>
          </p:cNvPr>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a:solidFill>
                  <a:srgbClr val="FFFFFF"/>
                </a:solidFill>
                <a:latin typeface="Aku &amp; Kamu"/>
                <a:ea typeface="Aku &amp; Kamu"/>
              </a:rPr>
              <a:t>Camp </a:t>
            </a:r>
            <a:r>
              <a:rPr lang="en-US" sz="4800" b="0" strike="noStrike" spc="-1" dirty="0" err="1">
                <a:solidFill>
                  <a:srgbClr val="FFFFFF"/>
                </a:solidFill>
                <a:latin typeface="Aku &amp; Kamu"/>
                <a:ea typeface="Aku &amp; Kamu"/>
              </a:rPr>
              <a:t>bei</a:t>
            </a:r>
            <a:r>
              <a:rPr lang="en-US" sz="4800" b="0" strike="noStrike" spc="-1" dirty="0">
                <a:solidFill>
                  <a:srgbClr val="FFFFFF"/>
                </a:solidFill>
                <a:latin typeface="Aku &amp; Kamu"/>
                <a:ea typeface="Aku &amp; Kamu"/>
              </a:rPr>
              <a:t> </a:t>
            </a:r>
            <a:r>
              <a:rPr lang="en-US" sz="4800" spc="-1" dirty="0" err="1">
                <a:solidFill>
                  <a:srgbClr val="FFFFFF"/>
                </a:solidFill>
                <a:latin typeface="Aku &amp; Kamu"/>
                <a:ea typeface="Aku &amp; Kamu"/>
              </a:rPr>
              <a:t>B</a:t>
            </a:r>
            <a:r>
              <a:rPr lang="en-US" sz="4800" b="0" strike="noStrike" spc="-1" dirty="0" err="1">
                <a:solidFill>
                  <a:srgbClr val="FFFFFF"/>
                </a:solidFill>
                <a:latin typeface="Aku &amp; Kamu"/>
                <a:ea typeface="Aku &amp; Kamu"/>
              </a:rPr>
              <a:t>runsbüttel</a:t>
            </a:r>
            <a:endParaRPr lang="en-US" sz="4800" b="0" strike="noStrike" spc="-1" dirty="0">
              <a:latin typeface="Arial"/>
            </a:endParaRPr>
          </a:p>
        </p:txBody>
      </p:sp>
      <p:sp>
        <p:nvSpPr>
          <p:cNvPr id="8" name="CustomShape 1">
            <a:extLst>
              <a:ext uri="{FF2B5EF4-FFF2-40B4-BE49-F238E27FC236}">
                <a16:creationId xmlns:a16="http://schemas.microsoft.com/office/drawing/2014/main" id="{C26FECAF-BEA1-4D32-BB43-C16594DBA003}"/>
              </a:ext>
            </a:extLst>
          </p:cNvPr>
          <p:cNvSpPr/>
          <p:nvPr/>
        </p:nvSpPr>
        <p:spPr>
          <a:xfrm>
            <a:off x="5998800" y="1879331"/>
            <a:ext cx="6600480" cy="6950540"/>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457200" indent="-456840">
              <a:lnSpc>
                <a:spcPct val="100000"/>
              </a:lnSpc>
              <a:spcBef>
                <a:spcPts val="1001"/>
              </a:spcBef>
              <a:buClr>
                <a:srgbClr val="000000"/>
              </a:buClr>
              <a:buSzPct val="80000"/>
              <a:buFont typeface="Arial"/>
              <a:buChar char="•"/>
            </a:pPr>
            <a:r>
              <a:rPr lang="en-US" sz="2800" b="0" strike="noStrike" spc="-1" dirty="0" err="1">
                <a:solidFill>
                  <a:srgbClr val="000000"/>
                </a:solidFill>
                <a:latin typeface="Frutiger 55 Roman"/>
                <a:ea typeface="Frutiger 55 Roman"/>
              </a:rPr>
              <a:t>Sommeraktion</a:t>
            </a:r>
            <a:r>
              <a:rPr lang="en-US" sz="2800" b="0" strike="noStrike" spc="-1" dirty="0">
                <a:solidFill>
                  <a:srgbClr val="000000"/>
                </a:solidFill>
                <a:latin typeface="Frutiger 55 Roman"/>
                <a:ea typeface="Frutiger 55 Roman"/>
              </a:rPr>
              <a:t> 2021 </a:t>
            </a:r>
            <a:r>
              <a:rPr lang="en-US" sz="2800" b="0" strike="noStrike" spc="-1" dirty="0" err="1">
                <a:solidFill>
                  <a:srgbClr val="000000"/>
                </a:solidFill>
                <a:latin typeface="Frutiger 55 Roman"/>
                <a:ea typeface="Frutiger 55 Roman"/>
              </a:rPr>
              <a:t>wird</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immer</a:t>
            </a:r>
            <a:r>
              <a:rPr lang="en-US" sz="2800" spc="-1" dirty="0" err="1">
                <a:solidFill>
                  <a:srgbClr val="000000"/>
                </a:solidFill>
                <a:latin typeface="Frutiger 55 Roman"/>
                <a:ea typeface="Frutiger 55 Roman"/>
              </a:rPr>
              <a:t>noch</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kleiner</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ausfallen</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als</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Vor</a:t>
            </a:r>
            <a:r>
              <a:rPr lang="en-US" sz="2800" spc="-1" dirty="0">
                <a:solidFill>
                  <a:srgbClr val="000000"/>
                </a:solidFill>
                <a:latin typeface="Frutiger 55 Roman"/>
                <a:ea typeface="Frutiger 55 Roman"/>
              </a:rPr>
              <a:t>-Corona-</a:t>
            </a:r>
            <a:r>
              <a:rPr lang="en-US" sz="2800" spc="-1" dirty="0" err="1">
                <a:solidFill>
                  <a:srgbClr val="000000"/>
                </a:solidFill>
                <a:latin typeface="Frutiger 55 Roman"/>
                <a:ea typeface="Frutiger 55 Roman"/>
              </a:rPr>
              <a:t>Zeiten</a:t>
            </a:r>
            <a:r>
              <a:rPr lang="en-US" sz="2800" spc="-1" dirty="0">
                <a:solidFill>
                  <a:srgbClr val="000000"/>
                </a:solidFill>
                <a:latin typeface="Frutiger 55 Roman"/>
                <a:ea typeface="Frutiger 55 Roman"/>
              </a:rPr>
              <a:t>”</a:t>
            </a:r>
          </a:p>
          <a:p>
            <a:pPr marL="457200" indent="-456840">
              <a:lnSpc>
                <a:spcPct val="100000"/>
              </a:lnSpc>
              <a:spcBef>
                <a:spcPts val="1001"/>
              </a:spcBef>
              <a:buClr>
                <a:srgbClr val="000000"/>
              </a:buClr>
              <a:buSzPct val="80000"/>
              <a:buFont typeface="Arial"/>
              <a:buChar char="•"/>
            </a:pPr>
            <a:r>
              <a:rPr lang="en-US" sz="2800" b="0" strike="noStrike" spc="-1" dirty="0">
                <a:solidFill>
                  <a:srgbClr val="000000"/>
                </a:solidFill>
                <a:latin typeface="Frutiger 55 Roman"/>
                <a:ea typeface="Frutiger 55 Roman"/>
              </a:rPr>
              <a:t>In </a:t>
            </a:r>
            <a:r>
              <a:rPr lang="en-US" sz="2800" b="0" strike="noStrike" spc="-1" dirty="0" err="1">
                <a:solidFill>
                  <a:srgbClr val="000000"/>
                </a:solidFill>
                <a:latin typeface="Frutiger 55 Roman"/>
                <a:ea typeface="Frutiger 55 Roman"/>
              </a:rPr>
              <a:t>Brunsbüttel</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wird</a:t>
            </a:r>
            <a:r>
              <a:rPr lang="en-US" sz="2800" b="0" strike="noStrike" spc="-1" dirty="0">
                <a:solidFill>
                  <a:srgbClr val="000000"/>
                </a:solidFill>
                <a:latin typeface="Frutiger 55 Roman"/>
                <a:ea typeface="Frutiger 55 Roman"/>
              </a:rPr>
              <a:t> es </a:t>
            </a:r>
            <a:r>
              <a:rPr lang="en-US" sz="2800" b="0" strike="noStrike" spc="-1" dirty="0" err="1">
                <a:solidFill>
                  <a:srgbClr val="000000"/>
                </a:solidFill>
                <a:latin typeface="Frutiger 55 Roman"/>
                <a:ea typeface="Frutiger 55 Roman"/>
              </a:rPr>
              <a:t>ein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kleines</a:t>
            </a:r>
            <a:r>
              <a:rPr lang="en-US" sz="2800" b="0" strike="noStrike" spc="-1" dirty="0">
                <a:solidFill>
                  <a:srgbClr val="000000"/>
                </a:solidFill>
                <a:latin typeface="Frutiger 55 Roman"/>
                <a:ea typeface="Frutiger 55 Roman"/>
              </a:rPr>
              <a:t> Camp </a:t>
            </a:r>
            <a:r>
              <a:rPr lang="en-US" sz="2800" b="0" strike="noStrike" spc="-1" dirty="0" err="1">
                <a:solidFill>
                  <a:srgbClr val="000000"/>
                </a:solidFill>
                <a:latin typeface="Frutiger 55 Roman"/>
                <a:ea typeface="Frutiger 55 Roman"/>
              </a:rPr>
              <a:t>geben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mit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nötigsten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Infrastrukturen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Verpflegung</a:t>
            </a:r>
            <a:r>
              <a:rPr lang="en-US" sz="2800" b="0" strike="noStrike" spc="-1" dirty="0">
                <a:solidFill>
                  <a:srgbClr val="000000"/>
                </a:solidFill>
                <a:latin typeface="Frutiger 55 Roman"/>
                <a:ea typeface="Frutiger 55 Roman"/>
              </a:rPr>
              <a:t> auf </a:t>
            </a:r>
            <a:r>
              <a:rPr lang="en-US" sz="2800" b="0" strike="noStrike" spc="-1" dirty="0" err="1">
                <a:solidFill>
                  <a:srgbClr val="000000"/>
                </a:solidFill>
                <a:latin typeface="Frutiger 55 Roman"/>
                <a:ea typeface="Frutiger 55 Roman"/>
              </a:rPr>
              <a:t>Solibasis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sanitäre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Einrichtungen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vereinzelt</a:t>
            </a:r>
            <a:r>
              <a:rPr lang="en-US" sz="2800" b="0" strike="noStrike" spc="-1" dirty="0">
                <a:solidFill>
                  <a:srgbClr val="000000"/>
                </a:solidFill>
                <a:latin typeface="Frutiger 55 Roman"/>
                <a:ea typeface="Frutiger 55 Roman"/>
              </a:rPr>
              <a:t> Internet)</a:t>
            </a:r>
          </a:p>
          <a:p>
            <a:pPr marL="457200" indent="-456840">
              <a:lnSpc>
                <a:spcPct val="100000"/>
              </a:lnSpc>
              <a:spcBef>
                <a:spcPts val="1001"/>
              </a:spcBef>
              <a:buClr>
                <a:srgbClr val="000000"/>
              </a:buClr>
              <a:buSzPct val="80000"/>
              <a:buFont typeface="Arial"/>
              <a:buChar char="•"/>
            </a:pPr>
            <a:r>
              <a:rPr lang="en-US" sz="2800" b="0" strike="noStrike" spc="-1" dirty="0" err="1">
                <a:solidFill>
                  <a:srgbClr val="000000"/>
                </a:solidFill>
                <a:latin typeface="Frutiger 55 Roman"/>
                <a:ea typeface="Frutiger 55 Roman"/>
              </a:rPr>
              <a:t>Viele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helfende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Hände</a:t>
            </a:r>
            <a:r>
              <a:rPr lang="en-US" sz="2800" b="0" strike="noStrike"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werden</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gebraucht</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vor</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während</a:t>
            </a:r>
            <a:r>
              <a:rPr lang="en-US" sz="2800" spc="-1" dirty="0">
                <a:solidFill>
                  <a:srgbClr val="000000"/>
                </a:solidFill>
                <a:latin typeface="Frutiger 55 Roman"/>
                <a:ea typeface="Frutiger 55 Roman"/>
              </a:rPr>
              <a:t> und </a:t>
            </a:r>
            <a:r>
              <a:rPr lang="en-US" sz="2800" spc="-1" dirty="0" err="1">
                <a:solidFill>
                  <a:srgbClr val="000000"/>
                </a:solidFill>
                <a:latin typeface="Frutiger 55 Roman"/>
                <a:ea typeface="Frutiger 55 Roman"/>
              </a:rPr>
              <a:t>nach</a:t>
            </a:r>
            <a:r>
              <a:rPr lang="en-US" sz="2800" spc="-1" dirty="0">
                <a:solidFill>
                  <a:srgbClr val="000000"/>
                </a:solidFill>
                <a:latin typeface="Frutiger 55 Roman"/>
                <a:ea typeface="Frutiger 55 Roman"/>
              </a:rPr>
              <a:t> der </a:t>
            </a:r>
            <a:r>
              <a:rPr lang="en-US" sz="2800" spc="-1" dirty="0" err="1">
                <a:solidFill>
                  <a:srgbClr val="000000"/>
                </a:solidFill>
                <a:latin typeface="Frutiger 55 Roman"/>
                <a:ea typeface="Frutiger 55 Roman"/>
              </a:rPr>
              <a:t>Aktion</a:t>
            </a:r>
            <a:br>
              <a:rPr lang="en-US" sz="2800" spc="-1" dirty="0">
                <a:solidFill>
                  <a:srgbClr val="000000"/>
                </a:solidFill>
                <a:latin typeface="Frutiger 55 Roman"/>
                <a:ea typeface="Frutiger 55 Roman"/>
              </a:rPr>
            </a:br>
            <a:r>
              <a:rPr lang="en-US" sz="2800" spc="-1" dirty="0">
                <a:solidFill>
                  <a:srgbClr val="000000"/>
                </a:solidFill>
                <a:latin typeface="Frutiger 55 Roman"/>
                <a:ea typeface="Frutiger 55 Roman"/>
                <a:sym typeface="Wingdings" panose="05000000000000000000" pitchFamily="2" charset="2"/>
              </a:rPr>
              <a:t> </a:t>
            </a:r>
            <a:r>
              <a:rPr lang="en-US" sz="2800" spc="-1" dirty="0" err="1">
                <a:solidFill>
                  <a:srgbClr val="000000"/>
                </a:solidFill>
                <a:latin typeface="Frutiger 55 Roman"/>
                <a:ea typeface="Frutiger 55 Roman"/>
                <a:sym typeface="Wingdings" panose="05000000000000000000" pitchFamily="2" charset="2"/>
              </a:rPr>
              <a:t>tragt</a:t>
            </a:r>
            <a:r>
              <a:rPr lang="en-US" sz="2800" spc="-1" dirty="0">
                <a:solidFill>
                  <a:srgbClr val="000000"/>
                </a:solidFill>
                <a:latin typeface="Frutiger 55 Roman"/>
                <a:ea typeface="Frutiger 55 Roman"/>
                <a:sym typeface="Wingdings" panose="05000000000000000000" pitchFamily="2" charset="2"/>
              </a:rPr>
              <a:t> </a:t>
            </a:r>
            <a:r>
              <a:rPr lang="en-US" sz="2800" spc="-1" dirty="0" err="1">
                <a:solidFill>
                  <a:srgbClr val="000000"/>
                </a:solidFill>
                <a:latin typeface="Frutiger 55 Roman"/>
                <a:ea typeface="Frutiger 55 Roman"/>
                <a:sym typeface="Wingdings" panose="05000000000000000000" pitchFamily="2" charset="2"/>
              </a:rPr>
              <a:t>euch</a:t>
            </a:r>
            <a:r>
              <a:rPr lang="en-US" sz="2800" spc="-1" dirty="0">
                <a:solidFill>
                  <a:srgbClr val="000000"/>
                </a:solidFill>
                <a:latin typeface="Frutiger 55 Roman"/>
                <a:ea typeface="Frutiger 55 Roman"/>
                <a:sym typeface="Wingdings" panose="05000000000000000000" pitchFamily="2" charset="2"/>
              </a:rPr>
              <a:t> auf </a:t>
            </a:r>
            <a:r>
              <a:rPr lang="en-US" sz="2800" spc="-1" dirty="0" err="1">
                <a:solidFill>
                  <a:srgbClr val="000000"/>
                </a:solidFill>
                <a:latin typeface="Frutiger 55 Roman"/>
                <a:ea typeface="Frutiger 55 Roman"/>
                <a:sym typeface="Wingdings" panose="05000000000000000000" pitchFamily="2" charset="2"/>
              </a:rPr>
              <a:t>unserem</a:t>
            </a:r>
            <a:r>
              <a:rPr lang="en-US" sz="2800" spc="-1" dirty="0">
                <a:solidFill>
                  <a:srgbClr val="000000"/>
                </a:solidFill>
                <a:latin typeface="Frutiger 55 Roman"/>
                <a:ea typeface="Frutiger 55 Roman"/>
                <a:sym typeface="Wingdings" panose="05000000000000000000" pitchFamily="2" charset="2"/>
              </a:rPr>
              <a:t> </a:t>
            </a:r>
            <a:r>
              <a:rPr lang="en-US" sz="2800" spc="-1" dirty="0" err="1">
                <a:solidFill>
                  <a:srgbClr val="000000"/>
                </a:solidFill>
                <a:latin typeface="Frutiger 55 Roman"/>
                <a:ea typeface="Frutiger 55 Roman"/>
                <a:sym typeface="Wingdings" panose="05000000000000000000" pitchFamily="2" charset="2"/>
              </a:rPr>
              <a:t>Mitmach-Onlinetool</a:t>
            </a:r>
            <a:r>
              <a:rPr lang="en-US" sz="2800" spc="-1" dirty="0">
                <a:solidFill>
                  <a:srgbClr val="000000"/>
                </a:solidFill>
                <a:latin typeface="Frutiger 55 Roman"/>
                <a:ea typeface="Frutiger 55 Roman"/>
                <a:sym typeface="Wingdings" panose="05000000000000000000" pitchFamily="2" charset="2"/>
              </a:rPr>
              <a:t> </a:t>
            </a:r>
            <a:r>
              <a:rPr lang="en-US" sz="2800" spc="-1" dirty="0" err="1">
                <a:solidFill>
                  <a:srgbClr val="000000"/>
                </a:solidFill>
                <a:latin typeface="Frutiger 55 Roman"/>
                <a:ea typeface="Frutiger 55 Roman"/>
                <a:sym typeface="Wingdings" panose="05000000000000000000" pitchFamily="2" charset="2"/>
              </a:rPr>
              <a:t>ein</a:t>
            </a:r>
            <a:r>
              <a:rPr lang="en-US" sz="2800" spc="-1" dirty="0">
                <a:solidFill>
                  <a:srgbClr val="000000"/>
                </a:solidFill>
                <a:latin typeface="Frutiger 55 Roman"/>
                <a:ea typeface="Frutiger 55 Roman"/>
                <a:sym typeface="Wingdings" panose="05000000000000000000" pitchFamily="2" charset="2"/>
              </a:rPr>
              <a:t>!</a:t>
            </a:r>
            <a:endParaRPr lang="en-US" sz="2800" b="0" strike="noStrike" spc="-1" dirty="0">
              <a:solidFill>
                <a:srgbClr val="000000"/>
              </a:solidFill>
              <a:latin typeface="Frutiger 55 Roman"/>
              <a:ea typeface="Frutiger 55 Roman"/>
            </a:endParaRPr>
          </a:p>
          <a:p>
            <a:pPr marL="457200" indent="-456840">
              <a:lnSpc>
                <a:spcPct val="100000"/>
              </a:lnSpc>
              <a:spcBef>
                <a:spcPts val="1001"/>
              </a:spcBef>
              <a:buClr>
                <a:srgbClr val="000000"/>
              </a:buClr>
              <a:buSzPct val="80000"/>
              <a:buFont typeface="Arial"/>
              <a:buChar char="•"/>
            </a:pPr>
            <a:r>
              <a:rPr lang="en-US" sz="2800" spc="-1" dirty="0">
                <a:solidFill>
                  <a:srgbClr val="000000"/>
                </a:solidFill>
                <a:latin typeface="Frutiger 55 Roman"/>
              </a:rPr>
              <a:t>Camp AG </a:t>
            </a:r>
            <a:r>
              <a:rPr lang="en-US" sz="2800" spc="-1" dirty="0" err="1">
                <a:solidFill>
                  <a:srgbClr val="000000"/>
                </a:solidFill>
                <a:latin typeface="Frutiger 55 Roman"/>
              </a:rPr>
              <a:t>gibt</a:t>
            </a:r>
            <a:r>
              <a:rPr lang="en-US" sz="2800" spc="-1" dirty="0">
                <a:solidFill>
                  <a:srgbClr val="000000"/>
                </a:solidFill>
                <a:latin typeface="Frutiger 55 Roman"/>
              </a:rPr>
              <a:t> </a:t>
            </a:r>
            <a:r>
              <a:rPr lang="en-US" sz="2800" spc="-1" dirty="0" err="1">
                <a:solidFill>
                  <a:srgbClr val="000000"/>
                </a:solidFill>
                <a:latin typeface="Frutiger 55 Roman"/>
              </a:rPr>
              <a:t>ihr</a:t>
            </a:r>
            <a:r>
              <a:rPr lang="en-US" sz="2800" spc="-1" dirty="0">
                <a:solidFill>
                  <a:srgbClr val="000000"/>
                </a:solidFill>
                <a:latin typeface="Frutiger 55 Roman"/>
              </a:rPr>
              <a:t> </a:t>
            </a:r>
            <a:r>
              <a:rPr lang="en-US" sz="2800" spc="-1" dirty="0" err="1">
                <a:solidFill>
                  <a:srgbClr val="000000"/>
                </a:solidFill>
                <a:latin typeface="Frutiger 55 Roman"/>
              </a:rPr>
              <a:t>bestes</a:t>
            </a:r>
            <a:r>
              <a:rPr lang="en-US" sz="2800" spc="-1" dirty="0">
                <a:solidFill>
                  <a:srgbClr val="000000"/>
                </a:solidFill>
                <a:latin typeface="Frutiger 55 Roman"/>
              </a:rPr>
              <a:t>, das Camp </a:t>
            </a:r>
            <a:r>
              <a:rPr lang="en-US" sz="2800" spc="-1" dirty="0" err="1">
                <a:solidFill>
                  <a:srgbClr val="000000"/>
                </a:solidFill>
                <a:latin typeface="Frutiger 55 Roman"/>
              </a:rPr>
              <a:t>möglichst</a:t>
            </a:r>
            <a:r>
              <a:rPr lang="en-US" sz="2800" spc="-1" dirty="0">
                <a:solidFill>
                  <a:srgbClr val="000000"/>
                </a:solidFill>
                <a:latin typeface="Frutiger 55 Roman"/>
              </a:rPr>
              <a:t> </a:t>
            </a:r>
            <a:r>
              <a:rPr lang="en-US" sz="2800" spc="-1" dirty="0" err="1">
                <a:solidFill>
                  <a:srgbClr val="000000"/>
                </a:solidFill>
                <a:latin typeface="Frutiger 55 Roman"/>
              </a:rPr>
              <a:t>barrierearm</a:t>
            </a:r>
            <a:r>
              <a:rPr lang="en-US" sz="2800" spc="-1" dirty="0">
                <a:solidFill>
                  <a:srgbClr val="000000"/>
                </a:solidFill>
                <a:latin typeface="Frutiger 55 Roman"/>
              </a:rPr>
              <a:t>, </a:t>
            </a:r>
            <a:r>
              <a:rPr lang="en-US" sz="2800" spc="-1" dirty="0" err="1">
                <a:solidFill>
                  <a:srgbClr val="000000"/>
                </a:solidFill>
                <a:latin typeface="Frutiger 55 Roman"/>
              </a:rPr>
              <a:t>diskriminierungsarm</a:t>
            </a:r>
            <a:r>
              <a:rPr lang="en-US" sz="2800" spc="-1" dirty="0">
                <a:solidFill>
                  <a:srgbClr val="000000"/>
                </a:solidFill>
                <a:latin typeface="Frutiger 55 Roman"/>
              </a:rPr>
              <a:t> und </a:t>
            </a:r>
            <a:r>
              <a:rPr lang="en-US" sz="2800" spc="-1" dirty="0" err="1">
                <a:solidFill>
                  <a:srgbClr val="000000"/>
                </a:solidFill>
                <a:latin typeface="Frutiger 55 Roman"/>
              </a:rPr>
              <a:t>rassismus-sensibel</a:t>
            </a:r>
            <a:r>
              <a:rPr lang="en-US" sz="2800" spc="-1" dirty="0">
                <a:solidFill>
                  <a:srgbClr val="000000"/>
                </a:solidFill>
                <a:latin typeface="Frutiger 55 Roman"/>
              </a:rPr>
              <a:t> </a:t>
            </a:r>
            <a:r>
              <a:rPr lang="en-US" sz="2800" spc="-1" dirty="0" err="1">
                <a:solidFill>
                  <a:srgbClr val="000000"/>
                </a:solidFill>
                <a:latin typeface="Frutiger 55 Roman"/>
              </a:rPr>
              <a:t>zu</a:t>
            </a:r>
            <a:r>
              <a:rPr lang="en-US" sz="2800" spc="-1" dirty="0">
                <a:solidFill>
                  <a:srgbClr val="000000"/>
                </a:solidFill>
                <a:latin typeface="Frutiger 55 Roman"/>
              </a:rPr>
              <a:t> </a:t>
            </a:r>
            <a:r>
              <a:rPr lang="en-US" sz="2800" spc="-1" dirty="0" err="1">
                <a:solidFill>
                  <a:srgbClr val="000000"/>
                </a:solidFill>
                <a:latin typeface="Frutiger 55 Roman"/>
              </a:rPr>
              <a:t>gestalten</a:t>
            </a:r>
            <a:r>
              <a:rPr lang="en-US" sz="2800" spc="-1" dirty="0">
                <a:solidFill>
                  <a:srgbClr val="000000"/>
                </a:solidFill>
                <a:latin typeface="Frutiger 55 Roman"/>
              </a:rPr>
              <a:t> und auf </a:t>
            </a:r>
            <a:r>
              <a:rPr lang="en-US" sz="2800" spc="-1" dirty="0" err="1">
                <a:solidFill>
                  <a:srgbClr val="000000"/>
                </a:solidFill>
                <a:latin typeface="Frutiger 55 Roman"/>
              </a:rPr>
              <a:t>spezifische</a:t>
            </a:r>
            <a:r>
              <a:rPr lang="en-US" sz="2800" spc="-1" dirty="0">
                <a:solidFill>
                  <a:srgbClr val="000000"/>
                </a:solidFill>
                <a:latin typeface="Frutiger 55 Roman"/>
              </a:rPr>
              <a:t> </a:t>
            </a:r>
            <a:r>
              <a:rPr lang="en-US" sz="2800" spc="-1" dirty="0" err="1">
                <a:solidFill>
                  <a:srgbClr val="000000"/>
                </a:solidFill>
                <a:latin typeface="Frutiger 55 Roman"/>
              </a:rPr>
              <a:t>Bedürfnisse</a:t>
            </a:r>
            <a:r>
              <a:rPr lang="en-US" sz="2800" spc="-1" dirty="0">
                <a:solidFill>
                  <a:srgbClr val="000000"/>
                </a:solidFill>
                <a:latin typeface="Frutiger 55 Roman"/>
              </a:rPr>
              <a:t> </a:t>
            </a:r>
            <a:r>
              <a:rPr lang="en-US" sz="2800" spc="-1" dirty="0" err="1">
                <a:solidFill>
                  <a:srgbClr val="000000"/>
                </a:solidFill>
                <a:latin typeface="Frutiger 55 Roman"/>
              </a:rPr>
              <a:t>einzugehen</a:t>
            </a:r>
            <a:endParaRPr lang="en-US" sz="2800" b="0" strike="noStrike" spc="-1" dirty="0">
              <a:latin typeface="Arial"/>
            </a:endParaRPr>
          </a:p>
        </p:txBody>
      </p:sp>
      <p:sp>
        <p:nvSpPr>
          <p:cNvPr id="9" name="Textfeld 8">
            <a:extLst>
              <a:ext uri="{FF2B5EF4-FFF2-40B4-BE49-F238E27FC236}">
                <a16:creationId xmlns:a16="http://schemas.microsoft.com/office/drawing/2014/main" id="{209E354D-ECF9-492F-8FCC-9841E677EBC0}"/>
              </a:ext>
            </a:extLst>
          </p:cNvPr>
          <p:cNvSpPr txBox="1"/>
          <p:nvPr/>
        </p:nvSpPr>
        <p:spPr>
          <a:xfrm>
            <a:off x="6111476" y="8915697"/>
            <a:ext cx="6600480" cy="461665"/>
          </a:xfrm>
          <a:prstGeom prst="rect">
            <a:avLst/>
          </a:prstGeom>
          <a:noFill/>
        </p:spPr>
        <p:txBody>
          <a:bodyPr wrap="square">
            <a:spAutoFit/>
          </a:bodyPr>
          <a:lstStyle/>
          <a:p>
            <a:r>
              <a:rPr lang="en-US" sz="2400" spc="-1" dirty="0">
                <a:latin typeface="Aku &amp; Kamu"/>
                <a:ea typeface="Aku &amp; Kamu"/>
              </a:rPr>
              <a:t>Alle </a:t>
            </a:r>
            <a:r>
              <a:rPr lang="en-US" sz="2400" spc="-1" dirty="0" err="1">
                <a:latin typeface="Aku &amp; Kamu"/>
                <a:ea typeface="Aku &amp; Kamu"/>
              </a:rPr>
              <a:t>aktuellen</a:t>
            </a:r>
            <a:r>
              <a:rPr lang="en-US" sz="2400" spc="-1" dirty="0">
                <a:latin typeface="Aku &amp; Kamu"/>
                <a:ea typeface="Aku &amp; Kamu"/>
              </a:rPr>
              <a:t> </a:t>
            </a:r>
            <a:r>
              <a:rPr lang="en-US" sz="2400" b="0" strike="noStrike" spc="-1" dirty="0" err="1">
                <a:latin typeface="Aku &amp; Kamu"/>
                <a:ea typeface="Aku &amp; Kamu"/>
              </a:rPr>
              <a:t>Infos</a:t>
            </a:r>
            <a:r>
              <a:rPr lang="en-US" sz="2400" b="0" strike="noStrike" spc="-1" dirty="0">
                <a:latin typeface="Aku &amp; Kamu"/>
                <a:ea typeface="Aku &amp; Kamu"/>
              </a:rPr>
              <a:t> auf www.ende-gelaende.org !</a:t>
            </a:r>
            <a:endParaRPr lang="de-DE" sz="2400" dirty="0"/>
          </a:p>
        </p:txBody>
      </p:sp>
      <p:pic>
        <p:nvPicPr>
          <p:cNvPr id="11" name="Grafik 10">
            <a:extLst>
              <a:ext uri="{FF2B5EF4-FFF2-40B4-BE49-F238E27FC236}">
                <a16:creationId xmlns:a16="http://schemas.microsoft.com/office/drawing/2014/main" id="{CAB04E36-EF8B-456F-9649-D0771AD3ED02}"/>
              </a:ext>
            </a:extLst>
          </p:cNvPr>
          <p:cNvPicPr>
            <a:picLocks noChangeAspect="1"/>
          </p:cNvPicPr>
          <p:nvPr/>
        </p:nvPicPr>
        <p:blipFill>
          <a:blip r:embed="rId4"/>
          <a:stretch>
            <a:fillRect/>
          </a:stretch>
        </p:blipFill>
        <p:spPr>
          <a:xfrm>
            <a:off x="370818" y="1705377"/>
            <a:ext cx="5314950" cy="7562850"/>
          </a:xfrm>
          <a:prstGeom prst="rect">
            <a:avLst/>
          </a:prstGeom>
        </p:spPr>
      </p:pic>
    </p:spTree>
    <p:extLst>
      <p:ext uri="{BB962C8B-B14F-4D97-AF65-F5344CB8AC3E}">
        <p14:creationId xmlns:p14="http://schemas.microsoft.com/office/powerpoint/2010/main" val="1891808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Rectangle 1"/>
          <p:cNvSpPr/>
          <p:nvPr/>
        </p:nvSpPr>
        <p:spPr>
          <a:xfrm>
            <a:off x="0" y="376238"/>
            <a:ext cx="13004800" cy="1011238"/>
          </a:xfrm>
          <a:prstGeom prst="rect">
            <a:avLst/>
          </a:prstGeom>
          <a:solidFill>
            <a:srgbClr val="C7327C"/>
          </a:solidFill>
          <a:ln w="12700">
            <a:miter lim="400000"/>
          </a:ln>
        </p:spPr>
        <p:txBody>
          <a:bodyPr lIns="45719" rIns="45719" anchor="ctr"/>
          <a:lstStyle/>
          <a:p>
            <a:pPr>
              <a:lnSpc>
                <a:spcPct val="93000"/>
              </a:lnSpc>
              <a:defRPr>
                <a:latin typeface="Arial"/>
                <a:ea typeface="Arial"/>
                <a:cs typeface="Arial"/>
                <a:sym typeface="Arial"/>
              </a:defRPr>
            </a:pPr>
            <a:endParaRPr/>
          </a:p>
        </p:txBody>
      </p:sp>
      <p:pic>
        <p:nvPicPr>
          <p:cNvPr id="508" name="Picture 14" descr="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66895" y="46037"/>
            <a:ext cx="2007743" cy="2007743"/>
          </a:xfrm>
          <a:prstGeom prst="rect">
            <a:avLst/>
          </a:prstGeom>
          <a:ln w="12700">
            <a:miter lim="400000"/>
          </a:ln>
        </p:spPr>
      </p:pic>
      <p:sp>
        <p:nvSpPr>
          <p:cNvPr id="510" name="Rectangle 2"/>
          <p:cNvSpPr txBox="1"/>
          <p:nvPr/>
        </p:nvSpPr>
        <p:spPr>
          <a:xfrm>
            <a:off x="404813" y="460475"/>
            <a:ext cx="12195176" cy="841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60" tIns="50760" rIns="50760" bIns="50760" anchor="ctr">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6000">
                <a:solidFill>
                  <a:schemeClr val="accent3">
                    <a:lumOff val="44000"/>
                  </a:schemeClr>
                </a:solidFill>
              </a:defRPr>
            </a:pPr>
            <a:endParaRPr sz="4800" dirty="0"/>
          </a:p>
        </p:txBody>
      </p:sp>
      <p:sp>
        <p:nvSpPr>
          <p:cNvPr id="7" name="CustomShape 3">
            <a:extLst>
              <a:ext uri="{FF2B5EF4-FFF2-40B4-BE49-F238E27FC236}">
                <a16:creationId xmlns:a16="http://schemas.microsoft.com/office/drawing/2014/main" id="{97FE675A-7AE7-48C4-857F-6B1767238025}"/>
              </a:ext>
            </a:extLst>
          </p:cNvPr>
          <p:cNvSpPr/>
          <p:nvPr/>
        </p:nvSpPr>
        <p:spPr>
          <a:xfrm>
            <a:off x="370818" y="454104"/>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err="1">
                <a:solidFill>
                  <a:srgbClr val="FFFFFF"/>
                </a:solidFill>
                <a:latin typeface="Aku &amp; Kamu"/>
                <a:ea typeface="Aku &amp; Kamu"/>
              </a:rPr>
              <a:t>Bettenbörse</a:t>
            </a:r>
            <a:r>
              <a:rPr lang="en-US" sz="4800" b="0" strike="noStrike" spc="-1" dirty="0">
                <a:solidFill>
                  <a:srgbClr val="FFFFFF"/>
                </a:solidFill>
                <a:latin typeface="Aku &amp; Kamu"/>
                <a:ea typeface="Aku &amp; Kamu"/>
              </a:rPr>
              <a:t> in Hamburg (</a:t>
            </a:r>
            <a:r>
              <a:rPr lang="en-US" sz="4800" b="0" strike="noStrike" spc="-1" dirty="0" err="1">
                <a:solidFill>
                  <a:srgbClr val="FFFFFF"/>
                </a:solidFill>
                <a:latin typeface="Aku &amp; Kamu"/>
                <a:ea typeface="Aku &amp; Kamu"/>
              </a:rPr>
              <a:t>BIPoC</a:t>
            </a:r>
            <a:r>
              <a:rPr lang="en-US" sz="4800" b="0" strike="noStrike" spc="-1" dirty="0">
                <a:solidFill>
                  <a:srgbClr val="FFFFFF"/>
                </a:solidFill>
                <a:latin typeface="Aku &amp; Kamu"/>
                <a:ea typeface="Aku &amp; Kamu"/>
              </a:rPr>
              <a:t> + Friends)</a:t>
            </a:r>
            <a:endParaRPr lang="en-US" sz="4800" b="0" strike="noStrike" spc="-1" dirty="0">
              <a:latin typeface="Arial"/>
            </a:endParaRPr>
          </a:p>
        </p:txBody>
      </p:sp>
      <p:sp>
        <p:nvSpPr>
          <p:cNvPr id="8" name="CustomShape 1">
            <a:extLst>
              <a:ext uri="{FF2B5EF4-FFF2-40B4-BE49-F238E27FC236}">
                <a16:creationId xmlns:a16="http://schemas.microsoft.com/office/drawing/2014/main" id="{C26FECAF-BEA1-4D32-BB43-C16594DBA003}"/>
              </a:ext>
            </a:extLst>
          </p:cNvPr>
          <p:cNvSpPr/>
          <p:nvPr/>
        </p:nvSpPr>
        <p:spPr>
          <a:xfrm>
            <a:off x="660400" y="2407065"/>
            <a:ext cx="11905058" cy="6042599"/>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457200" indent="-456840">
              <a:spcBef>
                <a:spcPts val="1001"/>
              </a:spcBef>
              <a:buClr>
                <a:srgbClr val="000000"/>
              </a:buClr>
              <a:buSzPct val="80000"/>
              <a:buFont typeface="Arial"/>
              <a:buChar char="•"/>
            </a:pPr>
            <a:r>
              <a:rPr lang="en-US" sz="2800" b="1" spc="-1" dirty="0">
                <a:solidFill>
                  <a:srgbClr val="000000"/>
                </a:solidFill>
                <a:latin typeface="Frutiger 55 Roman"/>
              </a:rPr>
              <a:t>Der </a:t>
            </a:r>
            <a:r>
              <a:rPr lang="en-US" sz="2800" b="1" spc="-1" dirty="0" err="1">
                <a:solidFill>
                  <a:srgbClr val="000000"/>
                </a:solidFill>
                <a:latin typeface="Frutiger 55 Roman"/>
              </a:rPr>
              <a:t>Aktionsort</a:t>
            </a:r>
            <a:r>
              <a:rPr lang="en-US" sz="2800" b="1" spc="-1" dirty="0">
                <a:solidFill>
                  <a:srgbClr val="000000"/>
                </a:solidFill>
                <a:latin typeface="Frutiger 55 Roman"/>
              </a:rPr>
              <a:t> und die </a:t>
            </a:r>
            <a:r>
              <a:rPr lang="en-US" sz="2800" b="1" spc="-1" dirty="0" err="1">
                <a:solidFill>
                  <a:srgbClr val="000000"/>
                </a:solidFill>
                <a:latin typeface="Frutiger 55 Roman"/>
              </a:rPr>
              <a:t>Bettenbörse</a:t>
            </a:r>
            <a:r>
              <a:rPr lang="en-US" sz="2800" b="1" spc="-1" dirty="0">
                <a:solidFill>
                  <a:srgbClr val="000000"/>
                </a:solidFill>
                <a:latin typeface="Frutiger 55 Roman"/>
              </a:rPr>
              <a:t> in Hamburg </a:t>
            </a:r>
            <a:r>
              <a:rPr lang="en-US" sz="2800" b="1" spc="-1" dirty="0" err="1">
                <a:solidFill>
                  <a:srgbClr val="000000"/>
                </a:solidFill>
                <a:latin typeface="Frutiger 55 Roman"/>
              </a:rPr>
              <a:t>richtet</a:t>
            </a:r>
            <a:r>
              <a:rPr lang="en-US" sz="2800" b="1" spc="-1" dirty="0">
                <a:solidFill>
                  <a:srgbClr val="000000"/>
                </a:solidFill>
                <a:latin typeface="Frutiger 55 Roman"/>
              </a:rPr>
              <a:t> </a:t>
            </a:r>
            <a:r>
              <a:rPr lang="en-US" sz="2800" b="1" spc="-1" dirty="0" err="1">
                <a:solidFill>
                  <a:srgbClr val="000000"/>
                </a:solidFill>
                <a:latin typeface="Frutiger 55 Roman"/>
              </a:rPr>
              <a:t>sich</a:t>
            </a:r>
            <a:r>
              <a:rPr lang="en-US" sz="2800" b="1" spc="-1" dirty="0">
                <a:solidFill>
                  <a:srgbClr val="000000"/>
                </a:solidFill>
                <a:latin typeface="Frutiger 55 Roman"/>
              </a:rPr>
              <a:t> an </a:t>
            </a:r>
            <a:r>
              <a:rPr lang="en-US" sz="2800" b="1" spc="-1" dirty="0" err="1">
                <a:solidFill>
                  <a:srgbClr val="000000"/>
                </a:solidFill>
                <a:latin typeface="Frutiger 55 Roman"/>
              </a:rPr>
              <a:t>BIPoC</a:t>
            </a:r>
            <a:r>
              <a:rPr lang="en-US" sz="2800" b="1" spc="-1" dirty="0">
                <a:solidFill>
                  <a:srgbClr val="000000"/>
                </a:solidFill>
                <a:latin typeface="Frutiger 55 Roman"/>
              </a:rPr>
              <a:t>* </a:t>
            </a:r>
            <a:r>
              <a:rPr lang="en-US" sz="2800" b="1" spc="-1" dirty="0" err="1">
                <a:solidFill>
                  <a:srgbClr val="000000"/>
                </a:solidFill>
                <a:latin typeface="Frutiger 55 Roman"/>
              </a:rPr>
              <a:t>bzw</a:t>
            </a:r>
            <a:r>
              <a:rPr lang="en-US" sz="2800" b="1" spc="-1" dirty="0">
                <a:solidFill>
                  <a:srgbClr val="000000"/>
                </a:solidFill>
                <a:latin typeface="Frutiger 55 Roman"/>
              </a:rPr>
              <a:t>. </a:t>
            </a:r>
            <a:r>
              <a:rPr lang="en-US" sz="2800" b="1" spc="-1" dirty="0" err="1">
                <a:solidFill>
                  <a:srgbClr val="000000"/>
                </a:solidFill>
                <a:latin typeface="Frutiger 55 Roman"/>
              </a:rPr>
              <a:t>Bezugsgruppen</a:t>
            </a:r>
            <a:r>
              <a:rPr lang="en-US" sz="2800" b="1" spc="-1" dirty="0">
                <a:solidFill>
                  <a:srgbClr val="000000"/>
                </a:solidFill>
                <a:latin typeface="Frutiger 55 Roman"/>
              </a:rPr>
              <a:t> </a:t>
            </a:r>
            <a:r>
              <a:rPr lang="en-US" sz="2800" b="1" spc="-1" dirty="0" err="1">
                <a:solidFill>
                  <a:srgbClr val="000000"/>
                </a:solidFill>
                <a:latin typeface="Frutiger 55 Roman"/>
              </a:rPr>
              <a:t>mit</a:t>
            </a:r>
            <a:r>
              <a:rPr lang="en-US" sz="2800" b="1" spc="-1" dirty="0">
                <a:solidFill>
                  <a:srgbClr val="000000"/>
                </a:solidFill>
                <a:latin typeface="Frutiger 55 Roman"/>
              </a:rPr>
              <a:t> </a:t>
            </a:r>
            <a:r>
              <a:rPr lang="en-US" sz="2800" b="1" spc="-1" dirty="0" err="1">
                <a:solidFill>
                  <a:srgbClr val="000000"/>
                </a:solidFill>
                <a:latin typeface="Frutiger 55 Roman"/>
              </a:rPr>
              <a:t>BIPoC</a:t>
            </a:r>
            <a:r>
              <a:rPr lang="en-US" sz="2800" b="1" spc="-1" dirty="0">
                <a:solidFill>
                  <a:srgbClr val="000000"/>
                </a:solidFill>
                <a:latin typeface="Frutiger 55 Roman"/>
              </a:rPr>
              <a:t>. (*</a:t>
            </a:r>
            <a:r>
              <a:rPr lang="en-US" sz="2800" b="1" spc="-1" dirty="0" err="1">
                <a:solidFill>
                  <a:srgbClr val="000000"/>
                </a:solidFill>
                <a:latin typeface="Frutiger 55 Roman"/>
              </a:rPr>
              <a:t>BIPoC</a:t>
            </a:r>
            <a:r>
              <a:rPr lang="en-US" sz="2800" b="1" spc="-1" dirty="0">
                <a:solidFill>
                  <a:srgbClr val="000000"/>
                </a:solidFill>
                <a:latin typeface="Frutiger 55 Roman"/>
              </a:rPr>
              <a:t>: Black, Indigenous, Person of Color) </a:t>
            </a:r>
          </a:p>
          <a:p>
            <a:pPr marL="360">
              <a:spcBef>
                <a:spcPts val="1001"/>
              </a:spcBef>
              <a:buClr>
                <a:srgbClr val="000000"/>
              </a:buClr>
              <a:buSzPct val="80000"/>
            </a:pPr>
            <a:endParaRPr lang="en-US" sz="2800" b="1" spc="-1" dirty="0">
              <a:solidFill>
                <a:srgbClr val="000000"/>
              </a:solidFill>
              <a:latin typeface="Frutiger 55 Roman"/>
            </a:endParaRPr>
          </a:p>
          <a:p>
            <a:pPr marL="457200" indent="-456840">
              <a:spcBef>
                <a:spcPts val="1001"/>
              </a:spcBef>
              <a:buClr>
                <a:srgbClr val="000000"/>
              </a:buClr>
              <a:buSzPct val="80000"/>
              <a:buFont typeface="Arial"/>
              <a:buChar char="•"/>
            </a:pPr>
            <a:r>
              <a:rPr lang="en-US" sz="2800" spc="-1" dirty="0">
                <a:solidFill>
                  <a:srgbClr val="000000"/>
                </a:solidFill>
                <a:latin typeface="Frutiger 55 Roman"/>
              </a:rPr>
              <a:t>Es </a:t>
            </a:r>
            <a:r>
              <a:rPr lang="en-US" sz="2800" spc="-1" dirty="0" err="1">
                <a:solidFill>
                  <a:srgbClr val="000000"/>
                </a:solidFill>
                <a:latin typeface="Frutiger 55 Roman"/>
              </a:rPr>
              <a:t>geht</a:t>
            </a:r>
            <a:r>
              <a:rPr lang="en-US" sz="2800" spc="-1" dirty="0">
                <a:solidFill>
                  <a:srgbClr val="000000"/>
                </a:solidFill>
                <a:latin typeface="Frutiger 55 Roman"/>
              </a:rPr>
              <a:t> </a:t>
            </a:r>
            <a:r>
              <a:rPr lang="en-US" sz="2800" spc="-1" dirty="0" err="1">
                <a:solidFill>
                  <a:srgbClr val="000000"/>
                </a:solidFill>
                <a:latin typeface="Frutiger 55 Roman"/>
              </a:rPr>
              <a:t>darum</a:t>
            </a:r>
            <a:r>
              <a:rPr lang="en-US" sz="2800" spc="-1" dirty="0">
                <a:solidFill>
                  <a:srgbClr val="000000"/>
                </a:solidFill>
                <a:latin typeface="Frutiger 55 Roman"/>
              </a:rPr>
              <a:t> </a:t>
            </a:r>
            <a:r>
              <a:rPr lang="en-US" sz="2800" spc="-1" dirty="0" err="1">
                <a:solidFill>
                  <a:srgbClr val="000000"/>
                </a:solidFill>
                <a:latin typeface="Frutiger 55 Roman"/>
              </a:rPr>
              <a:t>einen</a:t>
            </a:r>
            <a:r>
              <a:rPr lang="en-US" sz="2800" spc="-1" dirty="0">
                <a:solidFill>
                  <a:srgbClr val="000000"/>
                </a:solidFill>
                <a:latin typeface="Frutiger 55 Roman"/>
              </a:rPr>
              <a:t> </a:t>
            </a:r>
            <a:r>
              <a:rPr lang="en-US" sz="2800" spc="-1" dirty="0" err="1">
                <a:solidFill>
                  <a:srgbClr val="000000"/>
                </a:solidFill>
                <a:latin typeface="Frutiger 55 Roman"/>
              </a:rPr>
              <a:t>Raum</a:t>
            </a:r>
            <a:r>
              <a:rPr lang="en-US" sz="2800" spc="-1" dirty="0">
                <a:solidFill>
                  <a:srgbClr val="000000"/>
                </a:solidFill>
                <a:latin typeface="Frutiger 55 Roman"/>
              </a:rPr>
              <a:t> </a:t>
            </a:r>
            <a:r>
              <a:rPr lang="en-US" sz="2800" spc="-1" dirty="0" err="1">
                <a:solidFill>
                  <a:srgbClr val="000000"/>
                </a:solidFill>
                <a:latin typeface="Frutiger 55 Roman"/>
              </a:rPr>
              <a:t>für</a:t>
            </a:r>
            <a:r>
              <a:rPr lang="en-US" sz="2800" spc="-1" dirty="0">
                <a:solidFill>
                  <a:srgbClr val="000000"/>
                </a:solidFill>
                <a:latin typeface="Frutiger 55 Roman"/>
              </a:rPr>
              <a:t> </a:t>
            </a:r>
            <a:r>
              <a:rPr lang="en-US" sz="2800" spc="-1" dirty="0" err="1">
                <a:solidFill>
                  <a:srgbClr val="000000"/>
                </a:solidFill>
                <a:latin typeface="Frutiger 55 Roman"/>
              </a:rPr>
              <a:t>BIPoC</a:t>
            </a:r>
            <a:r>
              <a:rPr lang="en-US" sz="2800" spc="-1" dirty="0">
                <a:solidFill>
                  <a:srgbClr val="000000"/>
                </a:solidFill>
                <a:latin typeface="Frutiger 55 Roman"/>
              </a:rPr>
              <a:t> </a:t>
            </a:r>
            <a:r>
              <a:rPr lang="en-US" sz="2800" spc="-1" dirty="0" err="1">
                <a:solidFill>
                  <a:srgbClr val="000000"/>
                </a:solidFill>
                <a:latin typeface="Frutiger 55 Roman"/>
              </a:rPr>
              <a:t>zu</a:t>
            </a:r>
            <a:r>
              <a:rPr lang="en-US" sz="2800" spc="-1" dirty="0">
                <a:solidFill>
                  <a:srgbClr val="000000"/>
                </a:solidFill>
                <a:latin typeface="Frutiger 55 Roman"/>
              </a:rPr>
              <a:t> </a:t>
            </a:r>
            <a:r>
              <a:rPr lang="en-US" sz="2800" spc="-1" dirty="0" err="1">
                <a:solidFill>
                  <a:srgbClr val="000000"/>
                </a:solidFill>
                <a:latin typeface="Frutiger 55 Roman"/>
              </a:rPr>
              <a:t>schaffen</a:t>
            </a:r>
            <a:r>
              <a:rPr lang="en-US" sz="2800" spc="-1" dirty="0">
                <a:solidFill>
                  <a:srgbClr val="000000"/>
                </a:solidFill>
                <a:latin typeface="Frutiger 55 Roman"/>
              </a:rPr>
              <a:t>. </a:t>
            </a:r>
            <a:r>
              <a:rPr lang="en-US" sz="2800" spc="-1" dirty="0" err="1">
                <a:solidFill>
                  <a:srgbClr val="000000"/>
                </a:solidFill>
                <a:latin typeface="Frutiger 55 Roman"/>
              </a:rPr>
              <a:t>Wir</a:t>
            </a:r>
            <a:r>
              <a:rPr lang="en-US" sz="2800" spc="-1" dirty="0">
                <a:solidFill>
                  <a:srgbClr val="000000"/>
                </a:solidFill>
                <a:latin typeface="Frutiger 55 Roman"/>
              </a:rPr>
              <a:t> bitten </a:t>
            </a:r>
            <a:r>
              <a:rPr lang="en-US" sz="2800" spc="-1" dirty="0" err="1">
                <a:solidFill>
                  <a:srgbClr val="000000"/>
                </a:solidFill>
                <a:latin typeface="Frutiger 55 Roman"/>
              </a:rPr>
              <a:t>daher</a:t>
            </a:r>
            <a:r>
              <a:rPr lang="en-US" sz="2800" spc="-1" dirty="0">
                <a:solidFill>
                  <a:srgbClr val="000000"/>
                </a:solidFill>
                <a:latin typeface="Frutiger 55 Roman"/>
              </a:rPr>
              <a:t> </a:t>
            </a:r>
            <a:r>
              <a:rPr lang="en-US" sz="2800" spc="-1" dirty="0" err="1">
                <a:solidFill>
                  <a:srgbClr val="000000"/>
                </a:solidFill>
                <a:latin typeface="Frutiger 55 Roman"/>
              </a:rPr>
              <a:t>weiße</a:t>
            </a:r>
            <a:r>
              <a:rPr lang="en-US" sz="2800" spc="-1" dirty="0">
                <a:solidFill>
                  <a:srgbClr val="000000"/>
                </a:solidFill>
                <a:latin typeface="Frutiger 55 Roman"/>
              </a:rPr>
              <a:t> Menschen </a:t>
            </a:r>
            <a:r>
              <a:rPr lang="en-US" sz="2800" spc="-1" dirty="0" err="1">
                <a:solidFill>
                  <a:srgbClr val="000000"/>
                </a:solidFill>
                <a:latin typeface="Frutiger 55 Roman"/>
              </a:rPr>
              <a:t>bzw</a:t>
            </a:r>
            <a:r>
              <a:rPr lang="en-US" sz="2800" spc="-1" dirty="0">
                <a:solidFill>
                  <a:srgbClr val="000000"/>
                </a:solidFill>
                <a:latin typeface="Frutiger 55 Roman"/>
              </a:rPr>
              <a:t>. </a:t>
            </a:r>
            <a:r>
              <a:rPr lang="en-US" sz="2800" spc="-1" dirty="0" err="1">
                <a:solidFill>
                  <a:srgbClr val="000000"/>
                </a:solidFill>
                <a:latin typeface="Frutiger 55 Roman"/>
              </a:rPr>
              <a:t>Bezugsgruppen</a:t>
            </a:r>
            <a:r>
              <a:rPr lang="en-US" sz="2800" spc="-1" dirty="0">
                <a:solidFill>
                  <a:srgbClr val="000000"/>
                </a:solidFill>
                <a:latin typeface="Frutiger 55 Roman"/>
              </a:rPr>
              <a:t> die </a:t>
            </a:r>
            <a:r>
              <a:rPr lang="en-US" sz="2800" spc="-1" dirty="0" err="1">
                <a:solidFill>
                  <a:srgbClr val="000000"/>
                </a:solidFill>
                <a:latin typeface="Frutiger 55 Roman"/>
              </a:rPr>
              <a:t>ausschließlich</a:t>
            </a:r>
            <a:r>
              <a:rPr lang="en-US" sz="2800" spc="-1" dirty="0">
                <a:solidFill>
                  <a:srgbClr val="000000"/>
                </a:solidFill>
                <a:latin typeface="Frutiger 55 Roman"/>
              </a:rPr>
              <a:t> </a:t>
            </a:r>
            <a:r>
              <a:rPr lang="en-US" sz="2800" spc="-1" dirty="0" err="1">
                <a:solidFill>
                  <a:srgbClr val="000000"/>
                </a:solidFill>
                <a:latin typeface="Frutiger 55 Roman"/>
              </a:rPr>
              <a:t>aus</a:t>
            </a:r>
            <a:r>
              <a:rPr lang="en-US" sz="2800" spc="-1" dirty="0">
                <a:solidFill>
                  <a:srgbClr val="000000"/>
                </a:solidFill>
                <a:latin typeface="Frutiger 55 Roman"/>
              </a:rPr>
              <a:t> </a:t>
            </a:r>
            <a:r>
              <a:rPr lang="en-US" sz="2800" spc="-1" dirty="0" err="1">
                <a:solidFill>
                  <a:srgbClr val="000000"/>
                </a:solidFill>
                <a:latin typeface="Frutiger 55 Roman"/>
              </a:rPr>
              <a:t>weißen</a:t>
            </a:r>
            <a:r>
              <a:rPr lang="en-US" sz="2800" spc="-1" dirty="0">
                <a:solidFill>
                  <a:srgbClr val="000000"/>
                </a:solidFill>
                <a:latin typeface="Frutiger 55 Roman"/>
              </a:rPr>
              <a:t> Menschen </a:t>
            </a:r>
            <a:r>
              <a:rPr lang="en-US" sz="2800" spc="-1" dirty="0" err="1">
                <a:solidFill>
                  <a:srgbClr val="000000"/>
                </a:solidFill>
                <a:latin typeface="Frutiger 55 Roman"/>
              </a:rPr>
              <a:t>bestehen</a:t>
            </a:r>
            <a:r>
              <a:rPr lang="en-US" sz="2800" spc="-1" dirty="0">
                <a:solidFill>
                  <a:srgbClr val="000000"/>
                </a:solidFill>
                <a:latin typeface="Frutiger 55 Roman"/>
              </a:rPr>
              <a:t>, </a:t>
            </a:r>
            <a:r>
              <a:rPr lang="en-US" sz="2800" spc="-1" dirty="0" err="1">
                <a:solidFill>
                  <a:srgbClr val="000000"/>
                </a:solidFill>
                <a:latin typeface="Frutiger 55 Roman"/>
              </a:rPr>
              <a:t>sich</a:t>
            </a:r>
            <a:r>
              <a:rPr lang="en-US" sz="2800" spc="-1" dirty="0">
                <a:solidFill>
                  <a:srgbClr val="000000"/>
                </a:solidFill>
                <a:latin typeface="Frutiger 55 Roman"/>
              </a:rPr>
              <a:t> dem Camp in </a:t>
            </a:r>
            <a:r>
              <a:rPr lang="en-US" sz="2800" spc="-1" dirty="0" err="1">
                <a:solidFill>
                  <a:srgbClr val="000000"/>
                </a:solidFill>
                <a:latin typeface="Frutiger 55 Roman"/>
              </a:rPr>
              <a:t>Brunsbüttel</a:t>
            </a:r>
            <a:r>
              <a:rPr lang="en-US" sz="2800" spc="-1" dirty="0">
                <a:solidFill>
                  <a:srgbClr val="000000"/>
                </a:solidFill>
                <a:latin typeface="Frutiger 55 Roman"/>
              </a:rPr>
              <a:t> </a:t>
            </a:r>
            <a:r>
              <a:rPr lang="en-US" sz="2800" spc="-1" dirty="0" err="1">
                <a:solidFill>
                  <a:srgbClr val="000000"/>
                </a:solidFill>
                <a:latin typeface="Frutiger 55 Roman"/>
              </a:rPr>
              <a:t>anzuschließen</a:t>
            </a:r>
            <a:endParaRPr lang="en-US" sz="2800" spc="-1" dirty="0">
              <a:solidFill>
                <a:srgbClr val="000000"/>
              </a:solidFill>
              <a:latin typeface="Frutiger 55 Roman"/>
            </a:endParaRPr>
          </a:p>
          <a:p>
            <a:pPr marL="360">
              <a:spcBef>
                <a:spcPts val="1001"/>
              </a:spcBef>
              <a:buClr>
                <a:srgbClr val="000000"/>
              </a:buClr>
              <a:buSzPct val="80000"/>
            </a:pPr>
            <a:endParaRPr lang="en-US" sz="2800" b="0" strike="noStrike" spc="-1" dirty="0">
              <a:solidFill>
                <a:srgbClr val="000000"/>
              </a:solidFill>
              <a:latin typeface="Frutiger 55 Roman"/>
              <a:ea typeface="Frutiger 55 Roman"/>
            </a:endParaRPr>
          </a:p>
          <a:p>
            <a:pPr marL="457200" indent="-456840">
              <a:lnSpc>
                <a:spcPct val="100000"/>
              </a:lnSpc>
              <a:spcBef>
                <a:spcPts val="1001"/>
              </a:spcBef>
              <a:buClr>
                <a:srgbClr val="000000"/>
              </a:buClr>
              <a:buSzPct val="80000"/>
              <a:buFont typeface="Arial"/>
              <a:buChar char="•"/>
            </a:pPr>
            <a:r>
              <a:rPr lang="en-US" sz="2800" b="0" strike="noStrike" spc="-1" dirty="0">
                <a:solidFill>
                  <a:srgbClr val="000000"/>
                </a:solidFill>
                <a:latin typeface="Frutiger 55 Roman"/>
                <a:ea typeface="Frutiger 55 Roman"/>
              </a:rPr>
              <a:t>In Hamburg </a:t>
            </a:r>
            <a:r>
              <a:rPr lang="en-US" sz="2800" b="0" strike="noStrike" spc="-1" dirty="0" err="1">
                <a:solidFill>
                  <a:srgbClr val="000000"/>
                </a:solidFill>
                <a:latin typeface="Frutiger 55 Roman"/>
                <a:ea typeface="Frutiger 55 Roman"/>
              </a:rPr>
              <a:t>wird</a:t>
            </a:r>
            <a:r>
              <a:rPr lang="en-US" sz="2800" b="0" strike="noStrike" spc="-1" dirty="0">
                <a:solidFill>
                  <a:srgbClr val="000000"/>
                </a:solidFill>
                <a:latin typeface="Frutiger 55 Roman"/>
                <a:ea typeface="Frutiger 55 Roman"/>
              </a:rPr>
              <a:t> es </a:t>
            </a:r>
            <a:r>
              <a:rPr lang="en-US" sz="2800" b="0" strike="noStrike" spc="-1" dirty="0" err="1">
                <a:solidFill>
                  <a:srgbClr val="000000"/>
                </a:solidFill>
                <a:latin typeface="Frutiger 55 Roman"/>
                <a:ea typeface="Frutiger 55 Roman"/>
              </a:rPr>
              <a:t>eine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Bettenbörse</a:t>
            </a:r>
            <a:r>
              <a:rPr lang="en-US" sz="2800" b="0" strike="noStrike" spc="-1" dirty="0">
                <a:solidFill>
                  <a:srgbClr val="000000"/>
                </a:solidFill>
                <a:latin typeface="Frutiger 55 Roman"/>
                <a:ea typeface="Frutiger 55 Roman"/>
              </a:rPr>
              <a:t> &amp; </a:t>
            </a:r>
            <a:r>
              <a:rPr lang="en-US" sz="2800" b="0" strike="noStrike" spc="-1" dirty="0" err="1">
                <a:solidFill>
                  <a:srgbClr val="000000"/>
                </a:solidFill>
                <a:latin typeface="Frutiger 55 Roman"/>
                <a:ea typeface="Frutiger 55 Roman"/>
              </a:rPr>
              <a:t>einen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Versammlungsort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mit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Küche</a:t>
            </a:r>
            <a:r>
              <a:rPr lang="en-US" sz="2800" b="0" strike="noStrike" spc="-1" dirty="0">
                <a:solidFill>
                  <a:srgbClr val="000000"/>
                </a:solidFill>
                <a:latin typeface="Frutiger 55 Roman"/>
                <a:ea typeface="Frutiger 55 Roman"/>
              </a:rPr>
              <a:t> &amp; Info-Point) </a:t>
            </a:r>
            <a:r>
              <a:rPr lang="en-US" sz="2800" b="0" strike="noStrike" spc="-1" dirty="0" err="1">
                <a:solidFill>
                  <a:srgbClr val="000000"/>
                </a:solidFill>
                <a:latin typeface="Frutiger 55 Roman"/>
                <a:ea typeface="Frutiger 55 Roman"/>
              </a:rPr>
              <a:t>geben</a:t>
            </a:r>
            <a:r>
              <a:rPr lang="en-US" sz="2800" spc="-1" dirty="0">
                <a:solidFill>
                  <a:srgbClr val="000000"/>
                </a:solidFill>
                <a:latin typeface="Frutiger 55 Roman"/>
                <a:ea typeface="Frutiger 55 Roman"/>
              </a:rPr>
              <a:t>. </a:t>
            </a:r>
          </a:p>
          <a:p>
            <a:pPr marL="360">
              <a:lnSpc>
                <a:spcPct val="100000"/>
              </a:lnSpc>
              <a:spcBef>
                <a:spcPts val="1001"/>
              </a:spcBef>
              <a:buClr>
                <a:srgbClr val="000000"/>
              </a:buClr>
              <a:buSzPct val="80000"/>
            </a:pPr>
            <a:endParaRPr lang="en-US" sz="2800" spc="-1" dirty="0">
              <a:solidFill>
                <a:srgbClr val="000000"/>
              </a:solidFill>
              <a:latin typeface="Frutiger 55 Roman"/>
              <a:ea typeface="Frutiger 55 Roman"/>
            </a:endParaRPr>
          </a:p>
          <a:p>
            <a:pPr marL="457200" indent="-456840">
              <a:spcBef>
                <a:spcPts val="1001"/>
              </a:spcBef>
              <a:buClr>
                <a:srgbClr val="000000"/>
              </a:buClr>
              <a:buSzPct val="80000"/>
              <a:buFont typeface="Arial"/>
              <a:buChar char="•"/>
            </a:pPr>
            <a:r>
              <a:rPr lang="en-US" sz="2800" spc="-1" dirty="0" err="1">
                <a:solidFill>
                  <a:srgbClr val="000000"/>
                </a:solidFill>
                <a:latin typeface="Frutiger 55 Roman"/>
                <a:ea typeface="Frutiger 55 Roman"/>
              </a:rPr>
              <a:t>Viele</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helfende</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Hände</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werden</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noch</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für</a:t>
            </a:r>
            <a:r>
              <a:rPr lang="en-US" sz="2800" spc="-1" dirty="0">
                <a:solidFill>
                  <a:srgbClr val="000000"/>
                </a:solidFill>
                <a:latin typeface="Frutiger 55 Roman"/>
                <a:ea typeface="Frutiger 55 Roman"/>
              </a:rPr>
              <a:t> die </a:t>
            </a:r>
            <a:r>
              <a:rPr lang="en-US" sz="2800" spc="-1" dirty="0" err="1">
                <a:solidFill>
                  <a:srgbClr val="000000"/>
                </a:solidFill>
                <a:latin typeface="Frutiger 55 Roman"/>
                <a:ea typeface="Frutiger 55 Roman"/>
              </a:rPr>
              <a:t>Küche</a:t>
            </a:r>
            <a:r>
              <a:rPr lang="en-US" sz="2800" spc="-1" dirty="0">
                <a:solidFill>
                  <a:srgbClr val="000000"/>
                </a:solidFill>
                <a:latin typeface="Frutiger 55 Roman"/>
                <a:ea typeface="Frutiger 55 Roman"/>
              </a:rPr>
              <a:t> &amp; Info-Point in Hamburg </a:t>
            </a:r>
            <a:r>
              <a:rPr lang="en-US" sz="2800" spc="-1" dirty="0" err="1">
                <a:solidFill>
                  <a:srgbClr val="000000"/>
                </a:solidFill>
                <a:latin typeface="Frutiger 55 Roman"/>
                <a:ea typeface="Frutiger 55 Roman"/>
              </a:rPr>
              <a:t>gesucht</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Meldet</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euch</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bei</a:t>
            </a:r>
            <a:r>
              <a:rPr lang="en-US" sz="2800" spc="-1" dirty="0">
                <a:solidFill>
                  <a:srgbClr val="000000"/>
                </a:solidFill>
                <a:latin typeface="Frutiger 55 Roman"/>
                <a:ea typeface="Frutiger 55 Roman"/>
              </a:rPr>
              <a:t>: </a:t>
            </a:r>
            <a:r>
              <a:rPr lang="en-US" sz="2800" spc="-1" dirty="0" err="1">
                <a:solidFill>
                  <a:srgbClr val="000000"/>
                </a:solidFill>
                <a:latin typeface="Frutiger 55 Roman"/>
                <a:ea typeface="Frutiger 55 Roman"/>
              </a:rPr>
              <a:t>bettenboersehh@riseup.net</a:t>
            </a:r>
            <a:endParaRPr lang="en-US" sz="2800" b="0" strike="noStrike" spc="-1" dirty="0">
              <a:solidFill>
                <a:srgbClr val="000000"/>
              </a:solidFill>
              <a:latin typeface="Frutiger 55 Roman"/>
              <a:ea typeface="Frutiger 55 Roman"/>
            </a:endParaRPr>
          </a:p>
        </p:txBody>
      </p:sp>
      <p:sp>
        <p:nvSpPr>
          <p:cNvPr id="9" name="Textfeld 8">
            <a:extLst>
              <a:ext uri="{FF2B5EF4-FFF2-40B4-BE49-F238E27FC236}">
                <a16:creationId xmlns:a16="http://schemas.microsoft.com/office/drawing/2014/main" id="{209E354D-ECF9-492F-8FCC-9841E677EBC0}"/>
              </a:ext>
            </a:extLst>
          </p:cNvPr>
          <p:cNvSpPr txBox="1"/>
          <p:nvPr/>
        </p:nvSpPr>
        <p:spPr>
          <a:xfrm>
            <a:off x="6111476" y="8915697"/>
            <a:ext cx="6600480" cy="461665"/>
          </a:xfrm>
          <a:prstGeom prst="rect">
            <a:avLst/>
          </a:prstGeom>
          <a:noFill/>
        </p:spPr>
        <p:txBody>
          <a:bodyPr wrap="square">
            <a:spAutoFit/>
          </a:bodyPr>
          <a:lstStyle/>
          <a:p>
            <a:r>
              <a:rPr lang="en-US" sz="2400" spc="-1" dirty="0">
                <a:latin typeface="Aku &amp; Kamu"/>
                <a:ea typeface="Aku &amp; Kamu"/>
              </a:rPr>
              <a:t>Alle </a:t>
            </a:r>
            <a:r>
              <a:rPr lang="en-US" sz="2400" spc="-1" dirty="0" err="1">
                <a:latin typeface="Aku &amp; Kamu"/>
                <a:ea typeface="Aku &amp; Kamu"/>
              </a:rPr>
              <a:t>aktuellen</a:t>
            </a:r>
            <a:r>
              <a:rPr lang="en-US" sz="2400" spc="-1" dirty="0">
                <a:latin typeface="Aku &amp; Kamu"/>
                <a:ea typeface="Aku &amp; Kamu"/>
              </a:rPr>
              <a:t> </a:t>
            </a:r>
            <a:r>
              <a:rPr lang="en-US" sz="2400" b="0" strike="noStrike" spc="-1" dirty="0" err="1">
                <a:latin typeface="Aku &amp; Kamu"/>
                <a:ea typeface="Aku &amp; Kamu"/>
              </a:rPr>
              <a:t>Infos</a:t>
            </a:r>
            <a:r>
              <a:rPr lang="en-US" sz="2400" b="0" strike="noStrike" spc="-1" dirty="0">
                <a:latin typeface="Aku &amp; Kamu"/>
                <a:ea typeface="Aku &amp; Kamu"/>
              </a:rPr>
              <a:t> auf www.ende-gelaende.org !</a:t>
            </a:r>
            <a:endParaRPr lang="de-DE" sz="2400" dirty="0"/>
          </a:p>
        </p:txBody>
      </p:sp>
    </p:spTree>
    <p:extLst>
      <p:ext uri="{BB962C8B-B14F-4D97-AF65-F5344CB8AC3E}">
        <p14:creationId xmlns:p14="http://schemas.microsoft.com/office/powerpoint/2010/main" val="1398110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Rectangle 1"/>
          <p:cNvSpPr/>
          <p:nvPr/>
        </p:nvSpPr>
        <p:spPr>
          <a:xfrm>
            <a:off x="0" y="376238"/>
            <a:ext cx="13004800" cy="1011238"/>
          </a:xfrm>
          <a:prstGeom prst="rect">
            <a:avLst/>
          </a:prstGeom>
          <a:solidFill>
            <a:srgbClr val="C7327C"/>
          </a:solidFill>
          <a:ln w="12700">
            <a:miter lim="400000"/>
          </a:ln>
        </p:spPr>
        <p:txBody>
          <a:bodyPr lIns="45719" rIns="45719" anchor="ctr"/>
          <a:lstStyle/>
          <a:p>
            <a:pPr>
              <a:lnSpc>
                <a:spcPct val="93000"/>
              </a:lnSpc>
              <a:defRPr>
                <a:latin typeface="Arial"/>
                <a:ea typeface="Arial"/>
                <a:cs typeface="Arial"/>
                <a:sym typeface="Arial"/>
              </a:defRPr>
            </a:pPr>
            <a:endParaRPr/>
          </a:p>
        </p:txBody>
      </p:sp>
      <p:pic>
        <p:nvPicPr>
          <p:cNvPr id="508" name="Picture 14" descr="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66895" y="46037"/>
            <a:ext cx="2007743" cy="2007743"/>
          </a:xfrm>
          <a:prstGeom prst="rect">
            <a:avLst/>
          </a:prstGeom>
          <a:ln w="12700">
            <a:miter lim="400000"/>
          </a:ln>
        </p:spPr>
      </p:pic>
      <p:sp>
        <p:nvSpPr>
          <p:cNvPr id="510" name="Rectangle 2"/>
          <p:cNvSpPr txBox="1"/>
          <p:nvPr/>
        </p:nvSpPr>
        <p:spPr>
          <a:xfrm>
            <a:off x="404813" y="460475"/>
            <a:ext cx="12195176" cy="841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60" tIns="50760" rIns="50760" bIns="50760" anchor="ctr">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6000">
                <a:solidFill>
                  <a:schemeClr val="accent3">
                    <a:lumOff val="44000"/>
                  </a:schemeClr>
                </a:solidFill>
              </a:defRPr>
            </a:pPr>
            <a:endParaRPr sz="4800" dirty="0"/>
          </a:p>
        </p:txBody>
      </p:sp>
      <p:sp>
        <p:nvSpPr>
          <p:cNvPr id="7" name="CustomShape 3">
            <a:extLst>
              <a:ext uri="{FF2B5EF4-FFF2-40B4-BE49-F238E27FC236}">
                <a16:creationId xmlns:a16="http://schemas.microsoft.com/office/drawing/2014/main" id="{97FE675A-7AE7-48C4-857F-6B1767238025}"/>
              </a:ext>
            </a:extLst>
          </p:cNvPr>
          <p:cNvSpPr/>
          <p:nvPr/>
        </p:nvSpPr>
        <p:spPr>
          <a:xfrm>
            <a:off x="370818" y="454104"/>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err="1">
                <a:solidFill>
                  <a:srgbClr val="FFFFFF"/>
                </a:solidFill>
                <a:latin typeface="Aku &amp; Kamu"/>
                <a:ea typeface="Aku &amp; Kamu"/>
              </a:rPr>
              <a:t>Anreise</a:t>
            </a:r>
            <a:r>
              <a:rPr lang="en-US" sz="4800" b="0" strike="noStrike" spc="-1" dirty="0">
                <a:solidFill>
                  <a:srgbClr val="FFFFFF"/>
                </a:solidFill>
                <a:latin typeface="Aku &amp; Kamu"/>
                <a:ea typeface="Aku &amp; Kamu"/>
              </a:rPr>
              <a:t> &amp; </a:t>
            </a:r>
            <a:r>
              <a:rPr lang="en-US" sz="4800" b="0" strike="noStrike" spc="-1" dirty="0" err="1">
                <a:solidFill>
                  <a:srgbClr val="FFFFFF"/>
                </a:solidFill>
                <a:latin typeface="Aku &amp; Kamu"/>
                <a:ea typeface="Aku &amp; Kamu"/>
              </a:rPr>
              <a:t>Anmelde-Koordination</a:t>
            </a:r>
            <a:endParaRPr lang="en-US" sz="4800" b="0" strike="noStrike" spc="-1" dirty="0">
              <a:latin typeface="Arial"/>
            </a:endParaRPr>
          </a:p>
        </p:txBody>
      </p:sp>
      <p:sp>
        <p:nvSpPr>
          <p:cNvPr id="9" name="Textfeld 8">
            <a:extLst>
              <a:ext uri="{FF2B5EF4-FFF2-40B4-BE49-F238E27FC236}">
                <a16:creationId xmlns:a16="http://schemas.microsoft.com/office/drawing/2014/main" id="{209E354D-ECF9-492F-8FCC-9841E677EBC0}"/>
              </a:ext>
            </a:extLst>
          </p:cNvPr>
          <p:cNvSpPr txBox="1"/>
          <p:nvPr/>
        </p:nvSpPr>
        <p:spPr>
          <a:xfrm>
            <a:off x="751819" y="8811328"/>
            <a:ext cx="10398782" cy="523220"/>
          </a:xfrm>
          <a:prstGeom prst="rect">
            <a:avLst/>
          </a:prstGeom>
          <a:noFill/>
        </p:spPr>
        <p:txBody>
          <a:bodyPr wrap="square">
            <a:spAutoFit/>
          </a:bodyPr>
          <a:lstStyle/>
          <a:p>
            <a:r>
              <a:rPr lang="en-US" sz="2800" b="1" strike="noStrike" spc="-1" dirty="0" err="1">
                <a:latin typeface="Aku &amp; Kamu"/>
                <a:ea typeface="Aku &amp; Kamu"/>
              </a:rPr>
              <a:t>www.ende-gelaende.org</a:t>
            </a:r>
            <a:r>
              <a:rPr lang="en-US" sz="2800" b="1" spc="-1" dirty="0">
                <a:latin typeface="Aku &amp; Kamu"/>
                <a:ea typeface="Aku &amp; Kamu"/>
              </a:rPr>
              <a:t>/anreise-brunsbuettel-2021/</a:t>
            </a:r>
            <a:endParaRPr lang="de-DE" sz="2800" b="1" dirty="0"/>
          </a:p>
        </p:txBody>
      </p:sp>
      <p:sp>
        <p:nvSpPr>
          <p:cNvPr id="10" name="CustomShape 1">
            <a:extLst>
              <a:ext uri="{FF2B5EF4-FFF2-40B4-BE49-F238E27FC236}">
                <a16:creationId xmlns:a16="http://schemas.microsoft.com/office/drawing/2014/main" id="{491AC60E-B3CE-7847-AFF1-D4AAEBD8AA23}"/>
              </a:ext>
            </a:extLst>
          </p:cNvPr>
          <p:cNvSpPr/>
          <p:nvPr/>
        </p:nvSpPr>
        <p:spPr>
          <a:xfrm>
            <a:off x="370818" y="3461113"/>
            <a:ext cx="7251638" cy="5226991"/>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457200" indent="-456840">
              <a:spcBef>
                <a:spcPts val="1001"/>
              </a:spcBef>
              <a:buClr>
                <a:srgbClr val="000000"/>
              </a:buClr>
              <a:buSzPct val="80000"/>
              <a:buFont typeface="Arial"/>
              <a:buChar char="•"/>
            </a:pPr>
            <a:r>
              <a:rPr lang="en-US" sz="2800" spc="-1" dirty="0" err="1">
                <a:solidFill>
                  <a:srgbClr val="000000"/>
                </a:solidFill>
                <a:latin typeface="Frutiger 55 Roman"/>
              </a:rPr>
              <a:t>Ihr</a:t>
            </a:r>
            <a:r>
              <a:rPr lang="en-US" sz="2800" spc="-1" dirty="0">
                <a:solidFill>
                  <a:srgbClr val="000000"/>
                </a:solidFill>
                <a:latin typeface="Frutiger 55 Roman"/>
              </a:rPr>
              <a:t> </a:t>
            </a:r>
            <a:r>
              <a:rPr lang="en-US" sz="2800" spc="-1" dirty="0" err="1">
                <a:solidFill>
                  <a:srgbClr val="000000"/>
                </a:solidFill>
                <a:latin typeface="Frutiger 55 Roman"/>
              </a:rPr>
              <a:t>müsst</a:t>
            </a:r>
            <a:r>
              <a:rPr lang="en-US" sz="2800" spc="-1" dirty="0">
                <a:solidFill>
                  <a:srgbClr val="000000"/>
                </a:solidFill>
                <a:latin typeface="Frutiger 55 Roman"/>
              </a:rPr>
              <a:t> </a:t>
            </a:r>
            <a:r>
              <a:rPr lang="en-US" sz="2800" spc="-1" dirty="0" err="1">
                <a:solidFill>
                  <a:srgbClr val="000000"/>
                </a:solidFill>
                <a:latin typeface="Frutiger 55 Roman"/>
              </a:rPr>
              <a:t>keine</a:t>
            </a:r>
            <a:r>
              <a:rPr lang="en-US" sz="2800" spc="-1" dirty="0">
                <a:solidFill>
                  <a:srgbClr val="000000"/>
                </a:solidFill>
                <a:latin typeface="Frutiger 55 Roman"/>
              </a:rPr>
              <a:t> </a:t>
            </a:r>
            <a:r>
              <a:rPr lang="en-US" sz="2800" spc="-1" dirty="0" err="1">
                <a:solidFill>
                  <a:srgbClr val="000000"/>
                </a:solidFill>
                <a:latin typeface="Frutiger 55 Roman"/>
              </a:rPr>
              <a:t>persönlichen</a:t>
            </a:r>
            <a:r>
              <a:rPr lang="en-US" sz="2800" spc="-1" dirty="0">
                <a:solidFill>
                  <a:srgbClr val="000000"/>
                </a:solidFill>
                <a:latin typeface="Frutiger 55 Roman"/>
              </a:rPr>
              <a:t> </a:t>
            </a:r>
            <a:r>
              <a:rPr lang="en-US" sz="2800" spc="-1" dirty="0" err="1">
                <a:solidFill>
                  <a:srgbClr val="000000"/>
                </a:solidFill>
                <a:latin typeface="Frutiger 55 Roman"/>
              </a:rPr>
              <a:t>Daten</a:t>
            </a:r>
            <a:r>
              <a:rPr lang="en-US" sz="2800" spc="-1" dirty="0">
                <a:solidFill>
                  <a:srgbClr val="000000"/>
                </a:solidFill>
                <a:latin typeface="Frutiger 55 Roman"/>
              </a:rPr>
              <a:t> </a:t>
            </a:r>
            <a:r>
              <a:rPr lang="en-US" sz="2800" spc="-1" dirty="0" err="1">
                <a:solidFill>
                  <a:srgbClr val="000000"/>
                </a:solidFill>
                <a:latin typeface="Frutiger 55 Roman"/>
              </a:rPr>
              <a:t>angeben</a:t>
            </a:r>
            <a:r>
              <a:rPr lang="en-US" sz="2800" spc="-1" dirty="0">
                <a:solidFill>
                  <a:srgbClr val="000000"/>
                </a:solidFill>
                <a:latin typeface="Frutiger 55 Roman"/>
              </a:rPr>
              <a:t>. Das </a:t>
            </a:r>
            <a:r>
              <a:rPr lang="en-US" sz="2800" spc="-1" dirty="0" err="1">
                <a:solidFill>
                  <a:srgbClr val="000000"/>
                </a:solidFill>
                <a:latin typeface="Frutiger 55 Roman"/>
              </a:rPr>
              <a:t>Anmeldetool</a:t>
            </a:r>
            <a:r>
              <a:rPr lang="en-US" sz="2800" spc="-1" dirty="0">
                <a:solidFill>
                  <a:srgbClr val="000000"/>
                </a:solidFill>
                <a:latin typeface="Frutiger 55 Roman"/>
              </a:rPr>
              <a:t> </a:t>
            </a:r>
            <a:r>
              <a:rPr lang="en-US" sz="2800" spc="-1" dirty="0" err="1">
                <a:solidFill>
                  <a:srgbClr val="000000"/>
                </a:solidFill>
                <a:latin typeface="Frutiger 55 Roman"/>
              </a:rPr>
              <a:t>ist</a:t>
            </a:r>
            <a:r>
              <a:rPr lang="en-US" sz="2800" spc="-1" dirty="0">
                <a:solidFill>
                  <a:srgbClr val="000000"/>
                </a:solidFill>
                <a:latin typeface="Frutiger 55 Roman"/>
              </a:rPr>
              <a:t> (</a:t>
            </a:r>
            <a:r>
              <a:rPr lang="en-US" sz="2800" spc="-1" dirty="0" err="1">
                <a:solidFill>
                  <a:srgbClr val="000000"/>
                </a:solidFill>
                <a:latin typeface="Frutiger 55 Roman"/>
              </a:rPr>
              <a:t>verschlüsselt</a:t>
            </a:r>
            <a:r>
              <a:rPr lang="en-US" sz="2800" spc="-1" dirty="0">
                <a:solidFill>
                  <a:srgbClr val="000000"/>
                </a:solidFill>
                <a:latin typeface="Frutiger 55 Roman"/>
              </a:rPr>
              <a:t>) und anonym</a:t>
            </a:r>
          </a:p>
          <a:p>
            <a:pPr marL="457200" indent="-456840">
              <a:spcBef>
                <a:spcPts val="1001"/>
              </a:spcBef>
              <a:buClr>
                <a:srgbClr val="000000"/>
              </a:buClr>
              <a:buSzPct val="80000"/>
              <a:buFont typeface="Arial"/>
              <a:buChar char="•"/>
            </a:pPr>
            <a:r>
              <a:rPr lang="de-DE" sz="2800" spc="-1" dirty="0">
                <a:solidFill>
                  <a:srgbClr val="000000"/>
                </a:solidFill>
                <a:latin typeface="Frutiger 55 Roman"/>
              </a:rPr>
              <a:t>Wenn eure Gruppen über 15 Personen groß ist, schreibt eine Email an </a:t>
            </a:r>
            <a:r>
              <a:rPr lang="de-DE" sz="2800" spc="-1" dirty="0">
                <a:solidFill>
                  <a:srgbClr val="000000"/>
                </a:solidFill>
                <a:latin typeface="Frutiger 55 Roman"/>
                <a:hlinkClick r:id="rId4"/>
              </a:rPr>
              <a:t>busmobi@ende-gelaende.org</a:t>
            </a:r>
            <a:r>
              <a:rPr lang="de-DE" sz="2800" spc="-1" dirty="0">
                <a:solidFill>
                  <a:srgbClr val="000000"/>
                </a:solidFill>
                <a:latin typeface="Frutiger 55 Roman"/>
              </a:rPr>
              <a:t>, ggf. könnt ihr dann weitere Infos zur </a:t>
            </a:r>
            <a:r>
              <a:rPr lang="de-DE" sz="2800" spc="-1" dirty="0" err="1">
                <a:solidFill>
                  <a:srgbClr val="000000"/>
                </a:solidFill>
                <a:latin typeface="Frutiger 55 Roman"/>
              </a:rPr>
              <a:t>Ünterstützung</a:t>
            </a:r>
            <a:r>
              <a:rPr lang="de-DE" sz="2800" spc="-1" dirty="0">
                <a:solidFill>
                  <a:srgbClr val="000000"/>
                </a:solidFill>
                <a:latin typeface="Frutiger 55 Roman"/>
              </a:rPr>
              <a:t> einer Großgruppenanreise bekommen</a:t>
            </a:r>
          </a:p>
          <a:p>
            <a:pPr marL="457200" indent="-456840">
              <a:spcBef>
                <a:spcPts val="1001"/>
              </a:spcBef>
              <a:buClr>
                <a:srgbClr val="000000"/>
              </a:buClr>
              <a:buSzPct val="80000"/>
              <a:buFont typeface="Arial"/>
              <a:buChar char="•"/>
            </a:pPr>
            <a:r>
              <a:rPr lang="de-DE" sz="2800" spc="-1" dirty="0">
                <a:solidFill>
                  <a:srgbClr val="000000"/>
                </a:solidFill>
                <a:latin typeface="Frutiger 55 Roman"/>
              </a:rPr>
              <a:t>Ihr wollt wissen ob aus eurer Stadt/Region eine organisierte Bahn/Busanreise geplant ist? </a:t>
            </a:r>
          </a:p>
          <a:p>
            <a:pPr marL="360">
              <a:spcBef>
                <a:spcPts val="1001"/>
              </a:spcBef>
              <a:buClr>
                <a:srgbClr val="000000"/>
              </a:buClr>
              <a:buSzPct val="80000"/>
            </a:pPr>
            <a:r>
              <a:rPr lang="de-DE" sz="2800" spc="-1" dirty="0">
                <a:solidFill>
                  <a:srgbClr val="000000"/>
                </a:solidFill>
                <a:latin typeface="Frutiger 55 Roman"/>
              </a:rPr>
              <a:t>-&gt; schaut hier nach: </a:t>
            </a:r>
          </a:p>
        </p:txBody>
      </p:sp>
      <p:pic>
        <p:nvPicPr>
          <p:cNvPr id="3" name="Grafik 2" descr="Ein Bild, das Text enthält.&#10;&#10;Automatisch generierte Beschreibung">
            <a:extLst>
              <a:ext uri="{FF2B5EF4-FFF2-40B4-BE49-F238E27FC236}">
                <a16:creationId xmlns:a16="http://schemas.microsoft.com/office/drawing/2014/main" id="{E629D592-752A-5F48-89B0-3DD2C8227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3400" y="3923430"/>
            <a:ext cx="6113400" cy="3936131"/>
          </a:xfrm>
          <a:prstGeom prst="rect">
            <a:avLst/>
          </a:prstGeom>
        </p:spPr>
      </p:pic>
      <p:sp>
        <p:nvSpPr>
          <p:cNvPr id="4" name="Textfeld 3">
            <a:extLst>
              <a:ext uri="{FF2B5EF4-FFF2-40B4-BE49-F238E27FC236}">
                <a16:creationId xmlns:a16="http://schemas.microsoft.com/office/drawing/2014/main" id="{83C7B356-2074-2C46-B8B2-14FC3C54E712}"/>
              </a:ext>
            </a:extLst>
          </p:cNvPr>
          <p:cNvSpPr txBox="1"/>
          <p:nvPr/>
        </p:nvSpPr>
        <p:spPr>
          <a:xfrm>
            <a:off x="475076" y="2133220"/>
            <a:ext cx="12054648" cy="1231106"/>
          </a:xfrm>
          <a:prstGeom prst="rect">
            <a:avLst/>
          </a:prstGeom>
          <a:noFill/>
        </p:spPr>
        <p:txBody>
          <a:bodyPr wrap="square" rtlCol="0">
            <a:spAutoFit/>
          </a:bodyPr>
          <a:lstStyle/>
          <a:p>
            <a:pPr algn="ctr"/>
            <a:r>
              <a:rPr lang="en-US" sz="2800" b="1" spc="-1" dirty="0">
                <a:solidFill>
                  <a:srgbClr val="000000"/>
                </a:solidFill>
                <a:latin typeface="Frutiger 55 Roman"/>
              </a:rPr>
              <a:t>Bitte </a:t>
            </a:r>
            <a:r>
              <a:rPr lang="en-US" sz="2800" b="1" spc="-1" dirty="0" err="1">
                <a:solidFill>
                  <a:srgbClr val="000000"/>
                </a:solidFill>
                <a:latin typeface="Frutiger 55 Roman"/>
              </a:rPr>
              <a:t>meldet</a:t>
            </a:r>
            <a:r>
              <a:rPr lang="en-US" sz="2800" b="1" spc="-1" dirty="0">
                <a:solidFill>
                  <a:srgbClr val="000000"/>
                </a:solidFill>
                <a:latin typeface="Frutiger 55 Roman"/>
              </a:rPr>
              <a:t> </a:t>
            </a:r>
            <a:r>
              <a:rPr lang="en-US" sz="2800" b="1" spc="-1" dirty="0" err="1">
                <a:solidFill>
                  <a:srgbClr val="000000"/>
                </a:solidFill>
                <a:latin typeface="Frutiger 55 Roman"/>
              </a:rPr>
              <a:t>euch</a:t>
            </a:r>
            <a:r>
              <a:rPr lang="en-US" sz="2800" b="1" spc="-1" dirty="0">
                <a:solidFill>
                  <a:srgbClr val="000000"/>
                </a:solidFill>
                <a:latin typeface="Frutiger 55 Roman"/>
              </a:rPr>
              <a:t> </a:t>
            </a:r>
            <a:r>
              <a:rPr lang="en-US" sz="2800" b="1" spc="-1" dirty="0" err="1">
                <a:solidFill>
                  <a:srgbClr val="000000"/>
                </a:solidFill>
                <a:latin typeface="Frutiger 55 Roman"/>
              </a:rPr>
              <a:t>über</a:t>
            </a:r>
            <a:r>
              <a:rPr lang="en-US" sz="2800" b="1" spc="-1" dirty="0">
                <a:solidFill>
                  <a:srgbClr val="000000"/>
                </a:solidFill>
                <a:latin typeface="Frutiger 55 Roman"/>
              </a:rPr>
              <a:t> </a:t>
            </a:r>
            <a:r>
              <a:rPr lang="en-US" sz="2800" b="1" spc="-1" dirty="0" err="1">
                <a:solidFill>
                  <a:srgbClr val="000000"/>
                </a:solidFill>
                <a:latin typeface="Frutiger 55 Roman"/>
              </a:rPr>
              <a:t>unser</a:t>
            </a:r>
            <a:r>
              <a:rPr lang="en-US" sz="2800" b="1" spc="-1" dirty="0">
                <a:solidFill>
                  <a:srgbClr val="000000"/>
                </a:solidFill>
                <a:latin typeface="Frutiger 55 Roman"/>
              </a:rPr>
              <a:t> Online-Tool auf der Ende </a:t>
            </a:r>
            <a:r>
              <a:rPr lang="en-US" sz="2800" b="1" spc="-1" dirty="0" err="1">
                <a:solidFill>
                  <a:srgbClr val="000000"/>
                </a:solidFill>
                <a:latin typeface="Frutiger 55 Roman"/>
              </a:rPr>
              <a:t>Gelände</a:t>
            </a:r>
            <a:r>
              <a:rPr lang="en-US" sz="2800" b="1" spc="-1" dirty="0">
                <a:solidFill>
                  <a:srgbClr val="000000"/>
                </a:solidFill>
                <a:latin typeface="Frutiger 55 Roman"/>
              </a:rPr>
              <a:t> Website an – das </a:t>
            </a:r>
            <a:r>
              <a:rPr lang="en-US" sz="2800" b="1" spc="-1" dirty="0" err="1">
                <a:solidFill>
                  <a:srgbClr val="000000"/>
                </a:solidFill>
                <a:latin typeface="Frutiger 55 Roman"/>
              </a:rPr>
              <a:t>hilft</a:t>
            </a:r>
            <a:r>
              <a:rPr lang="en-US" sz="2800" b="1" spc="-1" dirty="0">
                <a:solidFill>
                  <a:srgbClr val="000000"/>
                </a:solidFill>
                <a:latin typeface="Frutiger 55 Roman"/>
              </a:rPr>
              <a:t> </a:t>
            </a:r>
            <a:r>
              <a:rPr lang="en-US" sz="2800" b="1" spc="-1" dirty="0" err="1">
                <a:solidFill>
                  <a:srgbClr val="000000"/>
                </a:solidFill>
                <a:latin typeface="Frutiger 55 Roman"/>
              </a:rPr>
              <a:t>uns</a:t>
            </a:r>
            <a:r>
              <a:rPr lang="en-US" sz="2800" b="1" spc="-1" dirty="0">
                <a:solidFill>
                  <a:srgbClr val="000000"/>
                </a:solidFill>
                <a:latin typeface="Frutiger 55 Roman"/>
              </a:rPr>
              <a:t> </a:t>
            </a:r>
            <a:r>
              <a:rPr lang="en-US" sz="2800" b="1" spc="-1" dirty="0" err="1">
                <a:solidFill>
                  <a:srgbClr val="000000"/>
                </a:solidFill>
                <a:latin typeface="Frutiger 55 Roman"/>
              </a:rPr>
              <a:t>einen</a:t>
            </a:r>
            <a:r>
              <a:rPr lang="en-US" sz="2800" b="1" spc="-1" dirty="0">
                <a:solidFill>
                  <a:srgbClr val="000000"/>
                </a:solidFill>
                <a:latin typeface="Frutiger 55 Roman"/>
              </a:rPr>
              <a:t> </a:t>
            </a:r>
            <a:r>
              <a:rPr lang="en-US" sz="2800" b="1" spc="-1" dirty="0" err="1">
                <a:solidFill>
                  <a:srgbClr val="000000"/>
                </a:solidFill>
                <a:latin typeface="Frutiger 55 Roman"/>
              </a:rPr>
              <a:t>Überblick</a:t>
            </a:r>
            <a:r>
              <a:rPr lang="en-US" sz="2800" b="1" spc="-1" dirty="0">
                <a:solidFill>
                  <a:srgbClr val="000000"/>
                </a:solidFill>
                <a:latin typeface="Frutiger 55 Roman"/>
              </a:rPr>
              <a:t> </a:t>
            </a:r>
            <a:r>
              <a:rPr lang="en-US" sz="2800" b="1" spc="-1" dirty="0" err="1">
                <a:solidFill>
                  <a:srgbClr val="000000"/>
                </a:solidFill>
                <a:latin typeface="Frutiger 55 Roman"/>
              </a:rPr>
              <a:t>über</a:t>
            </a:r>
            <a:r>
              <a:rPr lang="en-US" sz="2800" b="1" spc="-1" dirty="0">
                <a:solidFill>
                  <a:srgbClr val="000000"/>
                </a:solidFill>
                <a:latin typeface="Frutiger 55 Roman"/>
              </a:rPr>
              <a:t> Camp &amp; </a:t>
            </a:r>
            <a:r>
              <a:rPr lang="en-US" sz="2800" b="1" spc="-1" dirty="0" err="1">
                <a:solidFill>
                  <a:srgbClr val="000000"/>
                </a:solidFill>
                <a:latin typeface="Frutiger 55 Roman"/>
              </a:rPr>
              <a:t>Bettenbörsen</a:t>
            </a:r>
            <a:r>
              <a:rPr lang="en-US" sz="2800" b="1" spc="-1" dirty="0">
                <a:solidFill>
                  <a:srgbClr val="000000"/>
                </a:solidFill>
                <a:latin typeface="Frutiger 55 Roman"/>
              </a:rPr>
              <a:t> </a:t>
            </a:r>
            <a:r>
              <a:rPr lang="en-US" sz="2800" b="1" spc="-1" dirty="0" err="1">
                <a:solidFill>
                  <a:srgbClr val="000000"/>
                </a:solidFill>
                <a:latin typeface="Frutiger 55 Roman"/>
              </a:rPr>
              <a:t>Befüllung</a:t>
            </a:r>
            <a:r>
              <a:rPr lang="en-US" sz="2800" b="1" spc="-1" dirty="0">
                <a:solidFill>
                  <a:srgbClr val="000000"/>
                </a:solidFill>
                <a:latin typeface="Frutiger 55 Roman"/>
              </a:rPr>
              <a:t> </a:t>
            </a:r>
            <a:r>
              <a:rPr lang="en-US" sz="2800" b="1" spc="-1" dirty="0" err="1">
                <a:solidFill>
                  <a:srgbClr val="000000"/>
                </a:solidFill>
                <a:latin typeface="Frutiger 55 Roman"/>
              </a:rPr>
              <a:t>zu</a:t>
            </a:r>
            <a:r>
              <a:rPr lang="en-US" sz="2800" b="1" spc="-1" dirty="0">
                <a:solidFill>
                  <a:srgbClr val="000000"/>
                </a:solidFill>
                <a:latin typeface="Frutiger 55 Roman"/>
              </a:rPr>
              <a:t> </a:t>
            </a:r>
            <a:r>
              <a:rPr lang="en-US" sz="2800" b="1" spc="-1" dirty="0" err="1">
                <a:solidFill>
                  <a:srgbClr val="000000"/>
                </a:solidFill>
                <a:latin typeface="Frutiger 55 Roman"/>
              </a:rPr>
              <a:t>behalten</a:t>
            </a:r>
            <a:endParaRPr lang="en-US" sz="2800" b="1" spc="-1" dirty="0">
              <a:solidFill>
                <a:srgbClr val="000000"/>
              </a:solidFill>
              <a:latin typeface="Frutiger 55 Roman"/>
            </a:endParaRPr>
          </a:p>
          <a:p>
            <a:pPr algn="ctr"/>
            <a:endParaRPr lang="de-DE" dirty="0"/>
          </a:p>
        </p:txBody>
      </p:sp>
    </p:spTree>
    <p:extLst>
      <p:ext uri="{BB962C8B-B14F-4D97-AF65-F5344CB8AC3E}">
        <p14:creationId xmlns:p14="http://schemas.microsoft.com/office/powerpoint/2010/main" val="3607993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1"/>
          <p:cNvSpPr/>
          <p:nvPr/>
        </p:nvSpPr>
        <p:spPr>
          <a:xfrm>
            <a:off x="-49320" y="376200"/>
            <a:ext cx="1310292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400" name="CustomShape 2"/>
          <p:cNvSpPr/>
          <p:nvPr/>
        </p:nvSpPr>
        <p:spPr>
          <a:xfrm>
            <a:off x="501120" y="5270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Aktionskonsens</a:t>
            </a:r>
            <a:endParaRPr lang="en-US" sz="4800" b="0" strike="noStrike" spc="-1">
              <a:latin typeface="Arial"/>
            </a:endParaRPr>
          </a:p>
        </p:txBody>
      </p:sp>
      <p:sp>
        <p:nvSpPr>
          <p:cNvPr id="401" name="CustomShape 3"/>
          <p:cNvSpPr/>
          <p:nvPr/>
        </p:nvSpPr>
        <p:spPr>
          <a:xfrm>
            <a:off x="501120" y="1700136"/>
            <a:ext cx="12386520" cy="7181372"/>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r>
              <a:rPr lang="de-DE" sz="2000" b="1" dirty="0" err="1"/>
              <a:t>Auschnitt</a:t>
            </a:r>
            <a:r>
              <a:rPr lang="de-DE" sz="2000" b="1" dirty="0"/>
              <a:t> aus dem Aktionskonsens: </a:t>
            </a:r>
          </a:p>
          <a:p>
            <a:endParaRPr lang="de-DE" sz="2000" dirty="0"/>
          </a:p>
          <a:p>
            <a:r>
              <a:rPr lang="de-DE" sz="2000" dirty="0"/>
              <a:t>Unsere Aktionsformen sind offen angekündigte Blockaden von fossiler, neokolonialer Infrastruktur. Unsere Aktionen bieten vielfältige Beteiligungsmöglichkeiten nach dem Vorbild der erfolgreichen Ende Gelände Aktionen in den Jahren 2015 bis 2020. Ob aktionserfahren oder nicht, alle sollen teilnehmen können.</a:t>
            </a:r>
          </a:p>
          <a:p>
            <a:endParaRPr lang="de-DE" sz="2000" dirty="0"/>
          </a:p>
          <a:p>
            <a:r>
              <a:rPr lang="de-DE" sz="2000" dirty="0"/>
              <a:t>Wir werden Infrastruktur, die die Klimakrise befeuert und neokoloniale Ausbeutungsverhältnisse fortschreibt, mit unseren Körpern blockieren und besetzen. Wir werden uns nicht von baulichen Hindernissen aufhalten lassen. Absperrungen von Polizei oder Werkschutz werden wir durch- oder umfließen. Unsere Aktion wird ein Bild der Vielfalt, Kreativität und Offenheit vermitteln. Unsere Aktion richtet sich nicht gegen die </a:t>
            </a:r>
            <a:r>
              <a:rPr lang="de-DE" sz="2000" dirty="0" err="1"/>
              <a:t>Arbeiter:innen</a:t>
            </a:r>
            <a:r>
              <a:rPr lang="de-DE" sz="2000" dirty="0"/>
              <a:t>. Die Sicherheit aller Beteiligten hat für uns Priorität. Mit Aktionstrainings im Vorfeld werden wir uns gut auf die Blockaden und auf einen sicheren Weg zu unseren Aktionsorten vorbereiten. Über das Ende der Blockade wird in Absprache mit den Supportstrukturen und den </a:t>
            </a:r>
            <a:r>
              <a:rPr lang="de-DE" sz="2000" dirty="0" err="1"/>
              <a:t>Delegiertenplena</a:t>
            </a:r>
            <a:r>
              <a:rPr lang="de-DE" sz="2000" dirty="0"/>
              <a:t> der Finger entschieden.</a:t>
            </a:r>
          </a:p>
          <a:p>
            <a:endParaRPr lang="de-DE" sz="2000" dirty="0"/>
          </a:p>
          <a:p>
            <a:r>
              <a:rPr lang="de-DE" sz="2000" dirty="0"/>
              <a:t>Wir laden Kleingruppen ein, unsere Aktion mit ihren Aktionsformen zu bereichern und freuen uns, wenn sie das Aktionswochenende nutzen, um ihren Forderungen nach mehr Klimagerechtigkeit und Antikolonialismus Ausdruck zu verleihen. Sollten Kleingruppen Unterstützung aus dem Bündnis wünschen, entscheiden einzelne EG- und Support-Strukturen, ob und wie sie diese unterstützen können. Gleiches gilt für Kleingruppen, die Blockaden über den abgesprochenen Zeitrahmen hinaus mit oder ohne Hilfsmittel (z.B. Lock-</a:t>
            </a:r>
            <a:r>
              <a:rPr lang="de-DE" sz="2000" dirty="0" err="1"/>
              <a:t>Ons</a:t>
            </a:r>
            <a:r>
              <a:rPr lang="de-DE" sz="2000" dirty="0"/>
              <a:t>) aufrecht erhalten wollen. Egal bei welcher Aktionsform – es ist zentral, dass alle sich gut vorbereiten und sich bewusst sind, was sie tun. Wir gefährden keine Menschen, verhalten uns ruhig und besonnen, und achten aufeinander. Wir kommen aus verschiedenen sozialen Bewegungen und politischen Spektren. Zusammen übernehmen wir Verantwortung für das Gelingen der Aktion.</a:t>
            </a:r>
          </a:p>
        </p:txBody>
      </p:sp>
      <p:pic>
        <p:nvPicPr>
          <p:cNvPr id="402"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3" name="Rechteck 2">
            <a:extLst>
              <a:ext uri="{FF2B5EF4-FFF2-40B4-BE49-F238E27FC236}">
                <a16:creationId xmlns:a16="http://schemas.microsoft.com/office/drawing/2014/main" id="{C731BACE-09C0-F74B-8D94-7A9A7319E3DB}"/>
              </a:ext>
            </a:extLst>
          </p:cNvPr>
          <p:cNvSpPr/>
          <p:nvPr/>
        </p:nvSpPr>
        <p:spPr>
          <a:xfrm>
            <a:off x="501120" y="9086334"/>
            <a:ext cx="7879145" cy="369332"/>
          </a:xfrm>
          <a:prstGeom prst="rect">
            <a:avLst/>
          </a:prstGeom>
        </p:spPr>
        <p:txBody>
          <a:bodyPr wrap="none">
            <a:spAutoFit/>
          </a:bodyPr>
          <a:lstStyle/>
          <a:p>
            <a:r>
              <a:rPr lang="de-DE" dirty="0"/>
              <a:t>Kompletter Konsens: https://</a:t>
            </a:r>
            <a:r>
              <a:rPr lang="de-DE" dirty="0" err="1"/>
              <a:t>www.ende-gelaende.org</a:t>
            </a:r>
            <a:r>
              <a:rPr lang="de-DE" dirty="0"/>
              <a:t>/aktionskonsens-2021/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49320" y="376200"/>
            <a:ext cx="1310292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404" name="CustomShape 2"/>
          <p:cNvSpPr/>
          <p:nvPr/>
        </p:nvSpPr>
        <p:spPr>
          <a:xfrm>
            <a:off x="501120" y="5270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HYGIENEKONZEPT</a:t>
            </a:r>
            <a:endParaRPr lang="en-US" sz="4800" b="0" strike="noStrike" spc="-1">
              <a:latin typeface="Arial"/>
            </a:endParaRPr>
          </a:p>
        </p:txBody>
      </p:sp>
      <p:sp>
        <p:nvSpPr>
          <p:cNvPr id="405" name="CustomShape 3"/>
          <p:cNvSpPr/>
          <p:nvPr/>
        </p:nvSpPr>
        <p:spPr>
          <a:xfrm>
            <a:off x="176787" y="1831716"/>
            <a:ext cx="6215120" cy="6996706"/>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360">
              <a:buClr>
                <a:srgbClr val="000000"/>
              </a:buClr>
            </a:pPr>
            <a:r>
              <a:rPr lang="en-US" sz="2800" b="1" strike="noStrike" spc="-1" dirty="0" err="1">
                <a:solidFill>
                  <a:srgbClr val="000000"/>
                </a:solidFill>
                <a:latin typeface="Frutiger 55 Roman"/>
                <a:ea typeface="Frutiger 55 Roman"/>
              </a:rPr>
              <a:t>Hygienekonzept</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wird</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derzeit</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noch</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augestellt</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Klar</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ist</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aber</a:t>
            </a:r>
            <a:r>
              <a:rPr lang="en-US" sz="2800" b="1" strike="noStrike" spc="-1" dirty="0">
                <a:solidFill>
                  <a:srgbClr val="000000"/>
                </a:solidFill>
                <a:latin typeface="Frutiger 55 Roman"/>
                <a:ea typeface="Frutiger 55 Roman"/>
              </a:rPr>
              <a:t>:</a:t>
            </a:r>
          </a:p>
          <a:p>
            <a:pPr marL="457560" indent="-457200">
              <a:buClr>
                <a:srgbClr val="000000"/>
              </a:buClr>
              <a:buFont typeface="Arial" panose="020B0604020202020204" pitchFamily="34" charset="0"/>
              <a:buChar char="•"/>
            </a:pPr>
            <a:endParaRPr lang="en-US" sz="2800" b="1" strike="noStrike" spc="-1" dirty="0">
              <a:solidFill>
                <a:srgbClr val="000000"/>
              </a:solidFill>
              <a:latin typeface="Frutiger 55 Roman"/>
              <a:ea typeface="Frutiger 55 Roman"/>
            </a:endParaRPr>
          </a:p>
          <a:p>
            <a:pPr marL="457560" indent="-457200">
              <a:buClr>
                <a:srgbClr val="000000"/>
              </a:buClr>
              <a:buFont typeface="Arial" panose="020B0604020202020204" pitchFamily="34" charset="0"/>
              <a:buChar char="•"/>
            </a:pPr>
            <a:r>
              <a:rPr lang="en-US" sz="2800" b="0" strike="noStrike" spc="-1" dirty="0" err="1">
                <a:solidFill>
                  <a:srgbClr val="000000"/>
                </a:solidFill>
                <a:latin typeface="Frutiger 55 Roman"/>
                <a:ea typeface="Frutiger 55 Roman"/>
              </a:rPr>
              <a:t>Wir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halten</a:t>
            </a:r>
            <a:r>
              <a:rPr lang="en-US" sz="2800" b="0" strike="noStrike" spc="-1" dirty="0">
                <a:solidFill>
                  <a:srgbClr val="000000"/>
                </a:solidFill>
                <a:latin typeface="Frutiger 55 Roman"/>
                <a:ea typeface="Frutiger 55 Roman"/>
              </a:rPr>
              <a:t> Corona-</a:t>
            </a:r>
            <a:r>
              <a:rPr lang="en-US" sz="2800" b="0" strike="noStrike" spc="-1" dirty="0" err="1">
                <a:solidFill>
                  <a:srgbClr val="000000"/>
                </a:solidFill>
                <a:latin typeface="Frutiger 55 Roman"/>
                <a:ea typeface="Frutiger 55 Roman"/>
              </a:rPr>
              <a:t>Schutzmaßnahmen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ein</a:t>
            </a:r>
            <a:endParaRPr lang="en-US" sz="2800" b="0" strike="noStrike" spc="-1" dirty="0">
              <a:solidFill>
                <a:srgbClr val="000000"/>
              </a:solidFill>
              <a:latin typeface="Frutiger 55 Roman"/>
              <a:ea typeface="Frutiger 55 Roman"/>
            </a:endParaRPr>
          </a:p>
          <a:p>
            <a:pPr marL="457560" indent="-457200">
              <a:buClr>
                <a:srgbClr val="000000"/>
              </a:buClr>
              <a:buFont typeface="Arial" panose="020B0604020202020204" pitchFamily="34" charset="0"/>
              <a:buChar char="•"/>
            </a:pPr>
            <a:endParaRPr lang="en-US" sz="2800" b="0" strike="noStrike" spc="-1" dirty="0">
              <a:latin typeface="Frutiger 55 Roman"/>
            </a:endParaRPr>
          </a:p>
          <a:p>
            <a:pPr marL="457560" indent="-457200">
              <a:buClr>
                <a:srgbClr val="000000"/>
              </a:buClr>
              <a:buFont typeface="Arial" panose="020B0604020202020204" pitchFamily="34" charset="0"/>
              <a:buChar char="•"/>
            </a:pPr>
            <a:r>
              <a:rPr lang="en-US" sz="2800" b="0" strike="noStrike" spc="-1" dirty="0">
                <a:solidFill>
                  <a:srgbClr val="000000"/>
                </a:solidFill>
                <a:latin typeface="Frutiger 55 Roman"/>
                <a:ea typeface="Frutiger 55 Roman"/>
              </a:rPr>
              <a:t>Die </a:t>
            </a:r>
            <a:r>
              <a:rPr lang="en-US" sz="2800" b="0" strike="noStrike" spc="-1" dirty="0" err="1">
                <a:solidFill>
                  <a:srgbClr val="000000"/>
                </a:solidFill>
                <a:latin typeface="Frutiger 55 Roman"/>
                <a:ea typeface="Frutiger 55 Roman"/>
              </a:rPr>
              <a:t>Aktion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findet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unter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freiem</a:t>
            </a:r>
            <a:r>
              <a:rPr lang="en-US" sz="2800" b="0" strike="noStrike" spc="-1" dirty="0">
                <a:solidFill>
                  <a:srgbClr val="000000"/>
                </a:solidFill>
                <a:latin typeface="Frutiger 55 Roman"/>
                <a:ea typeface="Frutiger 55 Roman"/>
              </a:rPr>
              <a:t> Himmel </a:t>
            </a:r>
            <a:r>
              <a:rPr lang="en-US" sz="2800" b="0" strike="noStrike" spc="-1" dirty="0" err="1">
                <a:solidFill>
                  <a:srgbClr val="000000"/>
                </a:solidFill>
                <a:latin typeface="Frutiger 55 Roman"/>
                <a:ea typeface="Frutiger 55 Roman"/>
              </a:rPr>
              <a:t>statt</a:t>
            </a:r>
            <a:endParaRPr lang="en-US" sz="2800" b="0" strike="noStrike" spc="-1" dirty="0">
              <a:solidFill>
                <a:srgbClr val="000000"/>
              </a:solidFill>
              <a:latin typeface="Frutiger 55 Roman"/>
              <a:ea typeface="Frutiger 55 Roman"/>
            </a:endParaRPr>
          </a:p>
          <a:p>
            <a:pPr marL="457560" indent="-457200">
              <a:buClr>
                <a:srgbClr val="000000"/>
              </a:buClr>
              <a:buFont typeface="Arial" panose="020B0604020202020204" pitchFamily="34" charset="0"/>
              <a:buChar char="•"/>
            </a:pPr>
            <a:endParaRPr lang="en-US" sz="2800" b="0" strike="noStrike" spc="-1" dirty="0">
              <a:latin typeface="Frutiger 55 Roman"/>
            </a:endParaRPr>
          </a:p>
          <a:p>
            <a:pPr marL="457560" indent="-457200">
              <a:buClr>
                <a:srgbClr val="000000"/>
              </a:buClr>
              <a:buFont typeface="Arial" panose="020B0604020202020204" pitchFamily="34" charset="0"/>
              <a:buChar char="•"/>
            </a:pPr>
            <a:r>
              <a:rPr lang="en-US" sz="2800" b="0" strike="noStrike" spc="-1" dirty="0" err="1">
                <a:solidFill>
                  <a:srgbClr val="000000"/>
                </a:solidFill>
                <a:latin typeface="Frutiger 55 Roman"/>
                <a:ea typeface="Frutiger 55 Roman"/>
              </a:rPr>
              <a:t>Wenn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Abstände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nicht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eingehalten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werden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können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wir</a:t>
            </a:r>
            <a:r>
              <a:rPr lang="en-US" sz="2800" b="0" strike="noStrike" spc="-1" dirty="0">
                <a:solidFill>
                  <a:srgbClr val="000000"/>
                </a:solidFill>
                <a:latin typeface="Frutiger 55 Roman"/>
                <a:ea typeface="Frutiger 55 Roman"/>
              </a:rPr>
              <a:t> in </a:t>
            </a:r>
            <a:r>
              <a:rPr lang="en-US" sz="2800" b="0" strike="noStrike" spc="-1" dirty="0" err="1">
                <a:solidFill>
                  <a:srgbClr val="000000"/>
                </a:solidFill>
                <a:latin typeface="Frutiger 55 Roman"/>
                <a:ea typeface="Frutiger 55 Roman"/>
              </a:rPr>
              <a:t>geschlossenen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Räumen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sind</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tragen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wir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Mund-Nasen-Bedeckung</a:t>
            </a:r>
            <a:endParaRPr lang="en-US" sz="2800" b="0" strike="noStrike" spc="-1" dirty="0">
              <a:solidFill>
                <a:srgbClr val="000000"/>
              </a:solidFill>
              <a:latin typeface="Frutiger 55 Roman"/>
              <a:ea typeface="Frutiger 55 Roman"/>
            </a:endParaRPr>
          </a:p>
          <a:p>
            <a:pPr marL="457560" indent="-457200">
              <a:buClr>
                <a:srgbClr val="000000"/>
              </a:buClr>
              <a:buFont typeface="Arial" panose="020B0604020202020204" pitchFamily="34" charset="0"/>
              <a:buChar char="•"/>
            </a:pPr>
            <a:endParaRPr lang="en-US" sz="2800" b="0" strike="noStrike" spc="-1" dirty="0">
              <a:latin typeface="Frutiger 55 Roman"/>
            </a:endParaRPr>
          </a:p>
          <a:p>
            <a:pPr marL="457560" indent="-457200">
              <a:buClr>
                <a:srgbClr val="000000"/>
              </a:buClr>
              <a:buFont typeface="Arial" panose="020B0604020202020204" pitchFamily="34" charset="0"/>
              <a:buChar char="•"/>
            </a:pPr>
            <a:r>
              <a:rPr lang="en-US" sz="2800" b="0" strike="noStrike" spc="-1" dirty="0" err="1">
                <a:solidFill>
                  <a:srgbClr val="000000"/>
                </a:solidFill>
                <a:latin typeface="Frutiger 55 Roman"/>
                <a:ea typeface="Frutiger 55 Roman"/>
              </a:rPr>
              <a:t>Regelmäßig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Hände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waschen</a:t>
            </a:r>
            <a:r>
              <a:rPr lang="en-US" sz="2800" b="0" strike="noStrike" spc="-1" dirty="0">
                <a:solidFill>
                  <a:srgbClr val="000000"/>
                </a:solidFill>
                <a:latin typeface="Frutiger 55 Roman"/>
                <a:ea typeface="Frutiger 55 Roman"/>
              </a:rPr>
              <a:t> &amp; </a:t>
            </a:r>
            <a:r>
              <a:rPr lang="en-US" sz="2800" b="0" strike="noStrike" spc="-1" dirty="0" err="1">
                <a:solidFill>
                  <a:srgbClr val="000000"/>
                </a:solidFill>
                <a:latin typeface="Frutiger 55 Roman"/>
                <a:ea typeface="Frutiger 55 Roman"/>
              </a:rPr>
              <a:t>desinfizieren</a:t>
            </a:r>
            <a:endParaRPr lang="en-US" sz="2800" b="0" strike="noStrike" spc="-1" dirty="0">
              <a:latin typeface="Frutiger 55 Roman"/>
            </a:endParaRPr>
          </a:p>
        </p:txBody>
      </p:sp>
      <p:pic>
        <p:nvPicPr>
          <p:cNvPr id="406"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pic>
        <p:nvPicPr>
          <p:cNvPr id="3" name="Grafik 2" descr="Ein Bild, das Person enthält.&#10;&#10;Automatisch generierte Beschreibung">
            <a:extLst>
              <a:ext uri="{FF2B5EF4-FFF2-40B4-BE49-F238E27FC236}">
                <a16:creationId xmlns:a16="http://schemas.microsoft.com/office/drawing/2014/main" id="{E0D874B4-596F-4A4C-AB1A-4D8F7368873E}"/>
              </a:ext>
            </a:extLst>
          </p:cNvPr>
          <p:cNvPicPr>
            <a:picLocks noChangeAspect="1"/>
          </p:cNvPicPr>
          <p:nvPr/>
        </p:nvPicPr>
        <p:blipFill rotWithShape="1">
          <a:blip r:embed="rId3">
            <a:extLst>
              <a:ext uri="{28A0092B-C50C-407E-A947-70E740481C1C}">
                <a14:useLocalDpi xmlns:a14="http://schemas.microsoft.com/office/drawing/2010/main" val="0"/>
              </a:ext>
            </a:extLst>
          </a:blip>
          <a:srcRect l="27560"/>
          <a:stretch/>
        </p:blipFill>
        <p:spPr>
          <a:xfrm>
            <a:off x="6612894" y="2570767"/>
            <a:ext cx="5989015" cy="551860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49320" y="376200"/>
            <a:ext cx="1310292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404" name="CustomShape 2"/>
          <p:cNvSpPr/>
          <p:nvPr/>
        </p:nvSpPr>
        <p:spPr>
          <a:xfrm>
            <a:off x="501120" y="5270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HYGIENEKONZEPT</a:t>
            </a:r>
            <a:endParaRPr lang="en-US" sz="4800" b="0" strike="noStrike" spc="-1">
              <a:latin typeface="Arial"/>
            </a:endParaRPr>
          </a:p>
        </p:txBody>
      </p:sp>
      <p:pic>
        <p:nvPicPr>
          <p:cNvPr id="406"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pic>
        <p:nvPicPr>
          <p:cNvPr id="3" name="Grafik 2" descr="Ein Bild, das Text, Person, draußen, Straße enthält.&#10;&#10;Automatisch generierte Beschreibung">
            <a:extLst>
              <a:ext uri="{FF2B5EF4-FFF2-40B4-BE49-F238E27FC236}">
                <a16:creationId xmlns:a16="http://schemas.microsoft.com/office/drawing/2014/main" id="{A46AEDB4-2CB4-4DF2-B187-6586A1258FF6}"/>
              </a:ext>
            </a:extLst>
          </p:cNvPr>
          <p:cNvPicPr>
            <a:picLocks noChangeAspect="1"/>
          </p:cNvPicPr>
          <p:nvPr/>
        </p:nvPicPr>
        <p:blipFill rotWithShape="1">
          <a:blip r:embed="rId3">
            <a:extLst>
              <a:ext uri="{28A0092B-C50C-407E-A947-70E740481C1C}">
                <a14:useLocalDpi xmlns:a14="http://schemas.microsoft.com/office/drawing/2010/main" val="0"/>
              </a:ext>
            </a:extLst>
          </a:blip>
          <a:srcRect l="1" r="45812"/>
          <a:stretch/>
        </p:blipFill>
        <p:spPr>
          <a:xfrm>
            <a:off x="203318" y="1980808"/>
            <a:ext cx="6259726" cy="6498041"/>
          </a:xfrm>
          <a:prstGeom prst="rect">
            <a:avLst/>
          </a:prstGeom>
        </p:spPr>
      </p:pic>
      <p:sp>
        <p:nvSpPr>
          <p:cNvPr id="7" name="CustomShape 3">
            <a:extLst>
              <a:ext uri="{FF2B5EF4-FFF2-40B4-BE49-F238E27FC236}">
                <a16:creationId xmlns:a16="http://schemas.microsoft.com/office/drawing/2014/main" id="{16D82721-F18E-4046-AA8A-82FCAD21F332}"/>
              </a:ext>
            </a:extLst>
          </p:cNvPr>
          <p:cNvSpPr/>
          <p:nvPr/>
        </p:nvSpPr>
        <p:spPr>
          <a:xfrm>
            <a:off x="6742080" y="1861837"/>
            <a:ext cx="5763868" cy="6565819"/>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457560" indent="-457200">
              <a:buClr>
                <a:srgbClr val="000000"/>
              </a:buClr>
              <a:buFont typeface="Arial" panose="020B0604020202020204" pitchFamily="34" charset="0"/>
              <a:buChar char="•"/>
            </a:pPr>
            <a:r>
              <a:rPr lang="en-US" sz="2800" b="0" strike="noStrike" spc="-1" dirty="0" err="1">
                <a:solidFill>
                  <a:srgbClr val="000000"/>
                </a:solidFill>
                <a:latin typeface="Frutiger 55 Roman"/>
                <a:ea typeface="Frutiger 55 Roman"/>
              </a:rPr>
              <a:t>Möglichst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vor</a:t>
            </a:r>
            <a:r>
              <a:rPr lang="en-US" sz="2800" b="0" strike="noStrike" spc="-1" dirty="0">
                <a:solidFill>
                  <a:srgbClr val="000000"/>
                </a:solidFill>
                <a:latin typeface="Frutiger 55 Roman"/>
                <a:ea typeface="Frutiger 55 Roman"/>
              </a:rPr>
              <a:t> der </a:t>
            </a:r>
            <a:r>
              <a:rPr lang="en-US" sz="2800" b="0" strike="noStrike" spc="-1" dirty="0" err="1">
                <a:solidFill>
                  <a:srgbClr val="000000"/>
                </a:solidFill>
                <a:latin typeface="Frutiger 55 Roman"/>
                <a:ea typeface="Frutiger 55 Roman"/>
              </a:rPr>
              <a:t>Aktion</a:t>
            </a:r>
            <a:r>
              <a:rPr lang="en-US" sz="2800" b="0" strike="noStrike" spc="-1" dirty="0">
                <a:solidFill>
                  <a:srgbClr val="000000"/>
                </a:solidFill>
                <a:latin typeface="Frutiger 55 Roman"/>
                <a:ea typeface="Frutiger 55 Roman"/>
              </a:rPr>
              <a:t> in </a:t>
            </a:r>
            <a:r>
              <a:rPr lang="en-US" sz="2800" b="0" strike="noStrike" spc="-1" dirty="0" err="1">
                <a:solidFill>
                  <a:srgbClr val="000000"/>
                </a:solidFill>
                <a:latin typeface="Frutiger 55 Roman"/>
                <a:ea typeface="Frutiger 55 Roman"/>
              </a:rPr>
              <a:t>Selbstisolation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begehen</a:t>
            </a:r>
            <a:r>
              <a:rPr lang="en-US" sz="2800" b="0" strike="noStrike" spc="-1" dirty="0">
                <a:solidFill>
                  <a:srgbClr val="000000"/>
                </a:solidFill>
                <a:latin typeface="Frutiger 55 Roman"/>
                <a:ea typeface="Frutiger 55 Roman"/>
              </a:rPr>
              <a:t>, Tests </a:t>
            </a:r>
            <a:r>
              <a:rPr lang="en-US" sz="2800" b="0" strike="noStrike" spc="-1" dirty="0" err="1">
                <a:solidFill>
                  <a:srgbClr val="000000"/>
                </a:solidFill>
                <a:latin typeface="Frutiger 55 Roman"/>
                <a:ea typeface="Frutiger 55 Roman"/>
              </a:rPr>
              <a:t>nutzen</a:t>
            </a:r>
            <a:r>
              <a:rPr lang="en-US" sz="2800" b="0" strike="noStrike" spc="-1" dirty="0">
                <a:solidFill>
                  <a:srgbClr val="000000"/>
                </a:solidFill>
                <a:latin typeface="Frutiger 55 Roman"/>
                <a:ea typeface="Frutiger 55 Roman"/>
              </a:rPr>
              <a:t>!</a:t>
            </a:r>
          </a:p>
          <a:p>
            <a:pPr marL="457560" indent="-457200">
              <a:buClr>
                <a:srgbClr val="000000"/>
              </a:buClr>
              <a:buFont typeface="Arial" panose="020B0604020202020204" pitchFamily="34" charset="0"/>
              <a:buChar char="•"/>
            </a:pPr>
            <a:endParaRPr lang="en-US" sz="2800" b="0" strike="noStrike" spc="-1" dirty="0">
              <a:solidFill>
                <a:srgbClr val="000000"/>
              </a:solidFill>
              <a:latin typeface="Frutiger 55 Roman"/>
              <a:ea typeface="Frutiger 55 Roman"/>
            </a:endParaRPr>
          </a:p>
          <a:p>
            <a:pPr marL="457560" indent="-457200">
              <a:buClr>
                <a:srgbClr val="000000"/>
              </a:buClr>
              <a:buFont typeface="Arial" panose="020B0604020202020204" pitchFamily="34" charset="0"/>
              <a:buChar char="•"/>
            </a:pPr>
            <a:r>
              <a:rPr lang="en-US" sz="2800" b="1" strike="noStrike" spc="-1" dirty="0" err="1">
                <a:solidFill>
                  <a:srgbClr val="000000"/>
                </a:solidFill>
                <a:latin typeface="Frutiger 55 Roman"/>
                <a:ea typeface="Frutiger 55 Roman"/>
              </a:rPr>
              <a:t>Wenn</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ihr</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euch</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krank</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fühlt</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oder</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Kontakt</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mit</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einem</a:t>
            </a:r>
            <a:r>
              <a:rPr lang="en-US" sz="2800" b="1" strike="noStrike" spc="-1" dirty="0">
                <a:solidFill>
                  <a:srgbClr val="000000"/>
                </a:solidFill>
                <a:latin typeface="Frutiger 55 Roman"/>
                <a:ea typeface="Frutiger 55 Roman"/>
              </a:rPr>
              <a:t> Corona-Fall </a:t>
            </a:r>
            <a:r>
              <a:rPr lang="en-US" sz="2800" b="1" strike="noStrike" spc="-1" dirty="0" err="1">
                <a:solidFill>
                  <a:srgbClr val="000000"/>
                </a:solidFill>
                <a:latin typeface="Frutiger 55 Roman"/>
                <a:ea typeface="Frutiger 55 Roman"/>
              </a:rPr>
              <a:t>hattet</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kommt</a:t>
            </a:r>
            <a:r>
              <a:rPr lang="en-US" sz="2800" b="1" strike="noStrike" spc="-1" dirty="0">
                <a:solidFill>
                  <a:srgbClr val="000000"/>
                </a:solidFill>
                <a:latin typeface="Frutiger 55 Roman"/>
                <a:ea typeface="Frutiger 55 Roman"/>
              </a:rPr>
              <a:t> </a:t>
            </a:r>
            <a:r>
              <a:rPr lang="en-US" sz="2800" b="1" strike="noStrike" spc="-1" dirty="0" err="1">
                <a:solidFill>
                  <a:srgbClr val="000000"/>
                </a:solidFill>
                <a:latin typeface="Frutiger 55 Roman"/>
                <a:ea typeface="Frutiger 55 Roman"/>
              </a:rPr>
              <a:t>nicht</a:t>
            </a:r>
            <a:r>
              <a:rPr lang="en-US" sz="2800" b="1" strike="noStrike" spc="-1" dirty="0">
                <a:solidFill>
                  <a:srgbClr val="000000"/>
                </a:solidFill>
                <a:latin typeface="Frutiger 55 Roman"/>
                <a:ea typeface="Frutiger 55 Roman"/>
              </a:rPr>
              <a:t>!</a:t>
            </a:r>
          </a:p>
          <a:p>
            <a:pPr marL="457560" indent="-457200">
              <a:buClr>
                <a:srgbClr val="000000"/>
              </a:buClr>
              <a:buFont typeface="Arial" panose="020B0604020202020204" pitchFamily="34" charset="0"/>
              <a:buChar char="•"/>
            </a:pPr>
            <a:endParaRPr lang="en-US" sz="2800" b="1" strike="noStrike" spc="-1" dirty="0">
              <a:latin typeface="Arial"/>
            </a:endParaRPr>
          </a:p>
          <a:p>
            <a:pPr marL="457560" indent="-457200">
              <a:buClr>
                <a:srgbClr val="000000"/>
              </a:buClr>
              <a:buFont typeface="Arial" panose="020B0604020202020204" pitchFamily="34" charset="0"/>
              <a:buChar char="•"/>
            </a:pPr>
            <a:r>
              <a:rPr lang="en-US" sz="2800" b="0" strike="noStrike" spc="-1" dirty="0" err="1">
                <a:solidFill>
                  <a:srgbClr val="000000"/>
                </a:solidFill>
                <a:latin typeface="Frutiger 55 Roman"/>
                <a:ea typeface="Frutiger 55 Roman"/>
              </a:rPr>
              <a:t>Minimiert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eure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Kontakte</a:t>
            </a:r>
            <a:r>
              <a:rPr lang="en-US" sz="2800" b="0" strike="noStrike" spc="-1" dirty="0">
                <a:solidFill>
                  <a:srgbClr val="000000"/>
                </a:solidFill>
                <a:latin typeface="Frutiger 55 Roman"/>
                <a:ea typeface="Frutiger 55 Roman"/>
              </a:rPr>
              <a:t> 2 </a:t>
            </a:r>
            <a:r>
              <a:rPr lang="en-US" sz="2800" b="0" strike="noStrike" spc="-1" dirty="0" err="1">
                <a:solidFill>
                  <a:srgbClr val="000000"/>
                </a:solidFill>
                <a:latin typeface="Frutiger 55 Roman"/>
                <a:ea typeface="Frutiger 55 Roman"/>
              </a:rPr>
              <a:t>Wochen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nach</a:t>
            </a:r>
            <a:r>
              <a:rPr lang="en-US" sz="2800" b="0" strike="noStrike" spc="-1" dirty="0">
                <a:solidFill>
                  <a:srgbClr val="000000"/>
                </a:solidFill>
                <a:latin typeface="Frutiger 55 Roman"/>
                <a:ea typeface="Frutiger 55 Roman"/>
              </a:rPr>
              <a:t> der </a:t>
            </a:r>
            <a:r>
              <a:rPr lang="en-US" sz="2800" b="0" strike="noStrike" spc="-1" dirty="0" err="1">
                <a:solidFill>
                  <a:srgbClr val="000000"/>
                </a:solidFill>
                <a:latin typeface="Frutiger 55 Roman"/>
                <a:ea typeface="Frutiger 55 Roman"/>
              </a:rPr>
              <a:t>Aktion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insbesondere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mit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Personen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aus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Risikogruppen</a:t>
            </a:r>
            <a:endParaRPr lang="en-US" sz="2800" b="0" strike="noStrike" spc="-1" dirty="0">
              <a:solidFill>
                <a:srgbClr val="000000"/>
              </a:solidFill>
              <a:latin typeface="Frutiger 55 Roman"/>
              <a:ea typeface="Frutiger 55 Roman"/>
            </a:endParaRPr>
          </a:p>
          <a:p>
            <a:pPr marL="457560" indent="-457200">
              <a:buClr>
                <a:srgbClr val="000000"/>
              </a:buClr>
              <a:buFont typeface="Arial" panose="020B0604020202020204" pitchFamily="34" charset="0"/>
              <a:buChar char="•"/>
            </a:pPr>
            <a:endParaRPr lang="en-US" sz="2800" b="0" strike="noStrike" spc="-1" dirty="0">
              <a:latin typeface="Arial"/>
            </a:endParaRPr>
          </a:p>
          <a:p>
            <a:pPr marL="457560" indent="-457200">
              <a:buClr>
                <a:srgbClr val="000000"/>
              </a:buClr>
              <a:buFont typeface="Arial" panose="020B0604020202020204" pitchFamily="34" charset="0"/>
              <a:buChar char="•"/>
            </a:pPr>
            <a:r>
              <a:rPr lang="en-US" sz="2800" spc="-1" dirty="0" err="1">
                <a:solidFill>
                  <a:srgbClr val="000000"/>
                </a:solidFill>
                <a:latin typeface="Frutiger 55 Roman"/>
              </a:rPr>
              <a:t>Informiert</a:t>
            </a:r>
            <a:r>
              <a:rPr lang="en-US" sz="2800" spc="-1" dirty="0">
                <a:solidFill>
                  <a:srgbClr val="000000"/>
                </a:solidFill>
                <a:latin typeface="Frutiger 55 Roman"/>
              </a:rPr>
              <a:t> </a:t>
            </a:r>
            <a:r>
              <a:rPr lang="en-US" sz="2800" spc="-1" dirty="0" err="1">
                <a:solidFill>
                  <a:srgbClr val="000000"/>
                </a:solidFill>
                <a:latin typeface="Frutiger 55 Roman"/>
              </a:rPr>
              <a:t>euch</a:t>
            </a:r>
            <a:r>
              <a:rPr lang="en-US" sz="2800" spc="-1" dirty="0">
                <a:solidFill>
                  <a:srgbClr val="000000"/>
                </a:solidFill>
                <a:latin typeface="Frutiger 55 Roman"/>
              </a:rPr>
              <a:t> </a:t>
            </a:r>
            <a:r>
              <a:rPr lang="en-US" sz="2800" spc="-1" dirty="0" err="1">
                <a:solidFill>
                  <a:srgbClr val="000000"/>
                </a:solidFill>
                <a:latin typeface="Frutiger 55 Roman"/>
              </a:rPr>
              <a:t>unbedingt</a:t>
            </a:r>
            <a:r>
              <a:rPr lang="en-US" sz="2800" spc="-1" dirty="0">
                <a:solidFill>
                  <a:srgbClr val="000000"/>
                </a:solidFill>
                <a:latin typeface="Frutiger 55 Roman"/>
              </a:rPr>
              <a:t> </a:t>
            </a:r>
            <a:r>
              <a:rPr lang="en-US" sz="2800" spc="-1" dirty="0" err="1">
                <a:solidFill>
                  <a:srgbClr val="000000"/>
                </a:solidFill>
                <a:latin typeface="Frutiger 55 Roman"/>
              </a:rPr>
              <a:t>vorab</a:t>
            </a:r>
            <a:r>
              <a:rPr lang="en-US" sz="2800" spc="-1" dirty="0">
                <a:solidFill>
                  <a:srgbClr val="000000"/>
                </a:solidFill>
                <a:latin typeface="Frutiger 55 Roman"/>
              </a:rPr>
              <a:t> über das </a:t>
            </a:r>
            <a:r>
              <a:rPr lang="en-US" sz="2800" spc="-1" dirty="0" err="1">
                <a:solidFill>
                  <a:srgbClr val="000000"/>
                </a:solidFill>
                <a:latin typeface="Frutiger 55 Roman"/>
              </a:rPr>
              <a:t>Hygienekonzept</a:t>
            </a:r>
            <a:r>
              <a:rPr lang="en-US" sz="2800" spc="-1" dirty="0">
                <a:solidFill>
                  <a:srgbClr val="000000"/>
                </a:solidFill>
                <a:latin typeface="Frutiger 55 Roman"/>
              </a:rPr>
              <a:t>, </a:t>
            </a:r>
            <a:r>
              <a:rPr lang="en-US" sz="2800" spc="-1" dirty="0" err="1">
                <a:solidFill>
                  <a:srgbClr val="000000"/>
                </a:solidFill>
                <a:latin typeface="Frutiger 55 Roman"/>
              </a:rPr>
              <a:t>sobald</a:t>
            </a:r>
            <a:r>
              <a:rPr lang="en-US" sz="2800" spc="-1" dirty="0">
                <a:solidFill>
                  <a:srgbClr val="000000"/>
                </a:solidFill>
                <a:latin typeface="Frutiger 55 Roman"/>
              </a:rPr>
              <a:t> es online </a:t>
            </a:r>
            <a:r>
              <a:rPr lang="en-US" sz="2800" spc="-1" dirty="0" err="1">
                <a:solidFill>
                  <a:srgbClr val="000000"/>
                </a:solidFill>
                <a:latin typeface="Frutiger 55 Roman"/>
              </a:rPr>
              <a:t>ist</a:t>
            </a:r>
            <a:r>
              <a:rPr lang="en-US" sz="2800" spc="-1" dirty="0">
                <a:solidFill>
                  <a:srgbClr val="000000"/>
                </a:solidFill>
                <a:latin typeface="Frutiger 55 Roman"/>
              </a:rPr>
              <a:t>:</a:t>
            </a:r>
            <a:endParaRPr lang="en-US" sz="2800" b="0" strike="noStrike" spc="-1" dirty="0">
              <a:latin typeface="Arial"/>
            </a:endParaRPr>
          </a:p>
        </p:txBody>
      </p:sp>
      <p:sp>
        <p:nvSpPr>
          <p:cNvPr id="8" name="CustomShape 4">
            <a:extLst>
              <a:ext uri="{FF2B5EF4-FFF2-40B4-BE49-F238E27FC236}">
                <a16:creationId xmlns:a16="http://schemas.microsoft.com/office/drawing/2014/main" id="{0A1D95A3-A3C2-4B93-967A-622DC669FA1B}"/>
              </a:ext>
            </a:extLst>
          </p:cNvPr>
          <p:cNvSpPr/>
          <p:nvPr/>
        </p:nvSpPr>
        <p:spPr>
          <a:xfrm>
            <a:off x="6742080" y="8874128"/>
            <a:ext cx="6569640" cy="5770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3200" b="0" strike="noStrike" spc="-1" dirty="0">
                <a:solidFill>
                  <a:srgbClr val="000000"/>
                </a:solidFill>
                <a:latin typeface="Aku &amp; Kamu"/>
                <a:ea typeface="Aku &amp; Kamu"/>
              </a:rPr>
              <a:t>ende-gelaende.org/</a:t>
            </a:r>
            <a:r>
              <a:rPr lang="en-US" sz="3200" b="0" strike="noStrike" spc="-1" dirty="0" err="1">
                <a:solidFill>
                  <a:srgbClr val="000000"/>
                </a:solidFill>
                <a:latin typeface="Aku &amp; Kamu"/>
                <a:ea typeface="Aku &amp; Kamu"/>
              </a:rPr>
              <a:t>hygienekonzept</a:t>
            </a:r>
            <a:r>
              <a:rPr lang="en-US" sz="3200" b="0" strike="noStrike" spc="-1" dirty="0">
                <a:solidFill>
                  <a:srgbClr val="000000"/>
                </a:solidFill>
                <a:latin typeface="Aku &amp; Kamu"/>
                <a:ea typeface="Aku &amp; Kamu"/>
              </a:rPr>
              <a:t>/</a:t>
            </a:r>
            <a:endParaRPr lang="en-US" sz="3200" b="0" strike="noStrike" spc="-1" dirty="0">
              <a:latin typeface="Arial"/>
            </a:endParaRPr>
          </a:p>
        </p:txBody>
      </p:sp>
    </p:spTree>
    <p:extLst>
      <p:ext uri="{BB962C8B-B14F-4D97-AF65-F5344CB8AC3E}">
        <p14:creationId xmlns:p14="http://schemas.microsoft.com/office/powerpoint/2010/main" val="3629328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CustomShape 1"/>
          <p:cNvSpPr/>
          <p:nvPr/>
        </p:nvSpPr>
        <p:spPr>
          <a:xfrm>
            <a:off x="-49320" y="376200"/>
            <a:ext cx="1310292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pic>
        <p:nvPicPr>
          <p:cNvPr id="413" name="Grafik 2"/>
          <p:cNvPicPr/>
          <p:nvPr/>
        </p:nvPicPr>
        <p:blipFill>
          <a:blip r:embed="rId2" cstate="screen">
            <a:extLst>
              <a:ext uri="{28A0092B-C50C-407E-A947-70E740481C1C}">
                <a14:useLocalDpi xmlns:a14="http://schemas.microsoft.com/office/drawing/2010/main"/>
              </a:ext>
            </a:extLst>
          </a:blip>
          <a:stretch/>
        </p:blipFill>
        <p:spPr>
          <a:xfrm>
            <a:off x="6584400" y="1646280"/>
            <a:ext cx="5870880" cy="3866760"/>
          </a:xfrm>
          <a:prstGeom prst="rect">
            <a:avLst/>
          </a:prstGeom>
          <a:ln w="12600">
            <a:noFill/>
          </a:ln>
        </p:spPr>
      </p:pic>
      <p:sp>
        <p:nvSpPr>
          <p:cNvPr id="414" name="CustomShape 2"/>
          <p:cNvSpPr/>
          <p:nvPr/>
        </p:nvSpPr>
        <p:spPr>
          <a:xfrm>
            <a:off x="6868800" y="6158760"/>
            <a:ext cx="5301720" cy="2882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3200" b="0" strike="noStrike" spc="-148" dirty="0">
                <a:solidFill>
                  <a:srgbClr val="000000"/>
                </a:solidFill>
                <a:latin typeface="Frutiger 55 Roman"/>
                <a:ea typeface="Frutiger 55 Roman"/>
              </a:rPr>
              <a:t>Bei </a:t>
            </a:r>
            <a:r>
              <a:rPr lang="en-US" sz="3200" b="0" strike="noStrike" spc="-148" dirty="0" err="1">
                <a:solidFill>
                  <a:srgbClr val="000000"/>
                </a:solidFill>
                <a:latin typeface="Frutiger 55 Roman"/>
                <a:ea typeface="Frutiger 55 Roman"/>
              </a:rPr>
              <a:t>allen</a:t>
            </a:r>
            <a:r>
              <a:rPr lang="en-US" sz="3200" b="0" strike="noStrike" spc="-148" dirty="0">
                <a:solidFill>
                  <a:srgbClr val="000000"/>
                </a:solidFill>
                <a:latin typeface="Frutiger 55 Roman"/>
                <a:ea typeface="Frutiger 55 Roman"/>
              </a:rPr>
              <a:t> </a:t>
            </a:r>
            <a:r>
              <a:rPr lang="en-US" sz="3200" b="0" strike="noStrike" spc="-148" dirty="0" err="1">
                <a:solidFill>
                  <a:srgbClr val="000000"/>
                </a:solidFill>
                <a:latin typeface="Frutiger 55 Roman"/>
                <a:ea typeface="Frutiger 55 Roman"/>
              </a:rPr>
              <a:t>Massenaktionen</a:t>
            </a:r>
            <a:r>
              <a:rPr lang="en-US" sz="3200" b="0" strike="noStrike" spc="-148" dirty="0">
                <a:solidFill>
                  <a:srgbClr val="000000"/>
                </a:solidFill>
                <a:latin typeface="Frutiger 55 Roman"/>
                <a:ea typeface="Frutiger 55 Roman"/>
              </a:rPr>
              <a:t> und </a:t>
            </a:r>
            <a:r>
              <a:rPr lang="en-US" sz="3200" b="0" strike="noStrike" spc="-148" dirty="0" err="1">
                <a:solidFill>
                  <a:srgbClr val="000000"/>
                </a:solidFill>
                <a:latin typeface="Frutiger 55 Roman"/>
                <a:ea typeface="Frutiger 55 Roman"/>
              </a:rPr>
              <a:t>Blockaden</a:t>
            </a:r>
            <a:r>
              <a:rPr lang="en-US" sz="3200" b="0" strike="noStrike" spc="-148" dirty="0">
                <a:solidFill>
                  <a:srgbClr val="000000"/>
                </a:solidFill>
                <a:latin typeface="Frutiger 55 Roman"/>
                <a:ea typeface="Frutiger 55 Roman"/>
              </a:rPr>
              <a:t> </a:t>
            </a:r>
            <a:r>
              <a:rPr lang="en-US" sz="3200" b="0" strike="noStrike" spc="-148" dirty="0" err="1">
                <a:solidFill>
                  <a:srgbClr val="000000"/>
                </a:solidFill>
                <a:latin typeface="Frutiger 55 Roman"/>
                <a:ea typeface="Frutiger 55 Roman"/>
              </a:rPr>
              <a:t>gibt</a:t>
            </a:r>
            <a:r>
              <a:rPr lang="en-US" sz="3200" b="0" strike="noStrike" spc="-148" dirty="0">
                <a:solidFill>
                  <a:srgbClr val="000000"/>
                </a:solidFill>
                <a:latin typeface="Frutiger 55 Roman"/>
                <a:ea typeface="Frutiger 55 Roman"/>
              </a:rPr>
              <a:t> es </a:t>
            </a:r>
            <a:r>
              <a:rPr lang="en-US" sz="3200" b="0" strike="noStrike" spc="-148" dirty="0" err="1">
                <a:solidFill>
                  <a:srgbClr val="000000"/>
                </a:solidFill>
                <a:latin typeface="Frutiger 55 Roman"/>
                <a:ea typeface="Frutiger 55 Roman"/>
              </a:rPr>
              <a:t>unterschiedliche</a:t>
            </a:r>
            <a:r>
              <a:rPr lang="en-US" sz="3200" b="0" strike="noStrike" spc="-148" dirty="0">
                <a:solidFill>
                  <a:srgbClr val="000000"/>
                </a:solidFill>
                <a:latin typeface="Frutiger 55 Roman"/>
                <a:ea typeface="Frutiger 55 Roman"/>
              </a:rPr>
              <a:t> </a:t>
            </a:r>
            <a:r>
              <a:rPr lang="en-US" sz="3200" b="0" strike="noStrike" spc="-148" dirty="0" err="1">
                <a:solidFill>
                  <a:srgbClr val="000000"/>
                </a:solidFill>
                <a:latin typeface="Frutiger 55 Roman"/>
                <a:ea typeface="Frutiger 55 Roman"/>
              </a:rPr>
              <a:t>Aktionsformen</a:t>
            </a:r>
            <a:r>
              <a:rPr lang="en-US" sz="3200" b="0" strike="noStrike" spc="-148" dirty="0">
                <a:solidFill>
                  <a:srgbClr val="000000"/>
                </a:solidFill>
                <a:latin typeface="Frutiger 55 Roman"/>
                <a:ea typeface="Frutiger 55 Roman"/>
              </a:rPr>
              <a:t>.</a:t>
            </a:r>
            <a:endParaRPr lang="en-US" sz="3200" b="0" strike="noStrike" spc="-1" dirty="0">
              <a:latin typeface="Arial"/>
            </a:endParaRPr>
          </a:p>
          <a:p>
            <a:pPr algn="ctr">
              <a:lnSpc>
                <a:spcPct val="100000"/>
              </a:lnSpc>
              <a:spcBef>
                <a:spcPts val="1001"/>
              </a:spcBef>
            </a:pPr>
            <a:endParaRPr lang="en-US" sz="3200" b="0" strike="noStrike" spc="-1" dirty="0">
              <a:latin typeface="Arial"/>
            </a:endParaRPr>
          </a:p>
          <a:p>
            <a:pPr algn="ctr">
              <a:lnSpc>
                <a:spcPct val="100000"/>
              </a:lnSpc>
              <a:spcBef>
                <a:spcPts val="1001"/>
              </a:spcBef>
            </a:pPr>
            <a:r>
              <a:rPr lang="en-US" sz="3600" b="0" strike="noStrike" spc="-148" dirty="0" err="1">
                <a:solidFill>
                  <a:srgbClr val="C8427C"/>
                </a:solidFill>
                <a:latin typeface="Aku &amp; Kamu"/>
                <a:ea typeface="Aku &amp; Kamu"/>
              </a:rPr>
              <a:t>Jede</a:t>
            </a:r>
            <a:r>
              <a:rPr lang="en-US" sz="3600" b="0" strike="noStrike" spc="-148" dirty="0">
                <a:solidFill>
                  <a:srgbClr val="C8427C"/>
                </a:solidFill>
                <a:latin typeface="Aku &amp; Kamu"/>
                <a:ea typeface="Aku &amp; Kamu"/>
              </a:rPr>
              <a:t>*r </a:t>
            </a:r>
            <a:r>
              <a:rPr lang="en-US" sz="3600" b="0" strike="noStrike" spc="-148" dirty="0" err="1">
                <a:solidFill>
                  <a:srgbClr val="C8427C"/>
                </a:solidFill>
                <a:latin typeface="Aku &amp; Kamu"/>
                <a:ea typeface="Aku &amp; Kamu"/>
              </a:rPr>
              <a:t>kann</a:t>
            </a:r>
            <a:r>
              <a:rPr lang="en-US" sz="3600" b="0" strike="noStrike" spc="-148" dirty="0">
                <a:solidFill>
                  <a:srgbClr val="C8427C"/>
                </a:solidFill>
                <a:latin typeface="Aku &amp; Kamu"/>
                <a:ea typeface="Aku &amp; Kamu"/>
              </a:rPr>
              <a:t> </a:t>
            </a:r>
            <a:r>
              <a:rPr lang="en-US" sz="3600" b="0" strike="noStrike" spc="-148" dirty="0" err="1">
                <a:solidFill>
                  <a:srgbClr val="C8427C"/>
                </a:solidFill>
                <a:latin typeface="Aku &amp; Kamu"/>
                <a:ea typeface="Aku &amp; Kamu"/>
              </a:rPr>
              <a:t>mitmachen</a:t>
            </a:r>
            <a:r>
              <a:rPr lang="en-US" sz="3600" b="0" strike="noStrike" spc="-148" dirty="0">
                <a:solidFill>
                  <a:srgbClr val="C8427C"/>
                </a:solidFill>
                <a:latin typeface="Aku &amp; Kamu"/>
                <a:ea typeface="Aku &amp; Kamu"/>
              </a:rPr>
              <a:t>!</a:t>
            </a:r>
            <a:endParaRPr lang="en-US" sz="3600" b="0" strike="noStrike" spc="-1" dirty="0">
              <a:latin typeface="Arial"/>
            </a:endParaRPr>
          </a:p>
        </p:txBody>
      </p:sp>
      <p:sp>
        <p:nvSpPr>
          <p:cNvPr id="415" name="CustomShape 3"/>
          <p:cNvSpPr/>
          <p:nvPr/>
        </p:nvSpPr>
        <p:spPr>
          <a:xfrm>
            <a:off x="455760" y="42912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err="1">
                <a:solidFill>
                  <a:srgbClr val="FFFFFF"/>
                </a:solidFill>
                <a:latin typeface="Aku &amp; Kamu"/>
                <a:ea typeface="Aku &amp; Kamu"/>
              </a:rPr>
              <a:t>Aktionsformen</a:t>
            </a:r>
            <a:endParaRPr lang="en-US" sz="4800" b="0" strike="noStrike" spc="-1" dirty="0">
              <a:latin typeface="Arial"/>
            </a:endParaRPr>
          </a:p>
        </p:txBody>
      </p:sp>
      <p:pic>
        <p:nvPicPr>
          <p:cNvPr id="416" name="Grafik 4"/>
          <p:cNvPicPr/>
          <p:nvPr/>
        </p:nvPicPr>
        <p:blipFill>
          <a:blip r:embed="rId3" cstate="screen">
            <a:extLst>
              <a:ext uri="{28A0092B-C50C-407E-A947-70E740481C1C}">
                <a14:useLocalDpi xmlns:a14="http://schemas.microsoft.com/office/drawing/2010/main"/>
              </a:ext>
            </a:extLst>
          </a:blip>
          <a:stretch/>
        </p:blipFill>
        <p:spPr>
          <a:xfrm>
            <a:off x="455760" y="5668200"/>
            <a:ext cx="5959080" cy="3866760"/>
          </a:xfrm>
          <a:prstGeom prst="rect">
            <a:avLst/>
          </a:prstGeom>
          <a:ln w="12600">
            <a:noFill/>
          </a:ln>
        </p:spPr>
      </p:pic>
      <p:pic>
        <p:nvPicPr>
          <p:cNvPr id="417" name="Grafik 6"/>
          <p:cNvPicPr/>
          <p:nvPr/>
        </p:nvPicPr>
        <p:blipFill>
          <a:blip r:embed="rId4" cstate="print">
            <a:extLst>
              <a:ext uri="{28A0092B-C50C-407E-A947-70E740481C1C}">
                <a14:useLocalDpi xmlns:a14="http://schemas.microsoft.com/office/drawing/2010/main"/>
              </a:ext>
            </a:extLst>
          </a:blip>
          <a:srcRect/>
          <a:stretch/>
        </p:blipFill>
        <p:spPr>
          <a:xfrm>
            <a:off x="477000" y="1631880"/>
            <a:ext cx="5938200" cy="3881160"/>
          </a:xfrm>
          <a:prstGeom prst="rect">
            <a:avLst/>
          </a:prstGeom>
          <a:ln w="12600">
            <a:noFill/>
          </a:ln>
        </p:spPr>
      </p:pic>
      <p:pic>
        <p:nvPicPr>
          <p:cNvPr id="418" name="EG_logo.png"/>
          <p:cNvPicPr/>
          <p:nvPr/>
        </p:nvPicPr>
        <p:blipFill>
          <a:blip r:embed="rId5">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Grafik 2"/>
          <p:cNvPicPr/>
          <p:nvPr/>
        </p:nvPicPr>
        <p:blipFill>
          <a:blip r:embed="rId2" cstate="screen">
            <a:extLst>
              <a:ext uri="{28A0092B-C50C-407E-A947-70E740481C1C}">
                <a14:useLocalDpi xmlns:a14="http://schemas.microsoft.com/office/drawing/2010/main"/>
              </a:ext>
            </a:extLst>
          </a:blip>
          <a:stretch/>
        </p:blipFill>
        <p:spPr>
          <a:xfrm>
            <a:off x="-29160" y="0"/>
            <a:ext cx="13078800" cy="9891000"/>
          </a:xfrm>
          <a:prstGeom prst="rect">
            <a:avLst/>
          </a:prstGeom>
          <a:ln w="12600">
            <a:noFill/>
          </a:ln>
        </p:spPr>
      </p:pic>
      <p:sp>
        <p:nvSpPr>
          <p:cNvPr id="420" name="CustomShape 1"/>
          <p:cNvSpPr/>
          <p:nvPr/>
        </p:nvSpPr>
        <p:spPr>
          <a:xfrm>
            <a:off x="182880" y="380160"/>
            <a:ext cx="10135440" cy="1813320"/>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just">
              <a:lnSpc>
                <a:spcPct val="100000"/>
              </a:lnSpc>
              <a:spcBef>
                <a:spcPts val="1001"/>
              </a:spcBef>
            </a:pPr>
            <a:r>
              <a:rPr lang="en-US" sz="2600" b="0" strike="noStrike" spc="-1">
                <a:solidFill>
                  <a:srgbClr val="000000"/>
                </a:solidFill>
                <a:latin typeface="Frutiger 55 Roman"/>
                <a:ea typeface="Frutiger 55 Roman"/>
              </a:rPr>
              <a:t>Die Massenaktion wird vom Legal Team für Alle unterstützt, das jederzeit während der Aktionstage erreichbar ist und den Aktivist*innen rechtlich beisteht.</a:t>
            </a:r>
            <a:endParaRPr lang="en-US" sz="2600" b="0" strike="noStrike" spc="-1">
              <a:latin typeface="Arial"/>
            </a:endParaRPr>
          </a:p>
          <a:p>
            <a:pPr algn="just">
              <a:lnSpc>
                <a:spcPct val="100000"/>
              </a:lnSpc>
              <a:spcBef>
                <a:spcPts val="1001"/>
              </a:spcBef>
            </a:pPr>
            <a:r>
              <a:rPr lang="en-US" sz="2600" b="0" strike="noStrike" spc="-1">
                <a:solidFill>
                  <a:srgbClr val="2F96C4"/>
                </a:solidFill>
                <a:latin typeface="Aku &amp; Kamu"/>
                <a:ea typeface="Aku &amp; Kamu"/>
              </a:rPr>
              <a:t>Unsere Solidarität gegen ihre Repression!</a:t>
            </a:r>
            <a:endParaRPr lang="en-US" sz="2600" b="0" strike="noStrike" spc="-1">
              <a:latin typeface="Arial"/>
            </a:endParaRPr>
          </a:p>
        </p:txBody>
      </p:sp>
      <p:pic>
        <p:nvPicPr>
          <p:cNvPr id="421"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309600" y="2144587"/>
            <a:ext cx="12429720" cy="7168548"/>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spcBef>
                <a:spcPts val="600"/>
              </a:spcBef>
              <a:buClr>
                <a:srgbClr val="000000"/>
              </a:buClr>
              <a:buFont typeface="StarSymbol"/>
              <a:buChar char="▪"/>
            </a:pPr>
            <a:r>
              <a:rPr lang="en-US" sz="2800" b="0" strike="noStrike" spc="-1" dirty="0">
                <a:solidFill>
                  <a:srgbClr val="000000"/>
                </a:solidFill>
                <a:latin typeface="Frutiger 55 Roman"/>
                <a:ea typeface="Frutiger 55 Roman"/>
              </a:rPr>
              <a:t>Der </a:t>
            </a:r>
            <a:r>
              <a:rPr lang="en-US" sz="2800" b="0" strike="noStrike" spc="-1" dirty="0" err="1">
                <a:solidFill>
                  <a:srgbClr val="000000"/>
                </a:solidFill>
                <a:latin typeface="Frutiger 55 Roman"/>
                <a:ea typeface="Frutiger 55 Roman"/>
              </a:rPr>
              <a:t>übliche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Vorwurf</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ist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Hausfriedensbruch</a:t>
            </a:r>
            <a:r>
              <a:rPr lang="en-US" sz="2800" b="0" strike="noStrike" spc="-1" dirty="0">
                <a:solidFill>
                  <a:srgbClr val="000000"/>
                </a:solidFill>
                <a:latin typeface="Frutiger 55 Roman"/>
                <a:ea typeface="Frutiger 55 Roman"/>
              </a:rPr>
              <a:t>, in </a:t>
            </a:r>
            <a:r>
              <a:rPr lang="en-US" sz="2800" b="0" strike="noStrike" spc="-1" dirty="0" err="1">
                <a:solidFill>
                  <a:srgbClr val="000000"/>
                </a:solidFill>
                <a:latin typeface="Frutiger 55 Roman"/>
                <a:ea typeface="Frutiger 55 Roman"/>
              </a:rPr>
              <a:t>seltenen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Fällen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Landfriedensbruch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Widerstand</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Verstöße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gegen</a:t>
            </a:r>
            <a:r>
              <a:rPr lang="en-US" sz="2800" b="0" strike="noStrike" spc="-1" dirty="0">
                <a:solidFill>
                  <a:srgbClr val="000000"/>
                </a:solidFill>
                <a:latin typeface="Frutiger 55 Roman"/>
                <a:ea typeface="Frutiger 55 Roman"/>
              </a:rPr>
              <a:t> das </a:t>
            </a:r>
            <a:r>
              <a:rPr lang="en-US" sz="2800" b="0" strike="noStrike" spc="-1" dirty="0" err="1">
                <a:solidFill>
                  <a:srgbClr val="000000"/>
                </a:solidFill>
                <a:latin typeface="Frutiger 55 Roman"/>
                <a:ea typeface="Frutiger 55 Roman"/>
              </a:rPr>
              <a:t>Versammlungsgesetz</a:t>
            </a:r>
            <a:r>
              <a:rPr lang="en-US" sz="2800" b="0" strike="noStrike" spc="-1" dirty="0">
                <a:solidFill>
                  <a:srgbClr val="000000"/>
                </a:solidFill>
                <a:latin typeface="Frutiger 55 Roman"/>
                <a:ea typeface="Frutiger 55 Roman"/>
              </a:rPr>
              <a:t>. </a:t>
            </a:r>
            <a:endParaRPr lang="en-US" sz="2800" b="0" strike="noStrike" spc="-1" dirty="0">
              <a:latin typeface="Arial"/>
            </a:endParaRPr>
          </a:p>
          <a:p>
            <a:pPr marL="457200" indent="-456840">
              <a:spcBef>
                <a:spcPts val="600"/>
              </a:spcBef>
              <a:buClr>
                <a:srgbClr val="000000"/>
              </a:buClr>
              <a:buFont typeface="StarSymbol"/>
              <a:buChar char="▪"/>
            </a:pPr>
            <a:r>
              <a:rPr lang="en-US" sz="2800" b="0" strike="noStrike" spc="-1" dirty="0" err="1">
                <a:solidFill>
                  <a:srgbClr val="000000"/>
                </a:solidFill>
                <a:latin typeface="Frutiger 55 Roman"/>
                <a:ea typeface="Frutiger 55 Roman"/>
              </a:rPr>
              <a:t>Bisher</a:t>
            </a:r>
            <a:r>
              <a:rPr lang="en-US" sz="2800" b="0" strike="noStrike" spc="-1" dirty="0">
                <a:solidFill>
                  <a:srgbClr val="000000"/>
                </a:solidFill>
                <a:latin typeface="Frutiger 55 Roman"/>
                <a:ea typeface="Frutiger 55 Roman"/>
              </a:rPr>
              <a:t> gab </a:t>
            </a:r>
            <a:r>
              <a:rPr lang="en-US" sz="2800" b="0" strike="noStrike" spc="-1" dirty="0" err="1">
                <a:solidFill>
                  <a:srgbClr val="000000"/>
                </a:solidFill>
                <a:latin typeface="Frutiger 55 Roman"/>
                <a:ea typeface="Frutiger 55 Roman"/>
              </a:rPr>
              <a:t>es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keine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Verurteilungen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bei</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einer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Hauptverhandlung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sondern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nur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Freisprüche</a:t>
            </a:r>
            <a:r>
              <a:rPr lang="en-US" sz="2800" b="0" strike="noStrike" spc="-1" dirty="0">
                <a:solidFill>
                  <a:srgbClr val="000000"/>
                </a:solidFill>
                <a:latin typeface="Frutiger 55 Roman"/>
                <a:ea typeface="Frutiger 55 Roman"/>
              </a:rPr>
              <a:t> und </a:t>
            </a:r>
            <a:r>
              <a:rPr lang="en-US" sz="2800" b="0" strike="noStrike" spc="-1" dirty="0" err="1">
                <a:solidFill>
                  <a:srgbClr val="000000"/>
                </a:solidFill>
                <a:latin typeface="Frutiger 55 Roman"/>
                <a:ea typeface="Frutiger 55 Roman"/>
              </a:rPr>
              <a:t>Einstellungen</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spcBef>
                <a:spcPts val="600"/>
              </a:spcBef>
              <a:buClr>
                <a:srgbClr val="000000"/>
              </a:buClr>
              <a:buFont typeface="StarSymbol"/>
              <a:buChar char="▪"/>
            </a:pPr>
            <a:r>
              <a:rPr lang="en-US" sz="2800" b="0" strike="noStrike" spc="-1" dirty="0" err="1">
                <a:solidFill>
                  <a:srgbClr val="000000"/>
                </a:solidFill>
                <a:latin typeface="Frutiger 55 Roman"/>
                <a:ea typeface="Frutiger 55 Roman"/>
              </a:rPr>
              <a:t>Für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Verhalten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innerhalb</a:t>
            </a:r>
            <a:r>
              <a:rPr lang="en-US" sz="2800" b="0" strike="noStrike" spc="-1" dirty="0">
                <a:solidFill>
                  <a:srgbClr val="000000"/>
                </a:solidFill>
                <a:latin typeface="Frutiger 55 Roman"/>
                <a:ea typeface="Frutiger 55 Roman"/>
              </a:rPr>
              <a:t> des </a:t>
            </a:r>
            <a:r>
              <a:rPr lang="en-US" sz="2800" b="0" strike="noStrike" spc="-1" dirty="0" err="1">
                <a:solidFill>
                  <a:srgbClr val="000000"/>
                </a:solidFill>
                <a:latin typeface="Frutiger 55 Roman"/>
                <a:ea typeface="Frutiger 55 Roman"/>
              </a:rPr>
              <a:t>Aktionskonsenses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sind</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Haftstrafen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unwahrscheinlich</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spcBef>
                <a:spcPts val="600"/>
              </a:spcBef>
              <a:buClr>
                <a:srgbClr val="000000"/>
              </a:buClr>
              <a:buFont typeface="StarSymbol"/>
              <a:buChar char="▪"/>
            </a:pPr>
            <a:r>
              <a:rPr lang="en-US" sz="2800" b="0" strike="noStrike" spc="-1" dirty="0" err="1">
                <a:solidFill>
                  <a:srgbClr val="000000"/>
                </a:solidFill>
                <a:latin typeface="Frutiger 55 Roman"/>
                <a:ea typeface="Frutiger 55 Roman"/>
              </a:rPr>
              <a:t>Unsere</a:t>
            </a:r>
            <a:r>
              <a:rPr lang="en-US" sz="2800" b="0" strike="noStrike" spc="-1" dirty="0">
                <a:solidFill>
                  <a:srgbClr val="000000"/>
                </a:solidFill>
                <a:latin typeface="Frutiger 55 Roman"/>
                <a:ea typeface="Frutiger 55 Roman"/>
              </a:rPr>
              <a:t> Anti-</a:t>
            </a:r>
            <a:r>
              <a:rPr lang="en-US" sz="2800" b="0" strike="noStrike" spc="-1" dirty="0" err="1">
                <a:solidFill>
                  <a:srgbClr val="000000"/>
                </a:solidFill>
                <a:latin typeface="Frutiger 55 Roman"/>
                <a:ea typeface="Frutiger 55 Roman"/>
              </a:rPr>
              <a:t>Repressionsstrukturen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versuchen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eventuelle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Geldstrafen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solidarisch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zu</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unterstützen</a:t>
            </a:r>
            <a:endParaRPr lang="en-US" sz="2800" b="0" strike="noStrike" spc="-1" dirty="0">
              <a:latin typeface="Arial"/>
            </a:endParaRPr>
          </a:p>
          <a:p>
            <a:pPr marL="457200" indent="-456840">
              <a:spcBef>
                <a:spcPts val="600"/>
              </a:spcBef>
              <a:buClr>
                <a:srgbClr val="000000"/>
              </a:buClr>
              <a:buFont typeface="StarSymbol"/>
              <a:buChar char="▪"/>
            </a:pPr>
            <a:r>
              <a:rPr lang="en-US" sz="2800" b="0" strike="noStrike" spc="-1" dirty="0">
                <a:solidFill>
                  <a:srgbClr val="000000"/>
                </a:solidFill>
                <a:latin typeface="Frutiger 55 Roman"/>
                <a:ea typeface="Frutiger 55 Roman"/>
              </a:rPr>
              <a:t>In-</a:t>
            </a:r>
            <a:r>
              <a:rPr lang="en-US" sz="2800" b="0" strike="noStrike" spc="-1" dirty="0" err="1">
                <a:solidFill>
                  <a:srgbClr val="000000"/>
                </a:solidFill>
                <a:latin typeface="Frutiger 55 Roman"/>
                <a:ea typeface="Frutiger 55 Roman"/>
              </a:rPr>
              <a:t>Gewahrsam</a:t>
            </a:r>
            <a:r>
              <a:rPr lang="en-US" sz="2800" b="0" strike="noStrike" spc="-1" dirty="0">
                <a:solidFill>
                  <a:srgbClr val="000000"/>
                </a:solidFill>
                <a:latin typeface="Frutiger 55 Roman"/>
                <a:ea typeface="Frutiger 55 Roman"/>
              </a:rPr>
              <a:t>-</a:t>
            </a:r>
            <a:r>
              <a:rPr lang="en-US" sz="2800" b="0" strike="noStrike" spc="-1" dirty="0" err="1">
                <a:solidFill>
                  <a:srgbClr val="000000"/>
                </a:solidFill>
                <a:latin typeface="Frutiger 55 Roman"/>
                <a:ea typeface="Frutiger 55 Roman"/>
              </a:rPr>
              <a:t>Nahmen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möglich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für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Identitätsfeststellung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nach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Platzverweis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bei</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minderjährig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gelesenen</a:t>
            </a:r>
            <a:r>
              <a:rPr lang="en-US" sz="2800" b="0" strike="noStrike" spc="-1" dirty="0">
                <a:solidFill>
                  <a:srgbClr val="000000"/>
                </a:solidFill>
                <a:latin typeface="Frutiger 55 Roman"/>
                <a:ea typeface="Frutiger 55 Roman"/>
              </a:rPr>
              <a:t> Menschen.</a:t>
            </a:r>
            <a:endParaRPr lang="en-US" sz="2800" b="0" strike="noStrike" spc="-1" dirty="0">
              <a:latin typeface="Arial"/>
            </a:endParaRPr>
          </a:p>
          <a:p>
            <a:pPr marL="457200" indent="-456840">
              <a:spcBef>
                <a:spcPts val="600"/>
              </a:spcBef>
              <a:buClr>
                <a:srgbClr val="000000"/>
              </a:buClr>
              <a:buFont typeface="StarSymbol"/>
              <a:buChar char="▪"/>
            </a:pPr>
            <a:r>
              <a:rPr lang="en-US" sz="2800" b="0" strike="noStrike" spc="-1" dirty="0" err="1">
                <a:solidFill>
                  <a:srgbClr val="000000"/>
                </a:solidFill>
                <a:latin typeface="Frutiger 55 Roman"/>
                <a:ea typeface="Frutiger 55 Roman"/>
              </a:rPr>
              <a:t>Zur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Identitätsfeststellung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nach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dem</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neuen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Polizeigesetz</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bis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zu</a:t>
            </a:r>
            <a:r>
              <a:rPr lang="en-US" sz="2800" b="0" strike="noStrike" spc="-1" dirty="0">
                <a:solidFill>
                  <a:srgbClr val="000000"/>
                </a:solidFill>
                <a:latin typeface="Frutiger 55 Roman"/>
                <a:ea typeface="Frutiger 55 Roman"/>
              </a:rPr>
              <a:t> 7 </a:t>
            </a:r>
            <a:r>
              <a:rPr lang="en-US" sz="2800" b="0" strike="noStrike" spc="-1" dirty="0" err="1">
                <a:solidFill>
                  <a:srgbClr val="000000"/>
                </a:solidFill>
                <a:latin typeface="Frutiger 55 Roman"/>
                <a:ea typeface="Frutiger 55 Roman"/>
              </a:rPr>
              <a:t>Tage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Freiheitsentzug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möglich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Darüber</a:t>
            </a:r>
            <a:r>
              <a:rPr lang="en-US" sz="2800" b="0" strike="noStrike" spc="-1" dirty="0">
                <a:solidFill>
                  <a:srgbClr val="000000"/>
                </a:solidFill>
                <a:latin typeface="Frutiger 55 Roman"/>
                <a:ea typeface="Frutiger 55 Roman"/>
              </a:rPr>
              <a:t> muss </a:t>
            </a:r>
            <a:r>
              <a:rPr lang="en-US" sz="2800" b="0" strike="noStrike" spc="-1" dirty="0" err="1">
                <a:solidFill>
                  <a:srgbClr val="000000"/>
                </a:solidFill>
                <a:latin typeface="Frutiger 55 Roman"/>
                <a:ea typeface="Frutiger 55 Roman"/>
              </a:rPr>
              <a:t>ein</a:t>
            </a:r>
            <a:r>
              <a:rPr lang="en-US" sz="2800" b="0" strike="noStrike" spc="-1" dirty="0">
                <a:solidFill>
                  <a:srgbClr val="000000"/>
                </a:solidFill>
                <a:latin typeface="Frutiger 55 Roman"/>
                <a:ea typeface="Frutiger 55 Roman"/>
              </a:rPr>
              <a:t>*e Richter*in </a:t>
            </a:r>
            <a:r>
              <a:rPr lang="en-US" sz="2800" b="0" strike="noStrike" spc="-1" dirty="0" err="1">
                <a:solidFill>
                  <a:srgbClr val="000000"/>
                </a:solidFill>
                <a:latin typeface="Frutiger 55 Roman"/>
                <a:ea typeface="Frutiger 55 Roman"/>
              </a:rPr>
              <a:t>innerhalb</a:t>
            </a:r>
            <a:r>
              <a:rPr lang="en-US" sz="2800" b="0" strike="noStrike" spc="-1" dirty="0">
                <a:solidFill>
                  <a:srgbClr val="000000"/>
                </a:solidFill>
                <a:latin typeface="Frutiger 55 Roman"/>
                <a:ea typeface="Frutiger 55 Roman"/>
              </a:rPr>
              <a:t> von 12 </a:t>
            </a:r>
            <a:r>
              <a:rPr lang="en-US" sz="2800" b="0" strike="noStrike" spc="-1" dirty="0" err="1">
                <a:solidFill>
                  <a:srgbClr val="000000"/>
                </a:solidFill>
                <a:latin typeface="Frutiger 55 Roman"/>
                <a:ea typeface="Frutiger 55 Roman"/>
              </a:rPr>
              <a:t>Stunden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unter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Umständen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bis</a:t>
            </a:r>
            <a:r>
              <a:rPr lang="en-US" sz="2800" b="0" strike="noStrike" spc="-1" dirty="0">
                <a:solidFill>
                  <a:srgbClr val="000000"/>
                </a:solidFill>
                <a:latin typeface="Frutiger 55 Roman"/>
                <a:ea typeface="Frutiger 55 Roman"/>
              </a:rPr>
              <a:t> 24 </a:t>
            </a:r>
            <a:r>
              <a:rPr lang="en-US" sz="2800" b="0" strike="noStrike" spc="-1" dirty="0" err="1">
                <a:solidFill>
                  <a:srgbClr val="000000"/>
                </a:solidFill>
                <a:latin typeface="Frutiger 55 Roman"/>
                <a:ea typeface="Frutiger 55 Roman"/>
              </a:rPr>
              <a:t>Uhr</a:t>
            </a:r>
            <a:r>
              <a:rPr lang="en-US" sz="2800" b="0" strike="noStrike" spc="-1" dirty="0">
                <a:solidFill>
                  <a:srgbClr val="000000"/>
                </a:solidFill>
                <a:latin typeface="Frutiger 55 Roman"/>
                <a:ea typeface="Frutiger 55 Roman"/>
              </a:rPr>
              <a:t> des </a:t>
            </a:r>
            <a:r>
              <a:rPr lang="en-US" sz="2800" b="0" strike="noStrike" spc="-1" dirty="0" err="1">
                <a:solidFill>
                  <a:srgbClr val="000000"/>
                </a:solidFill>
                <a:latin typeface="Frutiger 55 Roman"/>
                <a:ea typeface="Frutiger 55 Roman"/>
              </a:rPr>
              <a:t>folgenden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Tages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entscheiden</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spcBef>
                <a:spcPts val="600"/>
              </a:spcBef>
              <a:buClr>
                <a:srgbClr val="000000"/>
              </a:buClr>
              <a:buFont typeface="StarSymbol"/>
              <a:buChar char="▪"/>
            </a:pPr>
            <a:r>
              <a:rPr lang="en-US" sz="2800" b="0" strike="noStrike" spc="-1" dirty="0">
                <a:solidFill>
                  <a:srgbClr val="000000"/>
                </a:solidFill>
                <a:latin typeface="Frutiger 55 Roman"/>
                <a:ea typeface="Frutiger 55 Roman"/>
              </a:rPr>
              <a:t>Bei </a:t>
            </a:r>
            <a:r>
              <a:rPr lang="en-US" sz="2800" b="0" strike="noStrike" spc="-1" dirty="0" err="1">
                <a:solidFill>
                  <a:srgbClr val="000000"/>
                </a:solidFill>
                <a:latin typeface="Frutiger 55 Roman"/>
                <a:ea typeface="Frutiger 55 Roman"/>
              </a:rPr>
              <a:t>konkretem</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Vorwurf</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Untersuchungshaft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möglich</a:t>
            </a:r>
            <a:r>
              <a:rPr lang="en-US" sz="2800" b="0" strike="noStrike" spc="-1" dirty="0">
                <a:solidFill>
                  <a:srgbClr val="000000"/>
                </a:solidFill>
                <a:latin typeface="Frutiger 55 Roman"/>
                <a:ea typeface="Frutiger 55 Roman"/>
              </a:rPr>
              <a:t>.</a:t>
            </a:r>
            <a:br>
              <a:rPr lang="en-US" sz="2800" b="0" strike="noStrike" spc="-1" dirty="0">
                <a:solidFill>
                  <a:srgbClr val="000000"/>
                </a:solidFill>
                <a:latin typeface="Frutiger 55 Roman"/>
                <a:ea typeface="Frutiger 55 Roman"/>
              </a:rPr>
            </a:br>
            <a:endParaRPr lang="en-US" sz="2800" b="0" strike="noStrike" spc="-1" dirty="0">
              <a:latin typeface="Arial"/>
            </a:endParaRPr>
          </a:p>
          <a:p>
            <a:pPr>
              <a:lnSpc>
                <a:spcPct val="100000"/>
              </a:lnSpc>
              <a:spcBef>
                <a:spcPts val="1100"/>
              </a:spcBef>
            </a:pPr>
            <a:r>
              <a:rPr lang="en-US" sz="2800" b="0" strike="noStrike" spc="-1" dirty="0" err="1">
                <a:solidFill>
                  <a:srgbClr val="EF413D"/>
                </a:solidFill>
                <a:latin typeface="Aku &amp; Kamu"/>
                <a:ea typeface="Aku &amp; Kamu"/>
              </a:rPr>
              <a:t>Mehr</a:t>
            </a:r>
            <a:r>
              <a:rPr lang="en-US" sz="2800" b="0" strike="noStrike" spc="-1" dirty="0">
                <a:solidFill>
                  <a:srgbClr val="EF413D"/>
                </a:solidFill>
                <a:latin typeface="Aku &amp; Kamu"/>
                <a:ea typeface="Aku &amp; Kamu"/>
              </a:rPr>
              <a:t> </a:t>
            </a:r>
            <a:r>
              <a:rPr lang="en-US" sz="2800" b="0" strike="noStrike" spc="-1" dirty="0" err="1">
                <a:solidFill>
                  <a:srgbClr val="EF413D"/>
                </a:solidFill>
                <a:latin typeface="Aku &amp; Kamu"/>
                <a:ea typeface="Aku &amp; Kamu"/>
              </a:rPr>
              <a:t>Infos</a:t>
            </a:r>
            <a:r>
              <a:rPr lang="en-US" sz="2800" b="0" strike="noStrike" spc="-1" dirty="0">
                <a:solidFill>
                  <a:srgbClr val="EF413D"/>
                </a:solidFill>
                <a:latin typeface="Aku &amp; Kamu"/>
                <a:ea typeface="Aku &amp; Kamu"/>
              </a:rPr>
              <a:t>: </a:t>
            </a:r>
            <a:r>
              <a:rPr lang="en-US" sz="2800" b="0" u="sng" strike="noStrike" spc="-1" dirty="0" err="1">
                <a:solidFill>
                  <a:srgbClr val="0000FF"/>
                </a:solidFill>
                <a:uFillTx/>
                <a:latin typeface="Aku &amp; Kamu"/>
                <a:ea typeface="Aku &amp; Kamu"/>
                <a:hlinkClick r:id="rId2"/>
              </a:rPr>
              <a:t>Rechtshilfebroschüre</a:t>
            </a:r>
            <a:r>
              <a:rPr lang="en-US" sz="2800" b="0" strike="noStrike" spc="-1" dirty="0">
                <a:solidFill>
                  <a:srgbClr val="ED473C"/>
                </a:solidFill>
                <a:latin typeface="Aku &amp; Kamu"/>
                <a:ea typeface="Aku &amp; Kamu"/>
              </a:rPr>
              <a:t> &amp; </a:t>
            </a:r>
            <a:r>
              <a:rPr lang="en-US" sz="2800" b="0" u="sng" strike="noStrike" spc="-1" dirty="0">
                <a:solidFill>
                  <a:srgbClr val="0000FF"/>
                </a:solidFill>
                <a:uFillTx/>
                <a:latin typeface="Aku &amp; Kamu"/>
                <a:ea typeface="Aku &amp; Kamu"/>
                <a:hlinkClick r:id="rId3"/>
              </a:rPr>
              <a:t>Legal Team </a:t>
            </a:r>
            <a:r>
              <a:rPr lang="en-US" sz="2800" b="0" u="sng" strike="noStrike" spc="-1" dirty="0" err="1">
                <a:solidFill>
                  <a:srgbClr val="0000FF"/>
                </a:solidFill>
                <a:uFillTx/>
                <a:latin typeface="Aku &amp; Kamu"/>
                <a:ea typeface="Aku &amp; Kamu"/>
                <a:hlinkClick r:id="rId3"/>
              </a:rPr>
              <a:t>für</a:t>
            </a:r>
            <a:r>
              <a:rPr lang="en-US" sz="2800" b="0" u="sng" strike="noStrike" spc="-1" dirty="0">
                <a:solidFill>
                  <a:srgbClr val="0000FF"/>
                </a:solidFill>
                <a:uFillTx/>
                <a:latin typeface="Aku &amp; Kamu"/>
                <a:ea typeface="Aku &amp; Kamu"/>
                <a:hlinkClick r:id="rId3"/>
              </a:rPr>
              <a:t> </a:t>
            </a:r>
            <a:r>
              <a:rPr lang="en-US" sz="2800" b="0" u="sng" strike="noStrike" spc="-1" dirty="0" err="1">
                <a:solidFill>
                  <a:srgbClr val="0000FF"/>
                </a:solidFill>
                <a:uFillTx/>
                <a:latin typeface="Aku &amp; Kamu"/>
                <a:ea typeface="Aku &amp; Kamu"/>
                <a:hlinkClick r:id="rId3"/>
              </a:rPr>
              <a:t>Alle</a:t>
            </a:r>
            <a:endParaRPr lang="en-US" sz="2800" b="0" strike="noStrike" spc="-1" dirty="0">
              <a:latin typeface="Arial"/>
            </a:endParaRPr>
          </a:p>
        </p:txBody>
      </p:sp>
      <p:sp>
        <p:nvSpPr>
          <p:cNvPr id="423" name="CustomShape 2"/>
          <p:cNvSpPr/>
          <p:nvPr/>
        </p:nvSpPr>
        <p:spPr>
          <a:xfrm>
            <a:off x="3240" y="333360"/>
            <a:ext cx="1300140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424" name="CustomShape 3"/>
          <p:cNvSpPr/>
          <p:nvPr/>
        </p:nvSpPr>
        <p:spPr>
          <a:xfrm>
            <a:off x="544680" y="42912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Rechtliche Folgen</a:t>
            </a:r>
            <a:endParaRPr lang="en-US" sz="4800" b="0" strike="noStrike" spc="-1">
              <a:latin typeface="Arial"/>
            </a:endParaRPr>
          </a:p>
        </p:txBody>
      </p:sp>
      <p:pic>
        <p:nvPicPr>
          <p:cNvPr id="425"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388080" y="1827360"/>
            <a:ext cx="12194640" cy="75873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307800" indent="-307440">
              <a:lnSpc>
                <a:spcPct val="100000"/>
              </a:lnSpc>
              <a:spcBef>
                <a:spcPts val="1001"/>
              </a:spcBef>
            </a:pPr>
            <a:r>
              <a:rPr lang="en-US" sz="2600" b="0" strike="noStrike" spc="-1" dirty="0" err="1">
                <a:solidFill>
                  <a:srgbClr val="EF413D"/>
                </a:solidFill>
                <a:latin typeface="Frutiger 75 Black"/>
                <a:ea typeface="Frutiger 75 Black"/>
              </a:rPr>
              <a:t>Vorteile</a:t>
            </a:r>
            <a:endParaRPr lang="en-US" sz="2600" b="0" strike="noStrike" spc="-1" dirty="0">
              <a:latin typeface="Arial"/>
            </a:endParaRPr>
          </a:p>
          <a:p>
            <a:pPr marL="457200" indent="-456840">
              <a:lnSpc>
                <a:spcPct val="100000"/>
              </a:lnSpc>
              <a:spcBef>
                <a:spcPts val="601"/>
              </a:spcBef>
              <a:buClr>
                <a:srgbClr val="000000"/>
              </a:buClr>
              <a:buSzPct val="45000"/>
              <a:buFont typeface="StarSymbol"/>
              <a:buChar char="▪"/>
            </a:pPr>
            <a:r>
              <a:rPr lang="en-US" sz="2600" b="0" strike="noStrike" spc="-1" dirty="0" err="1">
                <a:solidFill>
                  <a:srgbClr val="000000"/>
                </a:solidFill>
                <a:latin typeface="Frutiger 55 Roman"/>
                <a:ea typeface="Frutiger 55 Roman"/>
              </a:rPr>
              <a:t>Gemeinsame</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Verweigerung</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erschwert</a:t>
            </a:r>
            <a:r>
              <a:rPr lang="en-US" sz="2600" b="0" strike="noStrike" spc="-1" dirty="0">
                <a:solidFill>
                  <a:srgbClr val="000000"/>
                </a:solidFill>
                <a:latin typeface="Frutiger 55 Roman"/>
                <a:ea typeface="Frutiger 55 Roman"/>
              </a:rPr>
              <a:t> die </a:t>
            </a:r>
            <a:r>
              <a:rPr lang="en-US" sz="2600" b="0" strike="noStrike" spc="-1" dirty="0" err="1">
                <a:solidFill>
                  <a:srgbClr val="000000"/>
                </a:solidFill>
                <a:latin typeface="Frutiger 55 Roman"/>
                <a:ea typeface="Frutiger 55 Roman"/>
              </a:rPr>
              <a:t>Erfassung</a:t>
            </a:r>
            <a:r>
              <a:rPr lang="en-US" sz="2600" b="0" strike="noStrike" spc="-1" dirty="0">
                <a:solidFill>
                  <a:srgbClr val="000000"/>
                </a:solidFill>
                <a:latin typeface="Frutiger 55 Roman"/>
                <a:ea typeface="Frutiger 55 Roman"/>
              </a:rPr>
              <a:t>, </a:t>
            </a:r>
            <a:br>
              <a:rPr dirty="0"/>
            </a:br>
            <a:r>
              <a:rPr lang="en-US" sz="2600" b="0" strike="noStrike" spc="-1" dirty="0">
                <a:solidFill>
                  <a:srgbClr val="000000"/>
                </a:solidFill>
                <a:latin typeface="Frutiger 55 Roman"/>
                <a:ea typeface="Frutiger 55 Roman"/>
              </a:rPr>
              <a:t>In-</a:t>
            </a:r>
            <a:r>
              <a:rPr lang="en-US" sz="2600" b="0" strike="noStrike" spc="-1" dirty="0" err="1">
                <a:solidFill>
                  <a:srgbClr val="000000"/>
                </a:solidFill>
                <a:latin typeface="Frutiger 55 Roman"/>
                <a:ea typeface="Frutiger 55 Roman"/>
              </a:rPr>
              <a:t>Gewahrsam</a:t>
            </a:r>
            <a:r>
              <a:rPr lang="en-US" sz="2600" b="0" strike="noStrike" spc="-1" dirty="0">
                <a:solidFill>
                  <a:srgbClr val="000000"/>
                </a:solidFill>
                <a:latin typeface="Frutiger 55 Roman"/>
                <a:ea typeface="Frutiger 55 Roman"/>
              </a:rPr>
              <a:t>-</a:t>
            </a:r>
            <a:r>
              <a:rPr lang="en-US" sz="2600" b="0" strike="noStrike" spc="-1" dirty="0" err="1">
                <a:solidFill>
                  <a:srgbClr val="000000"/>
                </a:solidFill>
                <a:latin typeface="Frutiger 55 Roman"/>
                <a:ea typeface="Frutiger 55 Roman"/>
              </a:rPr>
              <a:t>Nahme</a:t>
            </a:r>
            <a:r>
              <a:rPr lang="en-US" sz="2600" b="0" strike="noStrike" spc="-1" dirty="0">
                <a:solidFill>
                  <a:srgbClr val="000000"/>
                </a:solidFill>
                <a:latin typeface="Frutiger 55 Roman"/>
                <a:ea typeface="Frutiger 55 Roman"/>
              </a:rPr>
              <a:t> und  </a:t>
            </a:r>
            <a:r>
              <a:rPr lang="en-US" sz="2600" b="0" strike="noStrike" spc="-1" dirty="0" err="1">
                <a:solidFill>
                  <a:srgbClr val="000000"/>
                </a:solidFill>
                <a:latin typeface="Frutiger 55 Roman"/>
                <a:ea typeface="Frutiger 55 Roman"/>
              </a:rPr>
              <a:t>strafrechtliche</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Verfolgung</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aller</a:t>
            </a:r>
            <a:r>
              <a:rPr lang="en-US" sz="2600" b="0" strike="noStrike" spc="-1" dirty="0">
                <a:solidFill>
                  <a:srgbClr val="000000"/>
                </a:solidFill>
                <a:latin typeface="Frutiger 55 Roman"/>
                <a:ea typeface="Frutiger 55 Roman"/>
              </a:rPr>
              <a:t>.</a:t>
            </a:r>
            <a:endParaRPr lang="en-US" sz="2600" b="0" strike="noStrike" spc="-1" dirty="0">
              <a:latin typeface="Arial"/>
            </a:endParaRPr>
          </a:p>
          <a:p>
            <a:pPr marL="457200" indent="-456840">
              <a:lnSpc>
                <a:spcPct val="100000"/>
              </a:lnSpc>
              <a:spcBef>
                <a:spcPts val="601"/>
              </a:spcBef>
              <a:buClr>
                <a:srgbClr val="000000"/>
              </a:buClr>
              <a:buSzPct val="45000"/>
              <a:buFont typeface="StarSymbol"/>
              <a:buChar char="▪"/>
            </a:pPr>
            <a:r>
              <a:rPr lang="en-US" sz="2600" b="0" strike="noStrike" spc="-1" dirty="0">
                <a:solidFill>
                  <a:srgbClr val="000000"/>
                </a:solidFill>
                <a:latin typeface="Frutiger 55 Roman"/>
                <a:ea typeface="Frutiger 55 Roman"/>
              </a:rPr>
              <a:t>In den </a:t>
            </a:r>
            <a:r>
              <a:rPr lang="en-US" sz="2600" b="0" strike="noStrike" spc="-1" dirty="0" err="1">
                <a:solidFill>
                  <a:srgbClr val="000000"/>
                </a:solidFill>
                <a:latin typeface="Frutiger 55 Roman"/>
                <a:ea typeface="Frutiger 55 Roman"/>
              </a:rPr>
              <a:t>vergangenen</a:t>
            </a:r>
            <a:r>
              <a:rPr lang="en-US" sz="2600" b="0" strike="noStrike" spc="-1" dirty="0">
                <a:solidFill>
                  <a:srgbClr val="000000"/>
                </a:solidFill>
                <a:latin typeface="Frutiger 55 Roman"/>
                <a:ea typeface="Frutiger 55 Roman"/>
              </a:rPr>
              <a:t> Jahren </a:t>
            </a:r>
            <a:r>
              <a:rPr lang="en-US" sz="2600" b="0" strike="noStrike" spc="-1" dirty="0" err="1">
                <a:solidFill>
                  <a:srgbClr val="000000"/>
                </a:solidFill>
                <a:latin typeface="Frutiger 55 Roman"/>
                <a:ea typeface="Frutiger 55 Roman"/>
              </a:rPr>
              <a:t>wurde</a:t>
            </a:r>
            <a:r>
              <a:rPr lang="en-US" sz="2600" b="0" strike="noStrike" spc="-1" dirty="0">
                <a:solidFill>
                  <a:srgbClr val="000000"/>
                </a:solidFill>
                <a:latin typeface="Frutiger 55 Roman"/>
                <a:ea typeface="Frutiger 55 Roman"/>
              </a:rPr>
              <a:t> so </a:t>
            </a:r>
            <a:r>
              <a:rPr lang="en-US" sz="2600" b="0" strike="noStrike" spc="-1" dirty="0" err="1">
                <a:solidFill>
                  <a:srgbClr val="000000"/>
                </a:solidFill>
                <a:latin typeface="Frutiger 55 Roman"/>
                <a:ea typeface="Frutiger 55 Roman"/>
              </a:rPr>
              <a:t>politischer</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Freiraum</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gewonnen</a:t>
            </a:r>
            <a:r>
              <a:rPr lang="en-US" sz="2600" b="0" strike="noStrike" spc="-1" dirty="0">
                <a:solidFill>
                  <a:srgbClr val="000000"/>
                </a:solidFill>
                <a:latin typeface="Frutiger 55 Roman"/>
                <a:ea typeface="Frutiger 55 Roman"/>
              </a:rPr>
              <a:t>.</a:t>
            </a:r>
            <a:endParaRPr lang="en-US" sz="2600" b="0" strike="noStrike" spc="-1" dirty="0">
              <a:latin typeface="Arial"/>
            </a:endParaRPr>
          </a:p>
          <a:p>
            <a:pPr marL="457200" indent="-456840">
              <a:lnSpc>
                <a:spcPct val="100000"/>
              </a:lnSpc>
              <a:spcBef>
                <a:spcPts val="601"/>
              </a:spcBef>
              <a:buClr>
                <a:srgbClr val="000000"/>
              </a:buClr>
              <a:buSzPct val="45000"/>
              <a:buFont typeface="StarSymbol"/>
              <a:buChar char="▪"/>
            </a:pPr>
            <a:r>
              <a:rPr lang="en-US" sz="2600" b="0" strike="noStrike" spc="-1" dirty="0" err="1">
                <a:solidFill>
                  <a:srgbClr val="000000"/>
                </a:solidFill>
                <a:latin typeface="Frutiger 55 Roman"/>
                <a:ea typeface="Frutiger 55 Roman"/>
              </a:rPr>
              <a:t>Ohne</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Namen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kann</a:t>
            </a:r>
            <a:r>
              <a:rPr lang="en-US" sz="2600" b="0" strike="noStrike" spc="-1" dirty="0">
                <a:solidFill>
                  <a:srgbClr val="000000"/>
                </a:solidFill>
                <a:latin typeface="Frutiger 55 Roman"/>
                <a:ea typeface="Frutiger 55 Roman"/>
              </a:rPr>
              <a:t> RWE </a:t>
            </a:r>
            <a:r>
              <a:rPr lang="en-US" sz="2600" b="0" strike="noStrike" spc="-1" dirty="0" err="1">
                <a:solidFill>
                  <a:srgbClr val="000000"/>
                </a:solidFill>
                <a:latin typeface="Frutiger 55 Roman"/>
                <a:ea typeface="Frutiger 55 Roman"/>
              </a:rPr>
              <a:t>keine</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Unterlassungserklärungen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verschicken</a:t>
            </a:r>
            <a:r>
              <a:rPr lang="en-US" sz="2600" b="0" strike="noStrike" spc="-1" dirty="0">
                <a:solidFill>
                  <a:srgbClr val="000000"/>
                </a:solidFill>
                <a:latin typeface="Frutiger 55 Roman"/>
                <a:ea typeface="Frutiger 55 Roman"/>
              </a:rPr>
              <a:t>.</a:t>
            </a:r>
            <a:endParaRPr lang="en-US" sz="2600" b="0" strike="noStrike" spc="-1" dirty="0">
              <a:latin typeface="Arial"/>
            </a:endParaRPr>
          </a:p>
          <a:p>
            <a:pPr marL="307800" indent="-307440">
              <a:lnSpc>
                <a:spcPct val="100000"/>
              </a:lnSpc>
              <a:spcBef>
                <a:spcPts val="1001"/>
              </a:spcBef>
            </a:pPr>
            <a:endParaRPr lang="en-US" sz="2600" b="0" strike="noStrike" spc="-1" dirty="0">
              <a:latin typeface="Arial"/>
            </a:endParaRPr>
          </a:p>
          <a:p>
            <a:pPr marL="307800" indent="-307440">
              <a:lnSpc>
                <a:spcPct val="100000"/>
              </a:lnSpc>
              <a:spcBef>
                <a:spcPts val="1001"/>
              </a:spcBef>
            </a:pPr>
            <a:r>
              <a:rPr lang="en-US" sz="2600" b="0" strike="noStrike" spc="-1" dirty="0" err="1">
                <a:solidFill>
                  <a:srgbClr val="EF413D"/>
                </a:solidFill>
                <a:latin typeface="Frutiger 75 Black"/>
                <a:ea typeface="Frutiger 75 Black"/>
              </a:rPr>
              <a:t>Nachteile</a:t>
            </a:r>
            <a:endParaRPr lang="en-US" sz="2600" b="0" strike="noStrike" spc="-1" dirty="0">
              <a:latin typeface="Arial"/>
            </a:endParaRPr>
          </a:p>
          <a:p>
            <a:pPr marL="457200" indent="-456840">
              <a:lnSpc>
                <a:spcPct val="100000"/>
              </a:lnSpc>
              <a:spcBef>
                <a:spcPts val="601"/>
              </a:spcBef>
              <a:buClr>
                <a:srgbClr val="000000"/>
              </a:buClr>
              <a:buSzPct val="45000"/>
              <a:buFont typeface="StarSymbol"/>
              <a:buChar char="▪"/>
            </a:pPr>
            <a:r>
              <a:rPr lang="en-US" sz="2600" b="0" strike="noStrike" spc="-1" dirty="0" err="1">
                <a:solidFill>
                  <a:srgbClr val="000000"/>
                </a:solidFill>
                <a:latin typeface="Frutiger 55 Roman"/>
                <a:ea typeface="Frutiger 55 Roman"/>
              </a:rPr>
              <a:t>Schwieriger</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offen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zu</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Aktion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zu</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stehen</a:t>
            </a:r>
            <a:r>
              <a:rPr lang="en-US" sz="2600" b="0" strike="noStrike" spc="-1" dirty="0">
                <a:solidFill>
                  <a:srgbClr val="000000"/>
                </a:solidFill>
                <a:latin typeface="Frutiger 55 Roman"/>
                <a:ea typeface="Frutiger 55 Roman"/>
              </a:rPr>
              <a:t>, um </a:t>
            </a:r>
            <a:r>
              <a:rPr lang="en-US" sz="2600" b="0" strike="noStrike" spc="-1" dirty="0" err="1">
                <a:solidFill>
                  <a:srgbClr val="000000"/>
                </a:solidFill>
                <a:latin typeface="Frutiger 55 Roman"/>
                <a:ea typeface="Frutiger 55 Roman"/>
              </a:rPr>
              <a:t>nicht</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nachträglich</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identifiziert</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zu</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werden</a:t>
            </a:r>
            <a:r>
              <a:rPr lang="en-US" sz="2600" b="0" strike="noStrike" spc="-1" dirty="0">
                <a:solidFill>
                  <a:srgbClr val="000000"/>
                </a:solidFill>
                <a:latin typeface="Frutiger 55 Roman"/>
                <a:ea typeface="Frutiger 55 Roman"/>
              </a:rPr>
              <a:t>.</a:t>
            </a:r>
            <a:endParaRPr lang="en-US" sz="2600" b="0" strike="noStrike" spc="-1" dirty="0">
              <a:latin typeface="Arial"/>
            </a:endParaRPr>
          </a:p>
          <a:p>
            <a:pPr marL="457200" indent="-456840">
              <a:lnSpc>
                <a:spcPct val="100000"/>
              </a:lnSpc>
              <a:spcBef>
                <a:spcPts val="601"/>
              </a:spcBef>
              <a:buClr>
                <a:srgbClr val="000000"/>
              </a:buClr>
              <a:buSzPct val="45000"/>
              <a:buFont typeface="StarSymbol"/>
              <a:buChar char="▪"/>
            </a:pPr>
            <a:r>
              <a:rPr lang="en-US" sz="2600" b="0" strike="noStrike" spc="-1" dirty="0" err="1">
                <a:solidFill>
                  <a:srgbClr val="000000"/>
                </a:solidFill>
                <a:latin typeface="Frutiger 55 Roman"/>
                <a:ea typeface="Frutiger 55 Roman"/>
              </a:rPr>
              <a:t>Freiheitsentzug</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Zur</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Identitätsfeststellung</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kann</a:t>
            </a:r>
            <a:r>
              <a:rPr lang="en-US" sz="2600" b="0" strike="noStrike" spc="-1" dirty="0">
                <a:solidFill>
                  <a:srgbClr val="000000"/>
                </a:solidFill>
                <a:latin typeface="Frutiger 55 Roman"/>
                <a:ea typeface="Frutiger 55 Roman"/>
              </a:rPr>
              <a:t> die </a:t>
            </a:r>
            <a:r>
              <a:rPr lang="en-US" sz="2600" b="0" strike="noStrike" spc="-1" dirty="0" err="1">
                <a:solidFill>
                  <a:srgbClr val="000000"/>
                </a:solidFill>
                <a:latin typeface="Frutiger 55 Roman"/>
                <a:ea typeface="Frutiger 55 Roman"/>
              </a:rPr>
              <a:t>Polizei</a:t>
            </a:r>
            <a:r>
              <a:rPr lang="en-US" sz="2600" b="0" strike="noStrike" spc="-1" dirty="0">
                <a:solidFill>
                  <a:srgbClr val="000000"/>
                </a:solidFill>
                <a:latin typeface="Frutiger 55 Roman"/>
                <a:ea typeface="Frutiger 55 Roman"/>
              </a:rPr>
              <a:t> Menschen in </a:t>
            </a:r>
            <a:r>
              <a:rPr lang="en-US" sz="2600" b="0" strike="noStrike" spc="-1" dirty="0" err="1">
                <a:solidFill>
                  <a:srgbClr val="000000"/>
                </a:solidFill>
                <a:latin typeface="Frutiger 55 Roman"/>
                <a:ea typeface="Frutiger 55 Roman"/>
              </a:rPr>
              <a:t>Gewahrsam</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nehmen</a:t>
            </a:r>
            <a:r>
              <a:rPr lang="en-US" sz="2600" b="0" strike="noStrike" spc="-1" dirty="0">
                <a:solidFill>
                  <a:srgbClr val="000000"/>
                </a:solidFill>
                <a:latin typeface="Frutiger 55 Roman"/>
                <a:ea typeface="Frutiger 55 Roman"/>
              </a:rPr>
              <a:t>, in NRW </a:t>
            </a:r>
            <a:r>
              <a:rPr lang="en-US" sz="2600" b="0" strike="noStrike" spc="-1" dirty="0" err="1">
                <a:solidFill>
                  <a:srgbClr val="000000"/>
                </a:solidFill>
                <a:latin typeface="Frutiger 55 Roman"/>
                <a:ea typeface="Frutiger 55 Roman"/>
              </a:rPr>
              <a:t>im</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Regelfall</a:t>
            </a:r>
            <a:r>
              <a:rPr lang="en-US" sz="2600" b="0" strike="noStrike" spc="-1" dirty="0">
                <a:solidFill>
                  <a:srgbClr val="000000"/>
                </a:solidFill>
                <a:latin typeface="Frutiger 55 Roman"/>
                <a:ea typeface="Frutiger 55 Roman"/>
              </a:rPr>
              <a:t> maximal 12 </a:t>
            </a:r>
            <a:r>
              <a:rPr lang="en-US" sz="2600" b="0" strike="noStrike" spc="-1" dirty="0" err="1">
                <a:solidFill>
                  <a:srgbClr val="000000"/>
                </a:solidFill>
                <a:latin typeface="Frutiger 55 Roman"/>
                <a:ea typeface="Frutiger 55 Roman"/>
              </a:rPr>
              <a:t>Stunden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im</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schlimmsten</a:t>
            </a:r>
            <a:r>
              <a:rPr lang="en-US" sz="2600" b="0" strike="noStrike" spc="-1" dirty="0">
                <a:solidFill>
                  <a:srgbClr val="000000"/>
                </a:solidFill>
                <a:latin typeface="Frutiger 55 Roman"/>
                <a:ea typeface="Frutiger 55 Roman"/>
              </a:rPr>
              <a:t> Fall bis </a:t>
            </a:r>
            <a:r>
              <a:rPr lang="en-US" sz="2600" b="0" strike="noStrike" spc="-1" dirty="0" err="1">
                <a:solidFill>
                  <a:srgbClr val="000000"/>
                </a:solidFill>
                <a:latin typeface="Frutiger 55 Roman"/>
                <a:ea typeface="Frutiger 55 Roman"/>
              </a:rPr>
              <a:t>zu</a:t>
            </a:r>
            <a:r>
              <a:rPr lang="en-US" sz="2600" b="0" strike="noStrike" spc="-1" dirty="0">
                <a:solidFill>
                  <a:srgbClr val="000000"/>
                </a:solidFill>
                <a:latin typeface="Frutiger 55 Roman"/>
                <a:ea typeface="Frutiger 55 Roman"/>
              </a:rPr>
              <a:t> 7 </a:t>
            </a:r>
            <a:r>
              <a:rPr lang="en-US" sz="2600" b="0" strike="noStrike" spc="-1" dirty="0" err="1">
                <a:solidFill>
                  <a:srgbClr val="000000"/>
                </a:solidFill>
                <a:latin typeface="Frutiger 55 Roman"/>
                <a:ea typeface="Frutiger 55 Roman"/>
              </a:rPr>
              <a:t>Tage</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auch</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eine</a:t>
            </a:r>
            <a:r>
              <a:rPr lang="en-US" sz="2600" b="0" strike="noStrike" spc="-1" dirty="0">
                <a:solidFill>
                  <a:srgbClr val="000000"/>
                </a:solidFill>
                <a:latin typeface="Frutiger 55 Roman"/>
                <a:ea typeface="Frutiger 55 Roman"/>
              </a:rPr>
              <a:t> U-Haft </a:t>
            </a:r>
            <a:r>
              <a:rPr lang="en-US" sz="2600" b="0" strike="noStrike" spc="-1" dirty="0" err="1">
                <a:solidFill>
                  <a:srgbClr val="000000"/>
                </a:solidFill>
                <a:latin typeface="Frutiger 55 Roman"/>
                <a:ea typeface="Frutiger 55 Roman"/>
              </a:rPr>
              <a:t>ist</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nicht</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komplett</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auszuschließen</a:t>
            </a:r>
            <a:r>
              <a:rPr lang="en-US" sz="2600" b="0" strike="noStrike" spc="-1" dirty="0">
                <a:solidFill>
                  <a:srgbClr val="000000"/>
                </a:solidFill>
                <a:latin typeface="Frutiger 55 Roman"/>
                <a:ea typeface="Frutiger 55 Roman"/>
              </a:rPr>
              <a:t>.</a:t>
            </a:r>
            <a:endParaRPr lang="en-US" sz="2600" b="0" strike="noStrike" spc="-1" dirty="0">
              <a:latin typeface="Arial"/>
            </a:endParaRPr>
          </a:p>
          <a:p>
            <a:pPr marL="457200" indent="-456840">
              <a:lnSpc>
                <a:spcPct val="100000"/>
              </a:lnSpc>
              <a:spcBef>
                <a:spcPts val="601"/>
              </a:spcBef>
              <a:buClr>
                <a:srgbClr val="000000"/>
              </a:buClr>
              <a:buSzPct val="45000"/>
              <a:buFont typeface="StarSymbol"/>
              <a:buChar char="▪"/>
            </a:pPr>
            <a:r>
              <a:rPr lang="en-US" sz="2600" b="0" strike="noStrike" spc="-1" dirty="0" err="1">
                <a:solidFill>
                  <a:srgbClr val="000000"/>
                </a:solidFill>
                <a:latin typeface="Frutiger 55 Roman"/>
                <a:ea typeface="Frutiger 55 Roman"/>
              </a:rPr>
              <a:t>Mögliches</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Bußgeld</a:t>
            </a:r>
            <a:r>
              <a:rPr lang="en-US" sz="2600" b="0" strike="noStrike" spc="-1" dirty="0">
                <a:solidFill>
                  <a:srgbClr val="000000"/>
                </a:solidFill>
                <a:latin typeface="Frutiger 55 Roman"/>
                <a:ea typeface="Frutiger 55 Roman"/>
              </a:rPr>
              <a:t> (70-1000€) </a:t>
            </a:r>
            <a:r>
              <a:rPr lang="en-US" sz="2600" b="0" strike="noStrike" spc="-1" dirty="0">
                <a:solidFill>
                  <a:srgbClr val="000000"/>
                </a:solidFill>
                <a:latin typeface="Wingdings"/>
                <a:ea typeface="Wingdings"/>
              </a:rPr>
              <a:t> </a:t>
            </a:r>
            <a:r>
              <a:rPr lang="en-US" sz="2600" b="0" strike="noStrike" spc="-1" dirty="0">
                <a:solidFill>
                  <a:srgbClr val="000000"/>
                </a:solidFill>
                <a:latin typeface="Frutiger 55 Roman"/>
                <a:ea typeface="Frutiger 55 Roman"/>
              </a:rPr>
              <a:t>Die </a:t>
            </a:r>
            <a:r>
              <a:rPr lang="en-US" sz="2600" b="0" strike="noStrike" spc="-1" dirty="0" err="1">
                <a:solidFill>
                  <a:srgbClr val="000000"/>
                </a:solidFill>
                <a:latin typeface="Frutiger 55 Roman"/>
                <a:ea typeface="Frutiger 55 Roman"/>
              </a:rPr>
              <a:t>Kosten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tragen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wir</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gemeinsam</a:t>
            </a:r>
            <a:r>
              <a:rPr lang="en-US" sz="2600" b="0" strike="noStrike" spc="-1" dirty="0">
                <a:solidFill>
                  <a:srgbClr val="000000"/>
                </a:solidFill>
                <a:latin typeface="Frutiger 55 Roman"/>
                <a:ea typeface="Frutiger 55 Roman"/>
              </a:rPr>
              <a:t> und </a:t>
            </a:r>
            <a:r>
              <a:rPr lang="en-US" sz="2600" b="0" strike="noStrike" spc="-1" dirty="0" err="1">
                <a:solidFill>
                  <a:srgbClr val="000000"/>
                </a:solidFill>
                <a:latin typeface="Frutiger 55 Roman"/>
                <a:ea typeface="Frutiger 55 Roman"/>
              </a:rPr>
              <a:t>solidarisch</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Niemand</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wird</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mit</a:t>
            </a:r>
            <a:r>
              <a:rPr lang="en-US" sz="2600" b="0" strike="noStrike" spc="-1" dirty="0">
                <a:solidFill>
                  <a:srgbClr val="000000"/>
                </a:solidFill>
                <a:latin typeface="Frutiger 55 Roman"/>
                <a:ea typeface="Frutiger 55 Roman"/>
              </a:rPr>
              <a:t> dem </a:t>
            </a:r>
            <a:r>
              <a:rPr lang="en-US" sz="2600" b="0" strike="noStrike" spc="-1" dirty="0" err="1">
                <a:solidFill>
                  <a:srgbClr val="000000"/>
                </a:solidFill>
                <a:latin typeface="Frutiger 55 Roman"/>
                <a:ea typeface="Frutiger 55 Roman"/>
              </a:rPr>
              <a:t>Kostenrisiko</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allein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gelassen</a:t>
            </a:r>
            <a:r>
              <a:rPr lang="en-US" sz="2600" b="0" strike="noStrike" spc="-1" dirty="0">
                <a:solidFill>
                  <a:srgbClr val="000000"/>
                </a:solidFill>
                <a:latin typeface="Frutiger 55 Roman"/>
                <a:ea typeface="Frutiger 55 Roman"/>
              </a:rPr>
              <a:t>!</a:t>
            </a:r>
            <a:endParaRPr lang="en-US" sz="2600" b="0" strike="noStrike" spc="-1" dirty="0">
              <a:latin typeface="Arial"/>
            </a:endParaRPr>
          </a:p>
          <a:p>
            <a:pPr>
              <a:lnSpc>
                <a:spcPct val="100000"/>
              </a:lnSpc>
              <a:spcBef>
                <a:spcPts val="1001"/>
              </a:spcBef>
            </a:pPr>
            <a:endParaRPr lang="en-US" sz="2600" b="0" strike="noStrike" spc="-1" dirty="0">
              <a:latin typeface="Arial"/>
            </a:endParaRPr>
          </a:p>
          <a:p>
            <a:pPr>
              <a:lnSpc>
                <a:spcPct val="100000"/>
              </a:lnSpc>
              <a:spcBef>
                <a:spcPts val="1001"/>
              </a:spcBef>
            </a:pPr>
            <a:r>
              <a:rPr lang="en-US" sz="2600" b="0" strike="noStrike" spc="-1" dirty="0">
                <a:solidFill>
                  <a:srgbClr val="EF413D"/>
                </a:solidFill>
                <a:latin typeface="Frutiger 55 Roman"/>
                <a:ea typeface="Frutiger 55 Roman"/>
              </a:rPr>
              <a:t>Die </a:t>
            </a:r>
            <a:r>
              <a:rPr lang="en-US" sz="2600" b="0" strike="noStrike" spc="-1" dirty="0" err="1">
                <a:solidFill>
                  <a:srgbClr val="EF413D"/>
                </a:solidFill>
                <a:latin typeface="Frutiger 55 Roman"/>
                <a:ea typeface="Frutiger 55 Roman"/>
              </a:rPr>
              <a:t>Personalienverweigerung</a:t>
            </a:r>
            <a:r>
              <a:rPr lang="en-US" sz="2600" b="0" strike="noStrike" spc="-1" dirty="0">
                <a:solidFill>
                  <a:srgbClr val="EF413D"/>
                </a:solidFill>
                <a:latin typeface="Frutiger 55 Roman"/>
                <a:ea typeface="Frutiger 55 Roman"/>
              </a:rPr>
              <a:t> </a:t>
            </a:r>
            <a:r>
              <a:rPr lang="en-US" sz="2600" b="0" strike="noStrike" spc="-1" dirty="0" err="1">
                <a:solidFill>
                  <a:srgbClr val="EF413D"/>
                </a:solidFill>
                <a:latin typeface="Frutiger 55 Roman"/>
                <a:ea typeface="Frutiger 55 Roman"/>
              </a:rPr>
              <a:t>wird</a:t>
            </a:r>
            <a:r>
              <a:rPr lang="en-US" sz="2600" b="0" strike="noStrike" spc="-1" dirty="0">
                <a:solidFill>
                  <a:srgbClr val="EF413D"/>
                </a:solidFill>
                <a:latin typeface="Frutiger 55 Roman"/>
                <a:ea typeface="Frutiger 55 Roman"/>
              </a:rPr>
              <a:t> </a:t>
            </a:r>
            <a:r>
              <a:rPr lang="en-US" sz="2600" b="0" strike="noStrike" spc="-1" dirty="0" err="1">
                <a:solidFill>
                  <a:srgbClr val="EF413D"/>
                </a:solidFill>
                <a:latin typeface="Frutiger 55 Roman"/>
                <a:ea typeface="Frutiger 55 Roman"/>
              </a:rPr>
              <a:t>auch</a:t>
            </a:r>
            <a:r>
              <a:rPr lang="en-US" sz="2600" b="0" strike="noStrike" spc="-1" dirty="0">
                <a:solidFill>
                  <a:srgbClr val="EF413D"/>
                </a:solidFill>
                <a:latin typeface="Frutiger 55 Roman"/>
                <a:ea typeface="Frutiger 55 Roman"/>
              </a:rPr>
              <a:t> dieses </a:t>
            </a:r>
            <a:r>
              <a:rPr lang="en-US" sz="2600" b="0" strike="noStrike" spc="-1" dirty="0" err="1">
                <a:solidFill>
                  <a:srgbClr val="EF413D"/>
                </a:solidFill>
                <a:latin typeface="Frutiger 55 Roman"/>
                <a:ea typeface="Frutiger 55 Roman"/>
              </a:rPr>
              <a:t>Jahr</a:t>
            </a:r>
            <a:r>
              <a:rPr lang="en-US" sz="2600" b="0" strike="noStrike" spc="-1" dirty="0">
                <a:solidFill>
                  <a:srgbClr val="EF413D"/>
                </a:solidFill>
                <a:latin typeface="Frutiger 55 Roman"/>
                <a:ea typeface="Frutiger 55 Roman"/>
              </a:rPr>
              <a:t> </a:t>
            </a:r>
            <a:r>
              <a:rPr lang="en-US" sz="2600" b="0" strike="noStrike" spc="-1" dirty="0" err="1">
                <a:solidFill>
                  <a:srgbClr val="EF413D"/>
                </a:solidFill>
                <a:latin typeface="Frutiger 55 Roman"/>
                <a:ea typeface="Frutiger 55 Roman"/>
              </a:rPr>
              <a:t>als</a:t>
            </a:r>
            <a:r>
              <a:rPr lang="en-US" sz="2600" b="0" strike="noStrike" spc="-1" dirty="0">
                <a:solidFill>
                  <a:srgbClr val="EF413D"/>
                </a:solidFill>
                <a:latin typeface="Frutiger 55 Roman"/>
                <a:ea typeface="Frutiger 55 Roman"/>
              </a:rPr>
              <a:t> </a:t>
            </a:r>
            <a:r>
              <a:rPr lang="en-US" sz="2600" b="0" strike="noStrike" spc="-1" dirty="0" err="1">
                <a:solidFill>
                  <a:srgbClr val="EF413D"/>
                </a:solidFill>
                <a:latin typeface="Frutiger 55 Roman"/>
                <a:ea typeface="Frutiger 55 Roman"/>
              </a:rPr>
              <a:t>sinnvoll</a:t>
            </a:r>
            <a:r>
              <a:rPr lang="en-US" sz="2600" b="0" strike="noStrike" spc="-1" dirty="0">
                <a:solidFill>
                  <a:srgbClr val="EF413D"/>
                </a:solidFill>
                <a:latin typeface="Frutiger 55 Roman"/>
                <a:ea typeface="Frutiger 55 Roman"/>
              </a:rPr>
              <a:t> </a:t>
            </a:r>
            <a:r>
              <a:rPr lang="en-US" sz="2600" b="0" strike="noStrike" spc="-1" dirty="0" err="1">
                <a:solidFill>
                  <a:srgbClr val="EF413D"/>
                </a:solidFill>
                <a:latin typeface="Frutiger 55 Roman"/>
                <a:ea typeface="Frutiger 55 Roman"/>
              </a:rPr>
              <a:t>erachtet</a:t>
            </a:r>
            <a:r>
              <a:rPr lang="en-US" sz="2600" b="0" strike="noStrike" spc="-1" dirty="0">
                <a:solidFill>
                  <a:srgbClr val="EF413D"/>
                </a:solidFill>
                <a:latin typeface="Frutiger 55 Roman"/>
                <a:ea typeface="Frutiger 55 Roman"/>
              </a:rPr>
              <a:t>.      </a:t>
            </a:r>
            <a:r>
              <a:rPr lang="en-US" sz="2600" b="0" strike="noStrike" spc="-1" dirty="0" err="1">
                <a:solidFill>
                  <a:srgbClr val="EF413D"/>
                </a:solidFill>
                <a:latin typeface="Frutiger 55 Roman"/>
                <a:ea typeface="Frutiger 55 Roman"/>
              </a:rPr>
              <a:t>Trotzdem</a:t>
            </a:r>
            <a:r>
              <a:rPr lang="en-US" sz="2600" b="0" strike="noStrike" spc="-1" dirty="0">
                <a:solidFill>
                  <a:srgbClr val="EF413D"/>
                </a:solidFill>
                <a:latin typeface="Frutiger 55 Roman"/>
                <a:ea typeface="Frutiger 55 Roman"/>
              </a:rPr>
              <a:t> muss </a:t>
            </a:r>
            <a:r>
              <a:rPr lang="en-US" sz="2600" b="0" strike="noStrike" spc="-1" dirty="0" err="1">
                <a:solidFill>
                  <a:srgbClr val="EF413D"/>
                </a:solidFill>
                <a:latin typeface="Frutiger 55 Roman"/>
                <a:ea typeface="Frutiger 55 Roman"/>
              </a:rPr>
              <a:t>diese</a:t>
            </a:r>
            <a:r>
              <a:rPr lang="en-US" sz="2600" b="0" strike="noStrike" spc="-1" dirty="0">
                <a:solidFill>
                  <a:srgbClr val="EF413D"/>
                </a:solidFill>
                <a:latin typeface="Frutiger 55 Roman"/>
                <a:ea typeface="Frutiger 55 Roman"/>
              </a:rPr>
              <a:t> </a:t>
            </a:r>
            <a:r>
              <a:rPr lang="en-US" sz="2600" b="0" strike="noStrike" spc="-1" dirty="0" err="1">
                <a:solidFill>
                  <a:srgbClr val="EF413D"/>
                </a:solidFill>
                <a:latin typeface="Frutiger 55 Roman"/>
                <a:ea typeface="Frutiger 55 Roman"/>
              </a:rPr>
              <a:t>Entscheidung</a:t>
            </a:r>
            <a:r>
              <a:rPr lang="en-US" sz="2600" b="0" strike="noStrike" spc="-1" dirty="0">
                <a:solidFill>
                  <a:srgbClr val="EF413D"/>
                </a:solidFill>
                <a:latin typeface="Frutiger 55 Roman"/>
                <a:ea typeface="Frutiger 55 Roman"/>
              </a:rPr>
              <a:t> </a:t>
            </a:r>
            <a:r>
              <a:rPr lang="en-US" sz="2600" b="0" strike="noStrike" spc="-1" dirty="0" err="1">
                <a:solidFill>
                  <a:srgbClr val="EF413D"/>
                </a:solidFill>
                <a:latin typeface="Frutiger 55 Roman"/>
                <a:ea typeface="Frutiger 55 Roman"/>
              </a:rPr>
              <a:t>jede</a:t>
            </a:r>
            <a:r>
              <a:rPr lang="en-US" sz="2600" b="0" strike="noStrike" spc="-1" dirty="0">
                <a:solidFill>
                  <a:srgbClr val="EF413D"/>
                </a:solidFill>
                <a:latin typeface="Frutiger 55 Roman"/>
                <a:ea typeface="Frutiger 55 Roman"/>
              </a:rPr>
              <a:t>*r </a:t>
            </a:r>
            <a:r>
              <a:rPr lang="en-US" sz="2600" b="0" strike="noStrike" spc="-1" dirty="0" err="1">
                <a:solidFill>
                  <a:srgbClr val="EF413D"/>
                </a:solidFill>
                <a:latin typeface="Frutiger 55 Roman"/>
                <a:ea typeface="Frutiger 55 Roman"/>
              </a:rPr>
              <a:t>Aktivist</a:t>
            </a:r>
            <a:r>
              <a:rPr lang="en-US" sz="2600" b="0" strike="noStrike" spc="-1" dirty="0">
                <a:solidFill>
                  <a:srgbClr val="EF413D"/>
                </a:solidFill>
                <a:latin typeface="Frutiger 55 Roman"/>
                <a:ea typeface="Frutiger 55 Roman"/>
              </a:rPr>
              <a:t>*in </a:t>
            </a:r>
            <a:r>
              <a:rPr lang="en-US" sz="2600" b="0" strike="noStrike" spc="-1" dirty="0" err="1">
                <a:solidFill>
                  <a:srgbClr val="EF413D"/>
                </a:solidFill>
                <a:latin typeface="Frutiger 55 Roman"/>
                <a:ea typeface="Frutiger 55 Roman"/>
              </a:rPr>
              <a:t>selbst</a:t>
            </a:r>
            <a:r>
              <a:rPr lang="en-US" sz="2600" b="0" strike="noStrike" spc="-1" dirty="0">
                <a:solidFill>
                  <a:srgbClr val="EF413D"/>
                </a:solidFill>
                <a:latin typeface="Frutiger 55 Roman"/>
                <a:ea typeface="Frutiger 55 Roman"/>
              </a:rPr>
              <a:t> </a:t>
            </a:r>
            <a:r>
              <a:rPr lang="en-US" sz="2600" b="0" strike="noStrike" spc="-1" dirty="0" err="1">
                <a:solidFill>
                  <a:srgbClr val="EF413D"/>
                </a:solidFill>
                <a:latin typeface="Frutiger 55 Roman"/>
                <a:ea typeface="Frutiger 55 Roman"/>
              </a:rPr>
              <a:t>treffen</a:t>
            </a:r>
            <a:r>
              <a:rPr lang="en-US" sz="2600" b="0" strike="noStrike" spc="-1" dirty="0">
                <a:solidFill>
                  <a:srgbClr val="EF413D"/>
                </a:solidFill>
                <a:latin typeface="Frutiger 55 Roman"/>
                <a:ea typeface="Frutiger 55 Roman"/>
              </a:rPr>
              <a:t>.</a:t>
            </a:r>
            <a:endParaRPr lang="en-US" sz="2600" b="0" strike="noStrike" spc="-1" dirty="0">
              <a:latin typeface="Arial"/>
            </a:endParaRPr>
          </a:p>
        </p:txBody>
      </p:sp>
      <p:sp>
        <p:nvSpPr>
          <p:cNvPr id="427" name="CustomShape 2"/>
          <p:cNvSpPr/>
          <p:nvPr/>
        </p:nvSpPr>
        <p:spPr>
          <a:xfrm>
            <a:off x="3240" y="333360"/>
            <a:ext cx="1300140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428" name="CustomShape 3"/>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Personalienverweigerung</a:t>
            </a:r>
            <a:endParaRPr lang="en-US" sz="4800" b="0" strike="noStrike" spc="-1">
              <a:latin typeface="Arial"/>
            </a:endParaRPr>
          </a:p>
        </p:txBody>
      </p:sp>
      <p:pic>
        <p:nvPicPr>
          <p:cNvPr id="429"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28" name="CustomShape 2"/>
          <p:cNvSpPr/>
          <p:nvPr/>
        </p:nvSpPr>
        <p:spPr>
          <a:xfrm>
            <a:off x="544680" y="2261520"/>
            <a:ext cx="11914560" cy="5673267"/>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920" indent="-457200">
              <a:lnSpc>
                <a:spcPct val="100000"/>
              </a:lnSpc>
              <a:spcBef>
                <a:spcPts val="3300"/>
              </a:spcBef>
              <a:buClr>
                <a:srgbClr val="000000"/>
              </a:buClr>
              <a:buSzPct val="100000"/>
              <a:buFont typeface="Arial" panose="020B0604020202020204" pitchFamily="34" charset="0"/>
              <a:buChar char="•"/>
            </a:pPr>
            <a:r>
              <a:rPr lang="en-US" sz="2800" b="0" strike="noStrike" spc="63" dirty="0" err="1">
                <a:solidFill>
                  <a:srgbClr val="000000"/>
                </a:solidFill>
                <a:latin typeface="Frutiger 55 Roman"/>
                <a:ea typeface="Frutiger 55 Roman"/>
              </a:rPr>
              <a:t>Globaler</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Kapitalismus</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gestützt</a:t>
            </a:r>
            <a:r>
              <a:rPr lang="en-US" sz="2800" b="0" strike="noStrike" spc="63" dirty="0">
                <a:solidFill>
                  <a:srgbClr val="000000"/>
                </a:solidFill>
                <a:latin typeface="Frutiger 55 Roman"/>
                <a:ea typeface="Frutiger 55 Roman"/>
              </a:rPr>
              <a:t> auf </a:t>
            </a:r>
            <a:r>
              <a:rPr lang="en-US" sz="2800" b="0" strike="noStrike" spc="63" dirty="0" err="1">
                <a:solidFill>
                  <a:srgbClr val="000000"/>
                </a:solidFill>
                <a:latin typeface="Frutiger 55 Roman"/>
                <a:ea typeface="Frutiger 55 Roman"/>
              </a:rPr>
              <a:t>fossiler</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Energie</a:t>
            </a:r>
            <a:r>
              <a:rPr lang="en-US" sz="2800" b="0" strike="noStrike" spc="63" dirty="0">
                <a:solidFill>
                  <a:srgbClr val="000000"/>
                </a:solidFill>
                <a:latin typeface="Frutiger 55 Roman"/>
                <a:ea typeface="Frutiger 55 Roman"/>
              </a:rPr>
              <a:t> in </a:t>
            </a:r>
            <a:r>
              <a:rPr lang="en-US" sz="2800" b="0" strike="noStrike" spc="63" dirty="0" err="1">
                <a:solidFill>
                  <a:srgbClr val="000000"/>
                </a:solidFill>
                <a:latin typeface="Frutiger 55 Roman"/>
                <a:ea typeface="Frutiger 55 Roman"/>
              </a:rPr>
              <a:t>sozialen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politischen</a:t>
            </a:r>
            <a:r>
              <a:rPr lang="en-US" sz="2800" b="0" strike="noStrike" spc="63" dirty="0">
                <a:solidFill>
                  <a:srgbClr val="000000"/>
                </a:solidFill>
                <a:latin typeface="Frutiger 55 Roman"/>
                <a:ea typeface="Frutiger 55 Roman"/>
              </a:rPr>
              <a:t> und </a:t>
            </a:r>
            <a:r>
              <a:rPr lang="en-US" sz="2800" b="0" strike="noStrike" spc="63" dirty="0" err="1">
                <a:solidFill>
                  <a:srgbClr val="000000"/>
                </a:solidFill>
                <a:latin typeface="Frutiger 55 Roman"/>
                <a:ea typeface="Frutiger 55 Roman"/>
              </a:rPr>
              <a:t>ökonomischen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Bereich</a:t>
            </a:r>
            <a:r>
              <a:rPr lang="en-US" sz="2800" spc="63" dirty="0" err="1">
                <a:solidFill>
                  <a:srgbClr val="000000"/>
                </a:solidFill>
                <a:latin typeface="Frutiger 55 Roman"/>
                <a:ea typeface="Frutiger 55 Roman"/>
              </a:rPr>
              <a:t>en</a:t>
            </a:r>
            <a:r>
              <a:rPr lang="en-US" sz="2800" spc="63" dirty="0">
                <a:solidFill>
                  <a:srgbClr val="000000"/>
                </a:solidFill>
                <a:latin typeface="Frutiger 55 Roman"/>
                <a:ea typeface="Frutiger 55 Roman"/>
              </a:rPr>
              <a:t> </a:t>
            </a:r>
            <a:r>
              <a:rPr lang="en-US" sz="2800" b="0" strike="noStrike" spc="63" dirty="0">
                <a:solidFill>
                  <a:srgbClr val="000000"/>
                </a:solidFill>
                <a:latin typeface="Frutiger 55 Roman"/>
                <a:ea typeface="Frutiger 55 Roman"/>
              </a:rPr>
              <a:t> </a:t>
            </a:r>
            <a:endParaRPr lang="en-US" sz="2800" b="0" strike="noStrike" spc="-1" dirty="0">
              <a:latin typeface="Arial"/>
            </a:endParaRPr>
          </a:p>
          <a:p>
            <a:pPr marL="457920" indent="-457200">
              <a:lnSpc>
                <a:spcPct val="100000"/>
              </a:lnSpc>
              <a:spcBef>
                <a:spcPts val="3300"/>
              </a:spcBef>
              <a:buClr>
                <a:srgbClr val="000000"/>
              </a:buClr>
              <a:buSzPct val="100000"/>
              <a:buFont typeface="Arial" panose="020B0604020202020204" pitchFamily="34" charset="0"/>
              <a:buChar char="•"/>
            </a:pPr>
            <a:r>
              <a:rPr lang="en-US" sz="2800" b="0" strike="noStrike" spc="63" dirty="0" err="1">
                <a:solidFill>
                  <a:srgbClr val="000000"/>
                </a:solidFill>
                <a:latin typeface="Frutiger 55 Roman"/>
                <a:ea typeface="Frutiger 55 Roman"/>
              </a:rPr>
              <a:t>massenhaft</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fossile</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Brennstoffe</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werden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verfeuert</a:t>
            </a:r>
            <a:r>
              <a:rPr lang="en-US" sz="2800" b="0" strike="noStrike" spc="63" dirty="0">
                <a:solidFill>
                  <a:srgbClr val="000000"/>
                </a:solidFill>
                <a:latin typeface="Frutiger 55 Roman"/>
                <a:ea typeface="Frutiger 55 Roman"/>
              </a:rPr>
              <a:t>  </a:t>
            </a:r>
            <a:endParaRPr lang="en-US" sz="2800" b="0" strike="noStrike" spc="-1" dirty="0">
              <a:latin typeface="Arial"/>
            </a:endParaRPr>
          </a:p>
          <a:p>
            <a:pPr marL="457920" indent="-457200">
              <a:lnSpc>
                <a:spcPct val="100000"/>
              </a:lnSpc>
              <a:spcBef>
                <a:spcPts val="3300"/>
              </a:spcBef>
              <a:buClr>
                <a:srgbClr val="000000"/>
              </a:buClr>
              <a:buSzPct val="100000"/>
              <a:buFont typeface="Arial" panose="020B0604020202020204" pitchFamily="34" charset="0"/>
              <a:buChar char="•"/>
            </a:pPr>
            <a:r>
              <a:rPr lang="en-US" sz="2800" b="0" strike="noStrike" spc="63" dirty="0" err="1">
                <a:solidFill>
                  <a:srgbClr val="000000"/>
                </a:solidFill>
                <a:latin typeface="Frutiger 55 Roman"/>
                <a:ea typeface="Frutiger 55 Roman"/>
              </a:rPr>
              <a:t>Treibhauseffekt</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führt</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zur</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Erderwärmung</a:t>
            </a:r>
            <a:endParaRPr lang="en-US" sz="2800" b="0" strike="noStrike" spc="63" dirty="0">
              <a:solidFill>
                <a:srgbClr val="000000"/>
              </a:solidFill>
              <a:latin typeface="Frutiger 55 Roman"/>
              <a:ea typeface="Frutiger 55 Roman"/>
            </a:endParaRPr>
          </a:p>
          <a:p>
            <a:pPr marL="457920" indent="-457200">
              <a:spcBef>
                <a:spcPts val="3300"/>
              </a:spcBef>
              <a:buClr>
                <a:srgbClr val="000000"/>
              </a:buClr>
              <a:buSzPct val="100000"/>
              <a:buFont typeface="Arial" panose="020B0604020202020204" pitchFamily="34" charset="0"/>
              <a:buChar char="•"/>
            </a:pPr>
            <a:r>
              <a:rPr lang="de-DE" sz="2800" b="0" strike="noStrike" spc="63" dirty="0">
                <a:solidFill>
                  <a:srgbClr val="000000"/>
                </a:solidFill>
                <a:latin typeface="Frutiger 55 Roman"/>
                <a:ea typeface="Frutiger 55 Roman"/>
              </a:rPr>
              <a:t>Wenn Kipppunkte überschritten werden, </a:t>
            </a:r>
            <a:br>
              <a:rPr lang="de-DE" sz="2800" dirty="0"/>
            </a:br>
            <a:r>
              <a:rPr lang="de-DE" sz="2800" b="0" strike="noStrike" spc="63" dirty="0">
                <a:solidFill>
                  <a:srgbClr val="000000"/>
                </a:solidFill>
                <a:latin typeface="Frutiger 55 Roman"/>
                <a:ea typeface="Frutiger 55 Roman"/>
              </a:rPr>
              <a:t>können abrupte irreversible </a:t>
            </a:r>
            <a:br>
              <a:rPr lang="de-DE" sz="2800" dirty="0"/>
            </a:br>
            <a:r>
              <a:rPr lang="de-DE" sz="2800" b="0" strike="noStrike" spc="63" dirty="0">
                <a:solidFill>
                  <a:srgbClr val="000000"/>
                </a:solidFill>
                <a:latin typeface="Frutiger 55 Roman"/>
                <a:ea typeface="Frutiger 55 Roman"/>
              </a:rPr>
              <a:t>Umweltveränderungen auftreten</a:t>
            </a:r>
            <a:endParaRPr lang="en-US" sz="2800" b="0" strike="noStrike" spc="63" dirty="0">
              <a:solidFill>
                <a:srgbClr val="000000"/>
              </a:solidFill>
              <a:latin typeface="Frutiger 55 Roman"/>
              <a:ea typeface="Frutiger 55 Roman"/>
            </a:endParaRPr>
          </a:p>
          <a:p>
            <a:pPr marL="457920" indent="-457200">
              <a:lnSpc>
                <a:spcPct val="100000"/>
              </a:lnSpc>
              <a:spcBef>
                <a:spcPts val="3300"/>
              </a:spcBef>
              <a:buClr>
                <a:srgbClr val="000000"/>
              </a:buClr>
              <a:buSzPct val="100000"/>
              <a:buFont typeface="Arial" panose="020B0604020202020204" pitchFamily="34" charset="0"/>
              <a:buChar char="•"/>
            </a:pPr>
            <a:r>
              <a:rPr lang="en-US" sz="2800" spc="63" dirty="0" err="1">
                <a:solidFill>
                  <a:srgbClr val="000000"/>
                </a:solidFill>
                <a:latin typeface="Frutiger 55 Roman"/>
              </a:rPr>
              <a:t>Fossiler</a:t>
            </a:r>
            <a:r>
              <a:rPr lang="en-US" sz="2800" spc="63" dirty="0">
                <a:solidFill>
                  <a:srgbClr val="000000"/>
                </a:solidFill>
                <a:latin typeface="Frutiger 55 Roman"/>
              </a:rPr>
              <a:t> </a:t>
            </a:r>
            <a:r>
              <a:rPr lang="en-US" sz="2800" spc="63" dirty="0" err="1">
                <a:solidFill>
                  <a:srgbClr val="000000"/>
                </a:solidFill>
                <a:latin typeface="Frutiger 55 Roman"/>
              </a:rPr>
              <a:t>Extraktivismus</a:t>
            </a:r>
            <a:r>
              <a:rPr lang="en-US" sz="2800" spc="63" dirty="0">
                <a:solidFill>
                  <a:srgbClr val="000000"/>
                </a:solidFill>
                <a:latin typeface="Frutiger 55 Roman"/>
              </a:rPr>
              <a:t> </a:t>
            </a:r>
            <a:r>
              <a:rPr lang="en-US" sz="2800" spc="63" dirty="0" err="1">
                <a:solidFill>
                  <a:srgbClr val="000000"/>
                </a:solidFill>
                <a:latin typeface="Frutiger 55 Roman"/>
              </a:rPr>
              <a:t>schreibt</a:t>
            </a:r>
            <a:r>
              <a:rPr lang="en-US" sz="2800" spc="63" dirty="0">
                <a:solidFill>
                  <a:srgbClr val="000000"/>
                </a:solidFill>
                <a:latin typeface="Frutiger 55 Roman"/>
              </a:rPr>
              <a:t> </a:t>
            </a:r>
            <a:r>
              <a:rPr lang="en-US" sz="2800" spc="63" dirty="0" err="1">
                <a:solidFill>
                  <a:srgbClr val="000000"/>
                </a:solidFill>
                <a:latin typeface="Frutiger 55 Roman"/>
              </a:rPr>
              <a:t>koloniale</a:t>
            </a:r>
            <a:r>
              <a:rPr lang="en-US" sz="2800" spc="63" dirty="0">
                <a:solidFill>
                  <a:srgbClr val="000000"/>
                </a:solidFill>
                <a:latin typeface="Frutiger 55 Roman"/>
              </a:rPr>
              <a:t> </a:t>
            </a:r>
            <a:r>
              <a:rPr lang="en-US" sz="2800" spc="63" dirty="0" err="1">
                <a:solidFill>
                  <a:srgbClr val="000000"/>
                </a:solidFill>
                <a:latin typeface="Frutiger 55 Roman"/>
              </a:rPr>
              <a:t>Machtverhältnisse</a:t>
            </a:r>
            <a:r>
              <a:rPr lang="en-US" sz="2800" spc="63" dirty="0">
                <a:solidFill>
                  <a:srgbClr val="000000"/>
                </a:solidFill>
                <a:latin typeface="Frutiger 55 Roman"/>
              </a:rPr>
              <a:t> fort und </a:t>
            </a:r>
            <a:r>
              <a:rPr lang="en-US" sz="2800" spc="63" dirty="0" err="1">
                <a:solidFill>
                  <a:srgbClr val="000000"/>
                </a:solidFill>
                <a:latin typeface="Frutiger 55 Roman"/>
              </a:rPr>
              <a:t>führt</a:t>
            </a:r>
            <a:r>
              <a:rPr lang="en-US" sz="2800" spc="63" dirty="0">
                <a:solidFill>
                  <a:srgbClr val="000000"/>
                </a:solidFill>
                <a:latin typeface="Frutiger 55 Roman"/>
              </a:rPr>
              <a:t> </a:t>
            </a:r>
            <a:r>
              <a:rPr lang="en-US" sz="2800" spc="63" dirty="0" err="1">
                <a:solidFill>
                  <a:srgbClr val="000000"/>
                </a:solidFill>
                <a:latin typeface="Frutiger 55 Roman"/>
              </a:rPr>
              <a:t>zu</a:t>
            </a:r>
            <a:r>
              <a:rPr lang="en-US" sz="2800" spc="63" dirty="0">
                <a:solidFill>
                  <a:srgbClr val="000000"/>
                </a:solidFill>
                <a:latin typeface="Frutiger 55 Roman"/>
              </a:rPr>
              <a:t> </a:t>
            </a:r>
            <a:r>
              <a:rPr lang="en-US" sz="2800" spc="63" dirty="0" err="1">
                <a:solidFill>
                  <a:srgbClr val="000000"/>
                </a:solidFill>
                <a:latin typeface="Frutiger 55 Roman"/>
              </a:rPr>
              <a:t>Landzerstörung</a:t>
            </a:r>
            <a:r>
              <a:rPr lang="en-US" sz="2800" spc="63" dirty="0">
                <a:solidFill>
                  <a:srgbClr val="000000"/>
                </a:solidFill>
                <a:latin typeface="Frutiger 55 Roman"/>
              </a:rPr>
              <a:t>, </a:t>
            </a:r>
            <a:r>
              <a:rPr lang="en-US" sz="2800" spc="63" dirty="0" err="1">
                <a:solidFill>
                  <a:srgbClr val="000000"/>
                </a:solidFill>
                <a:latin typeface="Frutiger 55 Roman"/>
              </a:rPr>
              <a:t>Wasserknappheit</a:t>
            </a:r>
            <a:r>
              <a:rPr lang="en-US" sz="2800" spc="63" dirty="0">
                <a:solidFill>
                  <a:srgbClr val="000000"/>
                </a:solidFill>
                <a:latin typeface="Frutiger 55 Roman"/>
              </a:rPr>
              <a:t>, </a:t>
            </a:r>
            <a:r>
              <a:rPr lang="en-US" sz="2800" spc="63" dirty="0" err="1">
                <a:solidFill>
                  <a:srgbClr val="000000"/>
                </a:solidFill>
                <a:latin typeface="Frutiger 55 Roman"/>
              </a:rPr>
              <a:t>Vergiftung</a:t>
            </a:r>
            <a:r>
              <a:rPr lang="en-US" sz="2800" spc="63" dirty="0">
                <a:solidFill>
                  <a:srgbClr val="000000"/>
                </a:solidFill>
                <a:latin typeface="Frutiger 55 Roman"/>
              </a:rPr>
              <a:t> und </a:t>
            </a:r>
            <a:r>
              <a:rPr lang="en-US" sz="2800" spc="63" dirty="0" err="1">
                <a:solidFill>
                  <a:srgbClr val="000000"/>
                </a:solidFill>
                <a:latin typeface="Frutiger 55 Roman"/>
              </a:rPr>
              <a:t>Vertreibung</a:t>
            </a:r>
            <a:endParaRPr lang="en-US" sz="2800" b="0" strike="noStrike" spc="-1" dirty="0">
              <a:latin typeface="Arial"/>
            </a:endParaRPr>
          </a:p>
        </p:txBody>
      </p:sp>
      <p:sp>
        <p:nvSpPr>
          <p:cNvPr id="229"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spc="-1" dirty="0" err="1">
                <a:solidFill>
                  <a:srgbClr val="FFFFFF"/>
                </a:solidFill>
                <a:latin typeface="Aku &amp; Kamu"/>
              </a:rPr>
              <a:t>Aufgeheiztes</a:t>
            </a:r>
            <a:r>
              <a:rPr lang="en-US" sz="5400" spc="-1" dirty="0">
                <a:solidFill>
                  <a:srgbClr val="FFFFFF"/>
                </a:solidFill>
                <a:latin typeface="Aku &amp; Kamu"/>
              </a:rPr>
              <a:t> Klima</a:t>
            </a:r>
            <a:endParaRPr lang="en-US" sz="5400" b="0" strike="noStrike" spc="-1" dirty="0">
              <a:latin typeface="Arial"/>
            </a:endParaRPr>
          </a:p>
        </p:txBody>
      </p:sp>
      <p:pic>
        <p:nvPicPr>
          <p:cNvPr id="230" name="EG_logo.png"/>
          <p:cNvPicPr/>
          <p:nvPr/>
        </p:nvPicPr>
        <p:blipFill>
          <a:blip r:embed="rId2">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3240" y="333360"/>
            <a:ext cx="1300140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431" name="CustomShape 2"/>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Junge Menschen bei der Aktion</a:t>
            </a:r>
            <a:endParaRPr lang="en-US" sz="4800" b="0" strike="noStrike" spc="-1">
              <a:latin typeface="Arial"/>
            </a:endParaRPr>
          </a:p>
        </p:txBody>
      </p:sp>
      <p:sp>
        <p:nvSpPr>
          <p:cNvPr id="432" name="CustomShape 3"/>
          <p:cNvSpPr/>
          <p:nvPr/>
        </p:nvSpPr>
        <p:spPr>
          <a:xfrm>
            <a:off x="314280" y="2438280"/>
            <a:ext cx="12376080" cy="6062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pPr>
            <a:r>
              <a:rPr lang="en-US" sz="2800" b="0" strike="noStrike" spc="-1" dirty="0" err="1">
                <a:solidFill>
                  <a:srgbClr val="EF413D"/>
                </a:solidFill>
                <a:latin typeface="Frutiger 75 Black"/>
                <a:ea typeface="Frutiger 75 Black"/>
              </a:rPr>
              <a:t>Variante</a:t>
            </a:r>
            <a:r>
              <a:rPr lang="en-US" sz="2800" b="0" strike="noStrike" spc="-1" dirty="0">
                <a:solidFill>
                  <a:srgbClr val="EF413D"/>
                </a:solidFill>
                <a:latin typeface="Frutiger 75 Black"/>
                <a:ea typeface="Frutiger 75 Black"/>
              </a:rPr>
              <a:t> </a:t>
            </a:r>
            <a:r>
              <a:rPr lang="en-US" sz="2800" b="0" strike="noStrike" spc="-1" dirty="0" err="1">
                <a:solidFill>
                  <a:srgbClr val="EF413D"/>
                </a:solidFill>
                <a:latin typeface="Frutiger 75 Black"/>
                <a:ea typeface="Frutiger 75 Black"/>
              </a:rPr>
              <a:t>ohne</a:t>
            </a:r>
            <a:r>
              <a:rPr lang="en-US" sz="2800" b="0" strike="noStrike" spc="-1" dirty="0">
                <a:solidFill>
                  <a:srgbClr val="EF413D"/>
                </a:solidFill>
                <a:latin typeface="Frutiger 75 Black"/>
                <a:ea typeface="Frutiger 75 Black"/>
              </a:rPr>
              <a:t> </a:t>
            </a:r>
            <a:r>
              <a:rPr lang="en-US" sz="2800" b="0" strike="noStrike" spc="-1" dirty="0" err="1">
                <a:solidFill>
                  <a:srgbClr val="EF413D"/>
                </a:solidFill>
                <a:latin typeface="Frutiger 75 Black"/>
                <a:ea typeface="Frutiger 75 Black"/>
              </a:rPr>
              <a:t>Personalienverweigerung</a:t>
            </a:r>
            <a:r>
              <a:rPr lang="en-US" sz="2800" b="0" strike="noStrike" spc="-1" dirty="0">
                <a:solidFill>
                  <a:srgbClr val="EF413D"/>
                </a:solidFill>
                <a:latin typeface="Frutiger 75 Black"/>
                <a:ea typeface="Frutiger 75 Black"/>
              </a:rPr>
              <a:t>: </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Schriftliche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Erlaubnis</a:t>
            </a:r>
            <a:r>
              <a:rPr lang="en-US" sz="2800" b="0" strike="noStrike" spc="-1" dirty="0">
                <a:solidFill>
                  <a:srgbClr val="000000"/>
                </a:solidFill>
                <a:latin typeface="Frutiger 55 Roman"/>
                <a:ea typeface="Frutiger 55 Roman"/>
              </a:rPr>
              <a:t> der </a:t>
            </a:r>
            <a:r>
              <a:rPr lang="en-US" sz="2800" b="0" strike="noStrike" spc="-1" dirty="0" err="1">
                <a:solidFill>
                  <a:srgbClr val="000000"/>
                </a:solidFill>
                <a:latin typeface="Frutiger 55 Roman"/>
                <a:ea typeface="Frutiger 55 Roman"/>
              </a:rPr>
              <a:t>Sorgeberechtigten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dabei</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haben</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a:solidFill>
                  <a:srgbClr val="000000"/>
                </a:solidFill>
                <a:latin typeface="Frutiger 55 Roman"/>
                <a:ea typeface="Frutiger 55 Roman"/>
              </a:rPr>
              <a:t>Die </a:t>
            </a:r>
            <a:r>
              <a:rPr lang="en-US" sz="2800" b="0" strike="noStrike" spc="-1" dirty="0" err="1">
                <a:solidFill>
                  <a:srgbClr val="000000"/>
                </a:solidFill>
                <a:latin typeface="Frutiger 55 Roman"/>
                <a:ea typeface="Frutiger 55 Roman"/>
              </a:rPr>
              <a:t>Polizei</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benachrichtigt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diese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für</a:t>
            </a:r>
            <a:r>
              <a:rPr lang="en-US" sz="2800" b="0" strike="noStrike" spc="-1" dirty="0">
                <a:solidFill>
                  <a:srgbClr val="000000"/>
                </a:solidFill>
                <a:latin typeface="Frutiger 55 Roman"/>
                <a:ea typeface="Frutiger 55 Roman"/>
              </a:rPr>
              <a:t> die </a:t>
            </a:r>
            <a:r>
              <a:rPr lang="en-US" sz="2800" b="0" strike="noStrike" spc="-1" dirty="0" err="1">
                <a:solidFill>
                  <a:srgbClr val="000000"/>
                </a:solidFill>
                <a:latin typeface="Frutiger 55 Roman"/>
                <a:ea typeface="Frutiger 55 Roman"/>
              </a:rPr>
              <a:t>Abholung</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Abholung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auch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durch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andere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volljährige</a:t>
            </a:r>
            <a:r>
              <a:rPr lang="en-US" sz="2800" b="0" strike="noStrike" spc="-1" dirty="0">
                <a:solidFill>
                  <a:srgbClr val="000000"/>
                </a:solidFill>
                <a:latin typeface="Frutiger 55 Roman"/>
                <a:ea typeface="Frutiger 55 Roman"/>
              </a:rPr>
              <a:t> Person </a:t>
            </a:r>
            <a:r>
              <a:rPr lang="en-US" sz="2800" b="0" strike="noStrike" spc="-1" dirty="0" err="1">
                <a:solidFill>
                  <a:srgbClr val="000000"/>
                </a:solidFill>
                <a:latin typeface="Frutiger 55 Roman"/>
                <a:ea typeface="Frutiger 55 Roman"/>
              </a:rPr>
              <a:t>mit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Vollmacht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aller</a:t>
            </a:r>
            <a:r>
              <a:rPr lang="en-US" sz="2800" b="0" strike="noStrike" spc="-1" dirty="0">
                <a:solidFill>
                  <a:srgbClr val="000000"/>
                </a:solidFill>
                <a:latin typeface="Frutiger 55 Roman"/>
                <a:ea typeface="Frutiger 55 Roman"/>
              </a:rPr>
              <a:t> (!) </a:t>
            </a:r>
            <a:r>
              <a:rPr lang="en-US" sz="2800" b="0" strike="noStrike" spc="-1" dirty="0" err="1">
                <a:solidFill>
                  <a:srgbClr val="000000"/>
                </a:solidFill>
                <a:latin typeface="Frutiger 55 Roman"/>
                <a:ea typeface="Frutiger 55 Roman"/>
              </a:rPr>
              <a:t>Sorgeberechtigten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möglich</a:t>
            </a:r>
            <a:r>
              <a:rPr lang="en-US" sz="2800" b="0" strike="noStrike" spc="-1" dirty="0">
                <a:solidFill>
                  <a:srgbClr val="000000"/>
                </a:solidFill>
                <a:latin typeface="Frutiger 55 Roman"/>
                <a:ea typeface="Frutiger 55 Roman"/>
              </a:rPr>
              <a:t>.</a:t>
            </a:r>
            <a:br>
              <a:rPr dirty="0"/>
            </a:br>
            <a:r>
              <a:rPr lang="en-US" sz="2800" b="0" strike="noStrike" spc="-1" dirty="0">
                <a:solidFill>
                  <a:srgbClr val="000000"/>
                </a:solidFill>
                <a:latin typeface="Frutiger 55 Roman"/>
              </a:rPr>
              <a:t> </a:t>
            </a:r>
            <a:endParaRPr lang="en-US" sz="2800" b="0" strike="noStrike" spc="-1" dirty="0">
              <a:latin typeface="Arial"/>
            </a:endParaRPr>
          </a:p>
          <a:p>
            <a:pPr>
              <a:lnSpc>
                <a:spcPct val="100000"/>
              </a:lnSpc>
            </a:pPr>
            <a:r>
              <a:rPr lang="en-US" sz="2800" b="0" strike="noStrike" spc="-1" dirty="0" err="1">
                <a:solidFill>
                  <a:srgbClr val="EF413D"/>
                </a:solidFill>
                <a:latin typeface="Frutiger 75 Black"/>
                <a:ea typeface="Frutiger 75 Black"/>
              </a:rPr>
              <a:t>Variante</a:t>
            </a:r>
            <a:r>
              <a:rPr lang="en-US" sz="2800" b="0" strike="noStrike" spc="-1" dirty="0">
                <a:solidFill>
                  <a:srgbClr val="EF413D"/>
                </a:solidFill>
                <a:latin typeface="Frutiger 75 Black"/>
                <a:ea typeface="Frutiger 75 Black"/>
              </a:rPr>
              <a:t> </a:t>
            </a:r>
            <a:r>
              <a:rPr lang="en-US" sz="2800" b="0" strike="noStrike" spc="-1" dirty="0" err="1">
                <a:solidFill>
                  <a:srgbClr val="EF413D"/>
                </a:solidFill>
                <a:latin typeface="Frutiger 75 Black"/>
                <a:ea typeface="Frutiger 75 Black"/>
              </a:rPr>
              <a:t>mit</a:t>
            </a:r>
            <a:r>
              <a:rPr lang="en-US" sz="2800" b="0" strike="noStrike" spc="-1" dirty="0">
                <a:solidFill>
                  <a:srgbClr val="EF413D"/>
                </a:solidFill>
                <a:latin typeface="Frutiger 75 Black"/>
                <a:ea typeface="Frutiger 75 Black"/>
              </a:rPr>
              <a:t> </a:t>
            </a:r>
            <a:r>
              <a:rPr lang="en-US" sz="2800" b="0" strike="noStrike" spc="-1" dirty="0" err="1">
                <a:solidFill>
                  <a:srgbClr val="EF413D"/>
                </a:solidFill>
                <a:latin typeface="Frutiger 75 Black"/>
                <a:ea typeface="Frutiger 75 Black"/>
              </a:rPr>
              <a:t>Personalienverweigerung</a:t>
            </a:r>
            <a:r>
              <a:rPr lang="en-US" sz="2800" b="0" strike="noStrike" spc="-1" dirty="0">
                <a:solidFill>
                  <a:srgbClr val="EF413D"/>
                </a:solidFill>
                <a:latin typeface="Frutiger 75 Black"/>
                <a:ea typeface="Frutiger 75 Black"/>
              </a:rPr>
              <a:t>:</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Beurteilung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ob</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minderjährig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allein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durch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willkürliche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Schätzung</a:t>
            </a:r>
            <a:r>
              <a:rPr lang="en-US" sz="2800" b="0" strike="noStrike" spc="-1" dirty="0">
                <a:solidFill>
                  <a:srgbClr val="000000"/>
                </a:solidFill>
                <a:latin typeface="Frutiger 55 Roman"/>
                <a:ea typeface="Frutiger 55 Roman"/>
              </a:rPr>
              <a:t> der </a:t>
            </a:r>
            <a:r>
              <a:rPr lang="en-US" sz="2800" b="0" strike="noStrike" spc="-1" dirty="0" err="1">
                <a:solidFill>
                  <a:srgbClr val="000000"/>
                </a:solidFill>
                <a:latin typeface="Frutiger 55 Roman"/>
                <a:ea typeface="Frutiger 55 Roman"/>
              </a:rPr>
              <a:t>Polizei</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a:solidFill>
                  <a:srgbClr val="000000"/>
                </a:solidFill>
                <a:latin typeface="Frutiger 55 Roman"/>
                <a:ea typeface="Frutiger 55 Roman"/>
              </a:rPr>
              <a:t>Du </a:t>
            </a:r>
            <a:r>
              <a:rPr lang="en-US" sz="2800" b="0" strike="noStrike" spc="-1" dirty="0" err="1">
                <a:solidFill>
                  <a:srgbClr val="000000"/>
                </a:solidFill>
                <a:latin typeface="Frutiger 55 Roman"/>
                <a:ea typeface="Frutiger 55 Roman"/>
              </a:rPr>
              <a:t>könntest</a:t>
            </a:r>
            <a:r>
              <a:rPr lang="en-US" sz="2800" b="0" strike="noStrike" spc="-1" dirty="0">
                <a:solidFill>
                  <a:srgbClr val="000000"/>
                </a:solidFill>
                <a:latin typeface="Frutiger 55 Roman"/>
                <a:ea typeface="Frutiger 55 Roman"/>
              </a:rPr>
              <a:t> in </a:t>
            </a:r>
            <a:r>
              <a:rPr lang="en-US" sz="2800" b="0" strike="noStrike" spc="-1" dirty="0" err="1">
                <a:solidFill>
                  <a:srgbClr val="000000"/>
                </a:solidFill>
                <a:latin typeface="Frutiger 55 Roman"/>
                <a:ea typeface="Frutiger 55 Roman"/>
              </a:rPr>
              <a:t>eine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Jugendeinrichtung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gebracht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werden</a:t>
            </a:r>
            <a:r>
              <a:rPr lang="en-US" sz="2800" b="0" strike="noStrike" spc="-1" dirty="0">
                <a:solidFill>
                  <a:srgbClr val="000000"/>
                </a:solidFill>
                <a:latin typeface="Frutiger 55 Roman"/>
                <a:ea typeface="Frutiger 55 Roman"/>
              </a:rPr>
              <a:t>. </a:t>
            </a:r>
            <a:endParaRPr lang="en-US" sz="2800" b="0" strike="noStrike" spc="-1" dirty="0">
              <a:latin typeface="Arial"/>
            </a:endParaRPr>
          </a:p>
          <a:p>
            <a:pPr>
              <a:lnSpc>
                <a:spcPct val="100000"/>
              </a:lnSpc>
            </a:pPr>
            <a:r>
              <a:rPr lang="en-US" sz="2800" b="0" strike="noStrike" spc="-1" dirty="0">
                <a:solidFill>
                  <a:srgbClr val="000000"/>
                </a:solidFill>
                <a:latin typeface="Wingdings"/>
                <a:ea typeface="Wingdings"/>
              </a:rPr>
              <a:t> </a:t>
            </a:r>
            <a:r>
              <a:rPr lang="en-US" sz="2800" b="0" strike="noStrike" spc="-1" dirty="0">
                <a:solidFill>
                  <a:srgbClr val="000000"/>
                </a:solidFill>
                <a:latin typeface="Frutiger 55 Roman"/>
                <a:ea typeface="Frutiger 55 Roman"/>
              </a:rPr>
              <a:t>Von </a:t>
            </a:r>
            <a:r>
              <a:rPr lang="en-US" sz="2800" b="0" strike="noStrike" spc="-1" dirty="0" err="1">
                <a:solidFill>
                  <a:srgbClr val="000000"/>
                </a:solidFill>
                <a:latin typeface="Frutiger 55 Roman"/>
                <a:ea typeface="Frutiger 55 Roman"/>
              </a:rPr>
              <a:t>dort</a:t>
            </a:r>
            <a:r>
              <a:rPr lang="en-US" sz="2800" b="0" strike="noStrike" spc="-1" dirty="0">
                <a:solidFill>
                  <a:srgbClr val="000000"/>
                </a:solidFill>
                <a:latin typeface="Frutiger 55 Roman"/>
                <a:ea typeface="Frutiger 55 Roman"/>
              </a:rPr>
              <a:t> EA </a:t>
            </a:r>
            <a:r>
              <a:rPr lang="en-US" sz="2800" b="0" strike="noStrike" spc="-1" dirty="0" err="1">
                <a:solidFill>
                  <a:srgbClr val="000000"/>
                </a:solidFill>
                <a:latin typeface="Frutiger 55 Roman"/>
                <a:ea typeface="Frutiger 55 Roman"/>
              </a:rPr>
              <a:t>anrufen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Adresse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geben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einsammeln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lassen</a:t>
            </a:r>
            <a:r>
              <a:rPr lang="en-US" sz="2800" b="0" strike="noStrike" spc="-1" dirty="0">
                <a:solidFill>
                  <a:srgbClr val="000000"/>
                </a:solidFill>
                <a:latin typeface="Frutiger 55 Roman"/>
                <a:ea typeface="Frutiger 55 Roman"/>
              </a:rPr>
              <a:t>.</a:t>
            </a:r>
            <a:br>
              <a:rPr dirty="0"/>
            </a:br>
            <a:endParaRPr lang="en-US" sz="2800" b="0" strike="noStrike" spc="-1" dirty="0">
              <a:latin typeface="Arial"/>
            </a:endParaRPr>
          </a:p>
          <a:p>
            <a:pPr>
              <a:lnSpc>
                <a:spcPct val="100000"/>
              </a:lnSpc>
            </a:pPr>
            <a:r>
              <a:rPr lang="en-US" sz="2800" b="0" strike="noStrike" spc="-1" dirty="0" err="1">
                <a:solidFill>
                  <a:srgbClr val="000000"/>
                </a:solidFill>
                <a:latin typeface="Frutiger 55 Roman"/>
                <a:ea typeface="Frutiger 55 Roman"/>
              </a:rPr>
              <a:t>Wenn</a:t>
            </a:r>
            <a:r>
              <a:rPr lang="en-US" sz="2800" b="0" strike="noStrike" spc="-1" dirty="0">
                <a:solidFill>
                  <a:srgbClr val="000000"/>
                </a:solidFill>
                <a:latin typeface="Frutiger 55 Roman"/>
                <a:ea typeface="Frutiger 55 Roman"/>
              </a:rPr>
              <a:t> du </a:t>
            </a:r>
            <a:r>
              <a:rPr lang="en-US" sz="2800" b="0" strike="noStrike" spc="-1" dirty="0" err="1">
                <a:solidFill>
                  <a:srgbClr val="000000"/>
                </a:solidFill>
                <a:latin typeface="Frutiger 55 Roman"/>
                <a:ea typeface="Frutiger 55 Roman"/>
              </a:rPr>
              <a:t>dir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unsicher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bist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kontaktiere</a:t>
            </a:r>
            <a:r>
              <a:rPr lang="en-US" sz="2800" b="0" strike="noStrike" spc="-1" dirty="0">
                <a:solidFill>
                  <a:srgbClr val="000000"/>
                </a:solidFill>
                <a:latin typeface="Frutiger 55 Roman"/>
                <a:ea typeface="Frutiger 55 Roman"/>
              </a:rPr>
              <a:t> das Legal Team und lass dich </a:t>
            </a:r>
            <a:r>
              <a:rPr lang="en-US" sz="2800" b="0" strike="noStrike" spc="-1" dirty="0" err="1">
                <a:solidFill>
                  <a:srgbClr val="000000"/>
                </a:solidFill>
                <a:latin typeface="Frutiger 55 Roman"/>
                <a:ea typeface="Frutiger 55 Roman"/>
              </a:rPr>
              <a:t>beraten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schau</a:t>
            </a:r>
            <a:r>
              <a:rPr lang="en-US" sz="2800" b="0" strike="noStrike" spc="-1" dirty="0">
                <a:solidFill>
                  <a:srgbClr val="000000"/>
                </a:solidFill>
                <a:latin typeface="Frutiger 55 Roman"/>
                <a:ea typeface="Frutiger 55 Roman"/>
              </a:rPr>
              <a:t> in die </a:t>
            </a:r>
            <a:r>
              <a:rPr lang="en-US" sz="2800" b="0" strike="noStrike" spc="-1" dirty="0" err="1">
                <a:solidFill>
                  <a:srgbClr val="000000"/>
                </a:solidFill>
                <a:latin typeface="Frutiger 55 Roman"/>
                <a:ea typeface="Frutiger 55 Roman"/>
              </a:rPr>
              <a:t>Rechtshilfebroschüre</a:t>
            </a:r>
            <a:r>
              <a:rPr lang="en-US" sz="2800" b="0" strike="noStrike" spc="-1" dirty="0">
                <a:solidFill>
                  <a:srgbClr val="000000"/>
                </a:solidFill>
                <a:latin typeface="Frutiger 55 Roman"/>
                <a:ea typeface="Frutiger 55 Roman"/>
              </a:rPr>
              <a:t> (S. 49).</a:t>
            </a:r>
            <a:endParaRPr lang="en-US" sz="2800" b="0" strike="noStrike" spc="-1" dirty="0">
              <a:latin typeface="Arial"/>
            </a:endParaRPr>
          </a:p>
        </p:txBody>
      </p:sp>
      <p:pic>
        <p:nvPicPr>
          <p:cNvPr id="433"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Picture 1"/>
          <p:cNvPicPr/>
          <p:nvPr/>
        </p:nvPicPr>
        <p:blipFill>
          <a:blip r:embed="rId2" cstate="print">
            <a:extLst>
              <a:ext uri="{28A0092B-C50C-407E-A947-70E740481C1C}">
                <a14:useLocalDpi xmlns:a14="http://schemas.microsoft.com/office/drawing/2010/main"/>
              </a:ext>
            </a:extLst>
          </a:blip>
          <a:srcRect/>
          <a:stretch/>
        </p:blipFill>
        <p:spPr>
          <a:xfrm>
            <a:off x="404640" y="978480"/>
            <a:ext cx="12621960" cy="8791200"/>
          </a:xfrm>
          <a:prstGeom prst="rect">
            <a:avLst/>
          </a:prstGeom>
          <a:ln w="12600">
            <a:noFill/>
          </a:ln>
        </p:spPr>
      </p:pic>
      <p:sp>
        <p:nvSpPr>
          <p:cNvPr id="435" name="CustomShape 1"/>
          <p:cNvSpPr/>
          <p:nvPr/>
        </p:nvSpPr>
        <p:spPr>
          <a:xfrm>
            <a:off x="389520" y="1969920"/>
            <a:ext cx="11913840" cy="7169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307800" indent="-307440">
              <a:lnSpc>
                <a:spcPct val="100000"/>
              </a:lnSpc>
              <a:spcBef>
                <a:spcPts val="1001"/>
              </a:spcBef>
            </a:pPr>
            <a:r>
              <a:rPr lang="en-US" sz="2600" b="0" strike="noStrike" spc="-1" dirty="0" err="1">
                <a:solidFill>
                  <a:srgbClr val="ED1C24"/>
                </a:solidFill>
                <a:latin typeface="Frutiger 55 Roman"/>
                <a:ea typeface="Frutiger 55 Roman"/>
              </a:rPr>
              <a:t>Allgemein</a:t>
            </a:r>
            <a:r>
              <a:rPr lang="en-US" sz="2600" b="0" strike="noStrike" spc="-1" dirty="0">
                <a:solidFill>
                  <a:srgbClr val="ED1C24"/>
                </a:solidFill>
                <a:latin typeface="Frutiger 55 Roman"/>
                <a:ea typeface="Frutiger 55 Roman"/>
              </a:rPr>
              <a:t> / </a:t>
            </a:r>
            <a:r>
              <a:rPr lang="en-US" sz="2600" b="0" strike="noStrike" spc="-1" dirty="0" err="1">
                <a:solidFill>
                  <a:srgbClr val="ED1C24"/>
                </a:solidFill>
                <a:latin typeface="Frutiger 55 Roman"/>
                <a:ea typeface="Frutiger 55 Roman"/>
              </a:rPr>
              <a:t>fürs</a:t>
            </a:r>
            <a:r>
              <a:rPr lang="en-US" sz="2600" b="0" strike="noStrike" spc="-1" dirty="0">
                <a:solidFill>
                  <a:srgbClr val="ED1C24"/>
                </a:solidFill>
                <a:latin typeface="Frutiger 55 Roman"/>
                <a:ea typeface="Frutiger 55 Roman"/>
              </a:rPr>
              <a:t> Camp:</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err="1">
                <a:solidFill>
                  <a:srgbClr val="000000"/>
                </a:solidFill>
                <a:latin typeface="Frutiger 55 Roman"/>
                <a:ea typeface="Frutiger 55 Roman"/>
              </a:rPr>
              <a:t>Isomatte</a:t>
            </a:r>
            <a:r>
              <a:rPr lang="en-US" sz="2600" b="0" strike="noStrike" spc="-1" dirty="0">
                <a:solidFill>
                  <a:srgbClr val="000000"/>
                </a:solidFill>
                <a:latin typeface="Frutiger 55 Roman"/>
                <a:ea typeface="Frutiger 55 Roman"/>
              </a:rPr>
              <a:t>, warmer </a:t>
            </a:r>
            <a:r>
              <a:rPr lang="en-US" sz="2600" b="0" strike="noStrike" spc="-1" dirty="0" err="1">
                <a:solidFill>
                  <a:srgbClr val="000000"/>
                </a:solidFill>
                <a:latin typeface="Frutiger 55 Roman"/>
                <a:ea typeface="Frutiger 55 Roman"/>
              </a:rPr>
              <a:t>Schlafsack</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Zelt</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err="1">
                <a:solidFill>
                  <a:srgbClr val="000000"/>
                </a:solidFill>
                <a:latin typeface="Frutiger 55 Roman"/>
                <a:ea typeface="Frutiger 55 Roman"/>
              </a:rPr>
              <a:t>Fahrräder</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wenn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möglich</a:t>
            </a:r>
            <a:r>
              <a:rPr lang="en-US" sz="2600" b="0" strike="noStrike" spc="-1" dirty="0">
                <a:solidFill>
                  <a:srgbClr val="000000"/>
                </a:solidFill>
                <a:latin typeface="Frutiger 55 Roman"/>
                <a:ea typeface="Frutiger 55 Roman"/>
              </a:rPr>
              <a:t>)</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a:solidFill>
                  <a:srgbClr val="000000"/>
                </a:solidFill>
                <a:latin typeface="Frutiger 55 Roman"/>
                <a:ea typeface="Frutiger 55 Roman"/>
              </a:rPr>
              <a:t>Radios/UKW-</a:t>
            </a:r>
            <a:r>
              <a:rPr lang="en-US" sz="2600" b="0" strike="noStrike" spc="-1" dirty="0" err="1">
                <a:solidFill>
                  <a:srgbClr val="000000"/>
                </a:solidFill>
                <a:latin typeface="Frutiger 55 Roman"/>
                <a:ea typeface="Frutiger 55 Roman"/>
              </a:rPr>
              <a:t>Empfang</a:t>
            </a:r>
            <a:br>
              <a:rPr dirty="0"/>
            </a:br>
            <a:r>
              <a:rPr lang="en-US" sz="2600" b="0" strike="noStrike" spc="-1" dirty="0">
                <a:solidFill>
                  <a:srgbClr val="000000"/>
                </a:solidFill>
                <a:latin typeface="Frutiger 55 Roman"/>
              </a:rPr>
              <a:t> </a:t>
            </a:r>
            <a:endParaRPr lang="en-US" sz="2600" b="0" strike="noStrike" spc="-1" dirty="0">
              <a:latin typeface="Arial"/>
            </a:endParaRPr>
          </a:p>
          <a:p>
            <a:pPr marL="307800" indent="-307440">
              <a:lnSpc>
                <a:spcPct val="100000"/>
              </a:lnSpc>
              <a:spcBef>
                <a:spcPts val="1001"/>
              </a:spcBef>
            </a:pPr>
            <a:r>
              <a:rPr lang="en-US" sz="2600" b="0" strike="noStrike" spc="-1" dirty="0" err="1">
                <a:solidFill>
                  <a:srgbClr val="ED1C24"/>
                </a:solidFill>
                <a:latin typeface="Frutiger 55 Roman"/>
                <a:ea typeface="Frutiger 55 Roman"/>
              </a:rPr>
              <a:t>Für</a:t>
            </a:r>
            <a:r>
              <a:rPr lang="en-US" sz="2600" b="0" strike="noStrike" spc="-1" dirty="0">
                <a:solidFill>
                  <a:srgbClr val="ED1C24"/>
                </a:solidFill>
                <a:latin typeface="Frutiger 55 Roman"/>
                <a:ea typeface="Frutiger 55 Roman"/>
              </a:rPr>
              <a:t> die </a:t>
            </a:r>
            <a:r>
              <a:rPr lang="en-US" sz="2600" b="0" strike="noStrike" spc="-1" dirty="0" err="1">
                <a:solidFill>
                  <a:srgbClr val="ED1C24"/>
                </a:solidFill>
                <a:latin typeface="Frutiger 55 Roman"/>
                <a:ea typeface="Frutiger 55 Roman"/>
              </a:rPr>
              <a:t>Aktion</a:t>
            </a:r>
            <a:r>
              <a:rPr lang="en-US" sz="2600" b="0" strike="noStrike" spc="-1" dirty="0">
                <a:solidFill>
                  <a:srgbClr val="ED1C24"/>
                </a:solidFill>
                <a:latin typeface="Frutiger 55 Roman"/>
                <a:ea typeface="Frutiger 55 Roman"/>
              </a:rPr>
              <a:t>: </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a:solidFill>
                  <a:srgbClr val="000000"/>
                </a:solidFill>
                <a:latin typeface="Frutiger 55 Roman"/>
                <a:ea typeface="Frutiger 55 Roman"/>
              </a:rPr>
              <a:t>Feste </a:t>
            </a:r>
            <a:r>
              <a:rPr lang="en-US" sz="2600" b="0" strike="noStrike" spc="-1" dirty="0" err="1">
                <a:solidFill>
                  <a:srgbClr val="000000"/>
                </a:solidFill>
                <a:latin typeface="Frutiger 55 Roman"/>
                <a:ea typeface="Frutiger 55 Roman"/>
              </a:rPr>
              <a:t>Schuhe</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err="1">
                <a:solidFill>
                  <a:srgbClr val="000000"/>
                </a:solidFill>
                <a:latin typeface="Frutiger 55 Roman"/>
                <a:ea typeface="Frutiger 55 Roman"/>
              </a:rPr>
              <a:t>Warme</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robuste</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Kleidung</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err="1">
                <a:solidFill>
                  <a:srgbClr val="000000"/>
                </a:solidFill>
                <a:latin typeface="Frutiger 55 Roman"/>
                <a:ea typeface="Frutiger 55 Roman"/>
              </a:rPr>
              <a:t>Wasserflaschen</a:t>
            </a:r>
            <a:r>
              <a:rPr lang="en-US" sz="2600" b="0" strike="noStrike" spc="-1" dirty="0">
                <a:solidFill>
                  <a:srgbClr val="000000"/>
                </a:solidFill>
                <a:latin typeface="Frutiger 55 Roman"/>
                <a:ea typeface="Frutiger 55 Roman"/>
              </a:rPr>
              <a:t> und </a:t>
            </a:r>
            <a:r>
              <a:rPr lang="en-US" sz="2600" b="0" strike="noStrike" spc="-1" dirty="0" err="1">
                <a:solidFill>
                  <a:srgbClr val="000000"/>
                </a:solidFill>
                <a:latin typeface="Frutiger 55 Roman"/>
                <a:ea typeface="Frutiger 55 Roman"/>
              </a:rPr>
              <a:t>Brotdose</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err="1">
                <a:solidFill>
                  <a:srgbClr val="000000"/>
                </a:solidFill>
                <a:latin typeface="Frutiger 55 Roman"/>
                <a:ea typeface="Frutiger 55 Roman"/>
              </a:rPr>
              <a:t>Sonnen</a:t>
            </a:r>
            <a:r>
              <a:rPr lang="en-US" sz="2600" b="0" strike="noStrike" spc="-1" dirty="0">
                <a:solidFill>
                  <a:srgbClr val="000000"/>
                </a:solidFill>
                <a:latin typeface="Frutiger 55 Roman"/>
                <a:ea typeface="Frutiger 55 Roman"/>
              </a:rPr>
              <a:t>- und </a:t>
            </a:r>
            <a:r>
              <a:rPr lang="en-US" sz="2600" b="0" strike="noStrike" spc="-1" dirty="0" err="1">
                <a:solidFill>
                  <a:srgbClr val="000000"/>
                </a:solidFill>
                <a:latin typeface="Frutiger 55 Roman"/>
                <a:ea typeface="Frutiger 55 Roman"/>
              </a:rPr>
              <a:t>Regenschutz</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err="1">
                <a:solidFill>
                  <a:srgbClr val="000000"/>
                </a:solidFill>
                <a:latin typeface="Frutiger 55 Roman"/>
                <a:ea typeface="Frutiger 55 Roman"/>
              </a:rPr>
              <a:t>Erste</a:t>
            </a:r>
            <a:r>
              <a:rPr lang="en-US" sz="2600" b="0" strike="noStrike" spc="-1" dirty="0">
                <a:solidFill>
                  <a:srgbClr val="000000"/>
                </a:solidFill>
                <a:latin typeface="Frutiger 55 Roman"/>
                <a:ea typeface="Frutiger 55 Roman"/>
              </a:rPr>
              <a:t>-</a:t>
            </a:r>
            <a:r>
              <a:rPr lang="en-US" sz="2600" b="0" strike="noStrike" spc="-1" dirty="0" err="1">
                <a:solidFill>
                  <a:srgbClr val="000000"/>
                </a:solidFill>
                <a:latin typeface="Frutiger 55 Roman"/>
                <a:ea typeface="Frutiger 55 Roman"/>
              </a:rPr>
              <a:t>Hilfe</a:t>
            </a:r>
            <a:r>
              <a:rPr lang="en-US" sz="2600" b="0" strike="noStrike" spc="-1" dirty="0">
                <a:solidFill>
                  <a:srgbClr val="000000"/>
                </a:solidFill>
                <a:latin typeface="Frutiger 55 Roman"/>
                <a:ea typeface="Frutiger 55 Roman"/>
              </a:rPr>
              <a:t>-Set</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a:solidFill>
                  <a:srgbClr val="000000"/>
                </a:solidFill>
                <a:latin typeface="Frutiger 55 Roman"/>
                <a:ea typeface="Frutiger 55 Roman"/>
              </a:rPr>
              <a:t>Taschen-/</a:t>
            </a:r>
            <a:r>
              <a:rPr lang="en-US" sz="2600" b="0" strike="noStrike" spc="-1" dirty="0" err="1">
                <a:solidFill>
                  <a:srgbClr val="000000"/>
                </a:solidFill>
                <a:latin typeface="Frutiger 55 Roman"/>
                <a:ea typeface="Frutiger 55 Roman"/>
              </a:rPr>
              <a:t>Stirnlampen</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err="1">
                <a:solidFill>
                  <a:srgbClr val="000000"/>
                </a:solidFill>
                <a:latin typeface="Frutiger 55 Roman"/>
                <a:ea typeface="Frutiger 55 Roman"/>
              </a:rPr>
              <a:t>Mund-Nasen-Bedeckung</a:t>
            </a:r>
            <a:endParaRPr lang="en-US" sz="2600" b="0" strike="noStrike" spc="-1" dirty="0">
              <a:latin typeface="Arial"/>
            </a:endParaRPr>
          </a:p>
          <a:p>
            <a:pPr marL="457200" indent="-456840">
              <a:lnSpc>
                <a:spcPct val="100000"/>
              </a:lnSpc>
              <a:spcBef>
                <a:spcPts val="1001"/>
              </a:spcBef>
              <a:buClr>
                <a:srgbClr val="000000"/>
              </a:buClr>
              <a:buSzPct val="80000"/>
              <a:buFont typeface="Arial"/>
              <a:buChar char="•"/>
            </a:pPr>
            <a:r>
              <a:rPr lang="en-US" sz="2600" b="0" strike="noStrike" spc="-1" dirty="0">
                <a:solidFill>
                  <a:srgbClr val="000000"/>
                </a:solidFill>
                <a:latin typeface="Frutiger 55 Roman"/>
                <a:ea typeface="Frutiger 55 Roman"/>
              </a:rPr>
              <a:t>Hand-</a:t>
            </a:r>
            <a:r>
              <a:rPr lang="en-US" sz="2600" b="0" strike="noStrike" spc="-1" dirty="0" err="1">
                <a:solidFill>
                  <a:srgbClr val="000000"/>
                </a:solidFill>
                <a:latin typeface="Frutiger 55 Roman"/>
                <a:ea typeface="Frutiger 55 Roman"/>
              </a:rPr>
              <a:t>Desinfektionsmittel</a:t>
            </a:r>
            <a:endParaRPr lang="en-US" sz="2600" b="0" strike="noStrike" spc="-1" dirty="0">
              <a:latin typeface="Arial"/>
            </a:endParaRPr>
          </a:p>
        </p:txBody>
      </p:sp>
      <p:sp>
        <p:nvSpPr>
          <p:cNvPr id="436" name="CustomShape 2"/>
          <p:cNvSpPr/>
          <p:nvPr/>
        </p:nvSpPr>
        <p:spPr>
          <a:xfrm>
            <a:off x="3240" y="333360"/>
            <a:ext cx="1300140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437" name="CustomShape 3"/>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dirty="0" err="1">
                <a:solidFill>
                  <a:srgbClr val="FFFFFF"/>
                </a:solidFill>
                <a:latin typeface="Aku &amp; Kamu"/>
                <a:ea typeface="Aku &amp; Kamu"/>
              </a:rPr>
              <a:t>Packliste</a:t>
            </a:r>
            <a:endParaRPr lang="en-US" sz="4800" b="0" strike="noStrike" spc="-1" dirty="0">
              <a:latin typeface="Arial"/>
            </a:endParaRPr>
          </a:p>
        </p:txBody>
      </p:sp>
      <p:pic>
        <p:nvPicPr>
          <p:cNvPr id="438"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8" name="Textfeld 7">
            <a:extLst>
              <a:ext uri="{FF2B5EF4-FFF2-40B4-BE49-F238E27FC236}">
                <a16:creationId xmlns:a16="http://schemas.microsoft.com/office/drawing/2014/main" id="{646A0800-6DFD-42B4-8302-5F472AEC9A13}"/>
              </a:ext>
            </a:extLst>
          </p:cNvPr>
          <p:cNvSpPr txBox="1"/>
          <p:nvPr/>
        </p:nvSpPr>
        <p:spPr>
          <a:xfrm>
            <a:off x="6889091" y="2290175"/>
            <a:ext cx="5414269" cy="461665"/>
          </a:xfrm>
          <a:prstGeom prst="rect">
            <a:avLst/>
          </a:prstGeom>
          <a:noFill/>
        </p:spPr>
        <p:txBody>
          <a:bodyPr wrap="square">
            <a:spAutoFit/>
          </a:bodyPr>
          <a:lstStyle/>
          <a:p>
            <a:r>
              <a:rPr lang="en-US" sz="2400" b="0" strike="noStrike" spc="-1" dirty="0" err="1">
                <a:latin typeface="Aku &amp; Kamu"/>
                <a:ea typeface="Aku &amp; Kamu"/>
              </a:rPr>
              <a:t>Mehr</a:t>
            </a:r>
            <a:r>
              <a:rPr lang="en-US" sz="2400" b="0" strike="noStrike" spc="-1" dirty="0">
                <a:latin typeface="Aku &amp; Kamu"/>
                <a:ea typeface="Aku &amp; Kamu"/>
              </a:rPr>
              <a:t> </a:t>
            </a:r>
            <a:r>
              <a:rPr lang="en-US" sz="2400" b="0" strike="noStrike" spc="-1" dirty="0" err="1">
                <a:latin typeface="Aku &amp; Kamu"/>
                <a:ea typeface="Aku &amp; Kamu"/>
              </a:rPr>
              <a:t>Infos</a:t>
            </a:r>
            <a:r>
              <a:rPr lang="en-US" sz="2400" b="0" strike="noStrike" spc="-1" dirty="0">
                <a:latin typeface="Aku &amp; Kamu"/>
                <a:ea typeface="Aku &amp; Kamu"/>
              </a:rPr>
              <a:t> auf www.ende-gelaende.org !</a:t>
            </a:r>
            <a:endParaRPr lang="de-DE" sz="2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Rectangle 1"/>
          <p:cNvSpPr/>
          <p:nvPr/>
        </p:nvSpPr>
        <p:spPr>
          <a:xfrm>
            <a:off x="0" y="376238"/>
            <a:ext cx="13004800" cy="1011238"/>
          </a:xfrm>
          <a:prstGeom prst="rect">
            <a:avLst/>
          </a:prstGeom>
          <a:solidFill>
            <a:srgbClr val="C7327C"/>
          </a:solidFill>
          <a:ln w="12700">
            <a:miter lim="400000"/>
          </a:ln>
        </p:spPr>
        <p:txBody>
          <a:bodyPr lIns="45719" rIns="45719" anchor="ctr"/>
          <a:lstStyle/>
          <a:p>
            <a:pPr>
              <a:lnSpc>
                <a:spcPct val="93000"/>
              </a:lnSpc>
              <a:defRPr>
                <a:latin typeface="Arial"/>
                <a:ea typeface="Arial"/>
                <a:cs typeface="Arial"/>
                <a:sym typeface="Arial"/>
              </a:defRPr>
            </a:pPr>
            <a:endParaRPr/>
          </a:p>
        </p:txBody>
      </p:sp>
      <p:pic>
        <p:nvPicPr>
          <p:cNvPr id="508" name="Picture 14" descr="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66895" y="46037"/>
            <a:ext cx="2007743" cy="2007743"/>
          </a:xfrm>
          <a:prstGeom prst="rect">
            <a:avLst/>
          </a:prstGeom>
          <a:ln w="12700">
            <a:miter lim="400000"/>
          </a:ln>
        </p:spPr>
      </p:pic>
      <p:pic>
        <p:nvPicPr>
          <p:cNvPr id="509" name="Picture 2" descr="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8331200"/>
            <a:ext cx="13004800" cy="1441450"/>
          </a:xfrm>
          <a:prstGeom prst="rect">
            <a:avLst/>
          </a:prstGeom>
          <a:ln w="12700">
            <a:miter lim="400000"/>
          </a:ln>
        </p:spPr>
      </p:pic>
      <p:sp>
        <p:nvSpPr>
          <p:cNvPr id="510" name="Rectangle 2"/>
          <p:cNvSpPr txBox="1"/>
          <p:nvPr/>
        </p:nvSpPr>
        <p:spPr>
          <a:xfrm>
            <a:off x="404813" y="460475"/>
            <a:ext cx="12195176" cy="841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60" tIns="50760" rIns="50760" bIns="50760" anchor="ctr">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6000">
                <a:solidFill>
                  <a:schemeClr val="accent3">
                    <a:lumOff val="44000"/>
                  </a:schemeClr>
                </a:solidFill>
              </a:defRPr>
            </a:pPr>
            <a:r>
              <a:rPr lang="de-DE" sz="4800" dirty="0">
                <a:latin typeface="Aku &amp; Kamu" panose="020B0603050302020204" pitchFamily="34" charset="0"/>
              </a:rPr>
              <a:t>Auf geht‘s ab geht‘s Ende Gelände! </a:t>
            </a:r>
            <a:endParaRPr sz="4800" dirty="0">
              <a:latin typeface="Aku &amp; Kamu" panose="020B0603050302020204" pitchFamily="34" charset="0"/>
            </a:endParaRPr>
          </a:p>
        </p:txBody>
      </p:sp>
      <p:pic>
        <p:nvPicPr>
          <p:cNvPr id="2" name="Onlinemedien 1" title="MobiVideo Ende Gelände 2021">
            <a:hlinkClick r:id="" action="ppaction://media"/>
            <a:extLst>
              <a:ext uri="{FF2B5EF4-FFF2-40B4-BE49-F238E27FC236}">
                <a16:creationId xmlns:a16="http://schemas.microsoft.com/office/drawing/2014/main" id="{5355E61B-1A34-4226-9939-824D137888AC}"/>
              </a:ext>
            </a:extLst>
          </p:cNvPr>
          <p:cNvPicPr>
            <a:picLocks noRot="1" noChangeAspect="1"/>
          </p:cNvPicPr>
          <p:nvPr>
            <a:videoFile r:link="rId1"/>
          </p:nvPr>
        </p:nvPicPr>
        <p:blipFill>
          <a:blip r:embed="rId6"/>
          <a:stretch>
            <a:fillRect/>
          </a:stretch>
        </p:blipFill>
        <p:spPr>
          <a:xfrm>
            <a:off x="1047465" y="1750335"/>
            <a:ext cx="11129295" cy="6288052"/>
          </a:xfrm>
          <a:prstGeom prst="rect">
            <a:avLst/>
          </a:prstGeom>
        </p:spPr>
      </p:pic>
    </p:spTree>
    <p:extLst>
      <p:ext uri="{BB962C8B-B14F-4D97-AF65-F5344CB8AC3E}">
        <p14:creationId xmlns:p14="http://schemas.microsoft.com/office/powerpoint/2010/main" val="303615881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48107711333_758a3c9194_o.jpg"/>
          <p:cNvPicPr/>
          <p:nvPr/>
        </p:nvPicPr>
        <p:blipFill>
          <a:blip r:embed="rId2">
            <a:extLst>
              <a:ext uri="{28A0092B-C50C-407E-A947-70E740481C1C}">
                <a14:useLocalDpi xmlns:a14="http://schemas.microsoft.com/office/drawing/2010/main"/>
              </a:ext>
            </a:extLst>
          </a:blip>
          <a:stretch/>
        </p:blipFill>
        <p:spPr>
          <a:xfrm>
            <a:off x="0" y="0"/>
            <a:ext cx="13004280" cy="9753120"/>
          </a:xfrm>
          <a:prstGeom prst="rect">
            <a:avLst/>
          </a:prstGeom>
          <a:ln w="12600">
            <a:noFill/>
          </a:ln>
        </p:spPr>
      </p:pic>
      <p:sp>
        <p:nvSpPr>
          <p:cNvPr id="361" name="CustomShape 1"/>
          <p:cNvSpPr/>
          <p:nvPr/>
        </p:nvSpPr>
        <p:spPr>
          <a:xfrm>
            <a:off x="-76320" y="1538280"/>
            <a:ext cx="13102920" cy="171396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62" name="CustomShape 2"/>
          <p:cNvSpPr/>
          <p:nvPr/>
        </p:nvSpPr>
        <p:spPr>
          <a:xfrm>
            <a:off x="-486720" y="1734480"/>
            <a:ext cx="1159596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dirty="0">
                <a:solidFill>
                  <a:srgbClr val="FFFFFF"/>
                </a:solidFill>
                <a:latin typeface="Aku &amp; Kamu"/>
                <a:ea typeface="Aku &amp; Kamu"/>
              </a:rPr>
              <a:t>4) Alle </a:t>
            </a:r>
            <a:r>
              <a:rPr lang="en-US" sz="8000" b="0" strike="noStrike" spc="-1" dirty="0" err="1">
                <a:solidFill>
                  <a:srgbClr val="FFFFFF"/>
                </a:solidFill>
                <a:latin typeface="Aku &amp; Kamu"/>
                <a:ea typeface="Aku &amp; Kamu"/>
              </a:rPr>
              <a:t>Dörfer</a:t>
            </a:r>
            <a:r>
              <a:rPr lang="en-US" sz="8000" b="0" strike="noStrike" spc="-1" dirty="0">
                <a:solidFill>
                  <a:srgbClr val="FFFFFF"/>
                </a:solidFill>
                <a:latin typeface="Aku &amp; Kamu"/>
                <a:ea typeface="Aku &amp; Kamu"/>
              </a:rPr>
              <a:t> </a:t>
            </a:r>
            <a:r>
              <a:rPr lang="en-US" sz="8000" b="0" strike="noStrike" spc="-1" dirty="0" err="1">
                <a:solidFill>
                  <a:srgbClr val="FFFFFF"/>
                </a:solidFill>
                <a:latin typeface="Aku &amp; Kamu"/>
                <a:ea typeface="Aku &amp; Kamu"/>
              </a:rPr>
              <a:t>bleiben</a:t>
            </a:r>
            <a:r>
              <a:rPr lang="en-US" sz="8000" b="0" strike="noStrike" spc="-1" dirty="0">
                <a:solidFill>
                  <a:srgbClr val="FFFFFF"/>
                </a:solidFill>
                <a:latin typeface="Aku &amp; Kamu"/>
                <a:ea typeface="Aku &amp; Kamu"/>
              </a:rPr>
              <a:t>!</a:t>
            </a:r>
            <a:endParaRPr lang="en-US" sz="8000" b="0" strike="noStrike" spc="-1" dirty="0">
              <a:latin typeface="Arial"/>
            </a:endParaRPr>
          </a:p>
        </p:txBody>
      </p:sp>
      <p:pic>
        <p:nvPicPr>
          <p:cNvPr id="363" name="Grafik 1"/>
          <p:cNvPicPr/>
          <p:nvPr/>
        </p:nvPicPr>
        <p:blipFill>
          <a:blip r:embed="rId3">
            <a:extLst>
              <a:ext uri="{28A0092B-C50C-407E-A947-70E740481C1C}">
                <a14:useLocalDpi xmlns:a14="http://schemas.microsoft.com/office/drawing/2010/main"/>
              </a:ext>
            </a:extLst>
          </a:blip>
          <a:stretch/>
        </p:blipFill>
        <p:spPr>
          <a:xfrm>
            <a:off x="10369800" y="299520"/>
            <a:ext cx="2300760" cy="3763800"/>
          </a:xfrm>
          <a:prstGeom prst="rect">
            <a:avLst/>
          </a:prstGeom>
          <a:ln w="12600">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1"/>
          <p:cNvSpPr/>
          <p:nvPr/>
        </p:nvSpPr>
        <p:spPr>
          <a:xfrm>
            <a:off x="0" y="363600"/>
            <a:ext cx="13012200" cy="1023480"/>
          </a:xfrm>
          <a:prstGeom prst="rect">
            <a:avLst/>
          </a:prstGeom>
          <a:solidFill>
            <a:srgbClr val="92D050"/>
          </a:solidFill>
          <a:ln w="12600">
            <a:noFill/>
          </a:ln>
        </p:spPr>
        <p:style>
          <a:lnRef idx="0">
            <a:scrgbClr r="0" g="0" b="0"/>
          </a:lnRef>
          <a:fillRef idx="0">
            <a:scrgbClr r="0" g="0" b="0"/>
          </a:fillRef>
          <a:effectRef idx="0">
            <a:scrgbClr r="0" g="0" b="0"/>
          </a:effectRef>
          <a:fontRef idx="minor"/>
        </p:style>
      </p:sp>
      <p:sp>
        <p:nvSpPr>
          <p:cNvPr id="299" name="CustomShape 2"/>
          <p:cNvSpPr/>
          <p:nvPr/>
        </p:nvSpPr>
        <p:spPr>
          <a:xfrm>
            <a:off x="381600" y="48348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Realpolitische Situation</a:t>
            </a:r>
            <a:endParaRPr lang="en-US" sz="4800" b="0" strike="noStrike" spc="-1">
              <a:latin typeface="Arial"/>
            </a:endParaRPr>
          </a:p>
        </p:txBody>
      </p:sp>
      <p:sp>
        <p:nvSpPr>
          <p:cNvPr id="300" name="CustomShape 3"/>
          <p:cNvSpPr/>
          <p:nvPr/>
        </p:nvSpPr>
        <p:spPr>
          <a:xfrm>
            <a:off x="522000" y="2173320"/>
            <a:ext cx="11914560" cy="68508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600" b="0" strike="noStrike" spc="55" dirty="0" err="1">
                <a:solidFill>
                  <a:srgbClr val="000000"/>
                </a:solidFill>
                <a:latin typeface="Frutiger 55 Roman"/>
                <a:ea typeface="Frutiger 55 Roman"/>
              </a:rPr>
              <a:t>Pariser</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Klimaschutzabkommen</a:t>
            </a:r>
            <a:r>
              <a:rPr lang="en-US" sz="2600" b="0" strike="noStrike" spc="55" dirty="0">
                <a:solidFill>
                  <a:srgbClr val="000000"/>
                </a:solidFill>
                <a:latin typeface="Frutiger 55 Roman"/>
                <a:ea typeface="Frutiger 55 Roman"/>
              </a:rPr>
              <a:t> 2015 </a:t>
            </a:r>
            <a:br>
              <a:rPr dirty="0"/>
            </a:b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freiwillige</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Selbstverpflichtung</a:t>
            </a:r>
            <a:r>
              <a:rPr lang="en-US" sz="2600" b="0" strike="noStrike" spc="55" dirty="0">
                <a:solidFill>
                  <a:srgbClr val="000000"/>
                </a:solidFill>
                <a:latin typeface="Frutiger 55 Roman"/>
                <a:ea typeface="Frutiger 55 Roman"/>
              </a:rPr>
              <a:t> </a:t>
            </a:r>
            <a:br>
              <a:rPr dirty="0"/>
            </a:b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wirkungslose</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Symbolpolitik</a:t>
            </a:r>
            <a:endParaRPr lang="en-US" sz="2600" b="0" strike="noStrike" spc="-1" dirty="0">
              <a:latin typeface="Arial"/>
            </a:endParaRPr>
          </a:p>
          <a:p>
            <a:pPr>
              <a:lnSpc>
                <a:spcPct val="100000"/>
              </a:lnSpc>
              <a:spcBef>
                <a:spcPts val="1001"/>
              </a:spcBef>
            </a:pPr>
            <a:endParaRPr lang="en-US" sz="26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600" b="0" strike="noStrike" spc="55" dirty="0" err="1">
                <a:solidFill>
                  <a:srgbClr val="000000"/>
                </a:solidFill>
                <a:latin typeface="Frutiger 55 Roman"/>
                <a:ea typeface="Frutiger 55 Roman"/>
              </a:rPr>
              <a:t>Kohle”einstiegs”gesetz</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vom</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Juli</a:t>
            </a:r>
            <a:r>
              <a:rPr lang="en-US" sz="2600" b="0" strike="noStrike" spc="55" dirty="0">
                <a:solidFill>
                  <a:srgbClr val="000000"/>
                </a:solidFill>
                <a:latin typeface="Frutiger 55 Roman"/>
                <a:ea typeface="Frutiger 55 Roman"/>
              </a:rPr>
              <a:t> 2020</a:t>
            </a:r>
            <a:endParaRPr lang="en-US" sz="2600" b="0" strike="noStrike" spc="-1" dirty="0">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dirty="0" err="1">
                <a:solidFill>
                  <a:srgbClr val="000000"/>
                </a:solidFill>
                <a:latin typeface="Frutiger 55 Roman"/>
                <a:ea typeface="Frutiger 55 Roman"/>
              </a:rPr>
              <a:t>Kohleausstieg</a:t>
            </a:r>
            <a:r>
              <a:rPr lang="en-US" sz="2600" b="0" strike="noStrike" spc="55" dirty="0">
                <a:solidFill>
                  <a:srgbClr val="000000"/>
                </a:solidFill>
                <a:latin typeface="Frutiger 55 Roman"/>
                <a:ea typeface="Frutiger 55 Roman"/>
              </a:rPr>
              <a:t> erst 2038</a:t>
            </a:r>
            <a:endParaRPr lang="en-US" sz="2600" b="0" strike="noStrike" spc="-1" dirty="0">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dirty="0" err="1">
                <a:solidFill>
                  <a:srgbClr val="000000"/>
                </a:solidFill>
                <a:latin typeface="Frutiger 55 Roman"/>
                <a:ea typeface="Frutiger 55 Roman"/>
              </a:rPr>
              <a:t>über</a:t>
            </a:r>
            <a:r>
              <a:rPr lang="en-US" sz="2600" b="0" strike="noStrike" spc="55" dirty="0">
                <a:solidFill>
                  <a:srgbClr val="000000"/>
                </a:solidFill>
                <a:latin typeface="Frutiger 55 Roman"/>
                <a:ea typeface="Frutiger 55 Roman"/>
              </a:rPr>
              <a:t> 4 </a:t>
            </a:r>
            <a:r>
              <a:rPr lang="en-US" sz="2600" b="0" strike="noStrike" spc="55" dirty="0" err="1">
                <a:solidFill>
                  <a:srgbClr val="000000"/>
                </a:solidFill>
                <a:latin typeface="Frutiger 55 Roman"/>
                <a:ea typeface="Frutiger 55 Roman"/>
              </a:rPr>
              <a:t>Milliarden</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für</a:t>
            </a:r>
            <a:r>
              <a:rPr lang="en-US" sz="2600" b="0" strike="noStrike" spc="55" dirty="0">
                <a:solidFill>
                  <a:srgbClr val="000000"/>
                </a:solidFill>
                <a:latin typeface="Frutiger 55 Roman"/>
                <a:ea typeface="Frutiger 55 Roman"/>
              </a:rPr>
              <a:t> die </a:t>
            </a:r>
            <a:r>
              <a:rPr lang="en-US" sz="2600" b="0" strike="noStrike" spc="55" dirty="0" err="1">
                <a:solidFill>
                  <a:srgbClr val="000000"/>
                </a:solidFill>
                <a:latin typeface="Frutiger 55 Roman"/>
                <a:ea typeface="Frutiger 55 Roman"/>
              </a:rPr>
              <a:t>Konzerne</a:t>
            </a:r>
            <a:endParaRPr lang="en-US" sz="2600" b="0" strike="noStrike" spc="-1" dirty="0">
              <a:latin typeface="Arial"/>
            </a:endParaRPr>
          </a:p>
          <a:p>
            <a:pPr marL="1204200" lvl="2" indent="-289440">
              <a:lnSpc>
                <a:spcPct val="100000"/>
              </a:lnSpc>
              <a:spcBef>
                <a:spcPts val="1001"/>
              </a:spcBef>
              <a:buClr>
                <a:srgbClr val="000000"/>
              </a:buClr>
              <a:buSzPct val="80000"/>
              <a:buFont typeface="Helvetica"/>
              <a:buChar char="‣"/>
            </a:pPr>
            <a:r>
              <a:rPr lang="en-US" sz="2600" b="0" strike="noStrike" spc="55" dirty="0" err="1">
                <a:solidFill>
                  <a:srgbClr val="000000"/>
                </a:solidFill>
                <a:latin typeface="Frutiger 55 Roman"/>
                <a:ea typeface="Frutiger 55 Roman"/>
              </a:rPr>
              <a:t>künstliche</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Verlangsamung</a:t>
            </a:r>
            <a:r>
              <a:rPr lang="en-US" sz="2600" b="0" strike="noStrike" spc="55" dirty="0">
                <a:solidFill>
                  <a:srgbClr val="000000"/>
                </a:solidFill>
                <a:latin typeface="Frutiger 55 Roman"/>
                <a:ea typeface="Frutiger 55 Roman"/>
              </a:rPr>
              <a:t> des </a:t>
            </a:r>
            <a:r>
              <a:rPr lang="en-US" sz="2600" b="0" strike="noStrike" spc="55" dirty="0" err="1">
                <a:solidFill>
                  <a:srgbClr val="000000"/>
                </a:solidFill>
                <a:latin typeface="Frutiger 55 Roman"/>
                <a:ea typeface="Frutiger 55 Roman"/>
              </a:rPr>
              <a:t>Ausstiegs</a:t>
            </a:r>
            <a:endParaRPr lang="en-US" sz="2600" b="0" strike="noStrike" spc="-1" dirty="0">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dirty="0">
                <a:solidFill>
                  <a:srgbClr val="000000"/>
                </a:solidFill>
                <a:latin typeface="Frutiger 55 Roman"/>
                <a:ea typeface="Frutiger 55 Roman"/>
              </a:rPr>
              <a:t>NOCH </a:t>
            </a:r>
            <a:r>
              <a:rPr lang="en-US" sz="2600" b="0" strike="noStrike" spc="55" dirty="0" err="1">
                <a:solidFill>
                  <a:srgbClr val="000000"/>
                </a:solidFill>
                <a:latin typeface="Frutiger 55 Roman"/>
                <a:ea typeface="Frutiger 55 Roman"/>
              </a:rPr>
              <a:t>spätere</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Taktung</a:t>
            </a:r>
            <a:r>
              <a:rPr lang="en-US" sz="2600" b="0" strike="noStrike" spc="55" dirty="0">
                <a:solidFill>
                  <a:srgbClr val="000000"/>
                </a:solidFill>
                <a:latin typeface="Frutiger 55 Roman"/>
                <a:ea typeface="Frutiger 55 Roman"/>
              </a:rPr>
              <a:t> des </a:t>
            </a:r>
            <a:r>
              <a:rPr lang="en-US" sz="2600" b="0" strike="noStrike" spc="55" dirty="0" err="1">
                <a:solidFill>
                  <a:srgbClr val="000000"/>
                </a:solidFill>
                <a:latin typeface="Frutiger 55 Roman"/>
                <a:ea typeface="Frutiger 55 Roman"/>
              </a:rPr>
              <a:t>Abschaltens</a:t>
            </a:r>
            <a:r>
              <a:rPr lang="en-US" sz="2600" b="0" strike="noStrike" spc="55" dirty="0">
                <a:solidFill>
                  <a:srgbClr val="000000"/>
                </a:solidFill>
                <a:latin typeface="Frutiger 55 Roman"/>
                <a:ea typeface="Frutiger 55 Roman"/>
              </a:rPr>
              <a:t>, </a:t>
            </a:r>
            <a:br>
              <a:rPr dirty="0"/>
            </a:br>
            <a:r>
              <a:rPr lang="en-US" sz="2600" b="0" strike="noStrike" spc="55" dirty="0" err="1">
                <a:solidFill>
                  <a:srgbClr val="000000"/>
                </a:solidFill>
                <a:latin typeface="Frutiger 55 Roman"/>
                <a:ea typeface="Frutiger 55 Roman"/>
              </a:rPr>
              <a:t>als</a:t>
            </a:r>
            <a:r>
              <a:rPr lang="en-US" sz="2600" b="0" strike="noStrike" spc="55" dirty="0">
                <a:solidFill>
                  <a:srgbClr val="000000"/>
                </a:solidFill>
                <a:latin typeface="Frutiger 55 Roman"/>
                <a:ea typeface="Frutiger 55 Roman"/>
              </a:rPr>
              <a:t> die </a:t>
            </a:r>
            <a:r>
              <a:rPr lang="en-US" sz="2600" b="0" strike="noStrike" spc="55" dirty="0" err="1">
                <a:solidFill>
                  <a:srgbClr val="000000"/>
                </a:solidFill>
                <a:latin typeface="Frutiger 55 Roman"/>
                <a:ea typeface="Frutiger 55 Roman"/>
              </a:rPr>
              <a:t>Kohlekommission</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empfohlen</a:t>
            </a:r>
            <a:r>
              <a:rPr lang="en-US" sz="2600" b="0" strike="noStrike" spc="55" dirty="0">
                <a:solidFill>
                  <a:srgbClr val="000000"/>
                </a:solidFill>
                <a:latin typeface="Frutiger 55 Roman"/>
                <a:ea typeface="Frutiger 55 Roman"/>
              </a:rPr>
              <a:t> hat </a:t>
            </a:r>
            <a:endParaRPr lang="en-US" sz="2600" b="0" strike="noStrike" spc="-1" dirty="0">
              <a:latin typeface="Arial"/>
            </a:endParaRPr>
          </a:p>
          <a:p>
            <a:pPr marL="1204200" lvl="2" indent="-289440">
              <a:lnSpc>
                <a:spcPct val="100000"/>
              </a:lnSpc>
              <a:spcBef>
                <a:spcPts val="1001"/>
              </a:spcBef>
              <a:buClr>
                <a:srgbClr val="000000"/>
              </a:buClr>
              <a:buSzPct val="80000"/>
              <a:buFont typeface="Helvetica"/>
              <a:buChar char="‣"/>
            </a:pP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Mehrheit</a:t>
            </a:r>
            <a:r>
              <a:rPr lang="en-US" sz="2600" b="0" strike="noStrike" spc="55" dirty="0">
                <a:solidFill>
                  <a:srgbClr val="000000"/>
                </a:solidFill>
                <a:latin typeface="Frutiger 55 Roman"/>
                <a:ea typeface="Frutiger 55 Roman"/>
              </a:rPr>
              <a:t> der </a:t>
            </a:r>
            <a:r>
              <a:rPr lang="en-US" sz="2600" b="0" strike="noStrike" spc="55" dirty="0" err="1">
                <a:solidFill>
                  <a:srgbClr val="000000"/>
                </a:solidFill>
                <a:latin typeface="Frutiger 55 Roman"/>
                <a:ea typeface="Frutiger 55 Roman"/>
              </a:rPr>
              <a:t>Dreckschleudern</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wird</a:t>
            </a:r>
            <a:r>
              <a:rPr lang="en-US" sz="2600" b="0" strike="noStrike" spc="55" dirty="0">
                <a:solidFill>
                  <a:srgbClr val="000000"/>
                </a:solidFill>
                <a:latin typeface="Frutiger 55 Roman"/>
                <a:ea typeface="Frutiger 55 Roman"/>
              </a:rPr>
              <a:t> erst </a:t>
            </a:r>
            <a:br>
              <a:rPr dirty="0"/>
            </a:br>
            <a:r>
              <a:rPr lang="en-US" sz="2600" b="0" strike="noStrike" spc="55" dirty="0">
                <a:solidFill>
                  <a:srgbClr val="000000"/>
                </a:solidFill>
                <a:latin typeface="Frutiger 55 Roman"/>
                <a:ea typeface="Frutiger 55 Roman"/>
              </a:rPr>
              <a:t>in den </a:t>
            </a:r>
            <a:r>
              <a:rPr lang="en-US" sz="2600" b="0" strike="noStrike" spc="55" dirty="0" err="1">
                <a:solidFill>
                  <a:srgbClr val="000000"/>
                </a:solidFill>
                <a:latin typeface="Frutiger 55 Roman"/>
                <a:ea typeface="Frutiger 55 Roman"/>
              </a:rPr>
              <a:t>letzten</a:t>
            </a:r>
            <a:r>
              <a:rPr lang="en-US" sz="2600" b="0" strike="noStrike" spc="55" dirty="0">
                <a:solidFill>
                  <a:srgbClr val="000000"/>
                </a:solidFill>
                <a:latin typeface="Frutiger 55 Roman"/>
                <a:ea typeface="Frutiger 55 Roman"/>
              </a:rPr>
              <a:t> Jahren </a:t>
            </a:r>
            <a:r>
              <a:rPr lang="en-US" sz="2600" b="0" strike="noStrike" spc="55" dirty="0" err="1">
                <a:solidFill>
                  <a:srgbClr val="000000"/>
                </a:solidFill>
                <a:latin typeface="Frutiger 55 Roman"/>
                <a:ea typeface="Frutiger 55 Roman"/>
              </a:rPr>
              <a:t>abgeschaltet</a:t>
            </a:r>
            <a:endParaRPr lang="en-US" sz="2600" b="0" strike="noStrike" spc="-1" dirty="0">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dirty="0" err="1">
                <a:solidFill>
                  <a:srgbClr val="000000"/>
                </a:solidFill>
                <a:latin typeface="Frutiger 55 Roman"/>
                <a:ea typeface="Frutiger 55 Roman"/>
              </a:rPr>
              <a:t>knapp</a:t>
            </a:r>
            <a:r>
              <a:rPr lang="en-US" sz="2600" b="0" strike="noStrike" spc="55" dirty="0">
                <a:solidFill>
                  <a:srgbClr val="000000"/>
                </a:solidFill>
                <a:latin typeface="Frutiger 55 Roman"/>
                <a:ea typeface="Frutiger 55 Roman"/>
              </a:rPr>
              <a:t> 40 </a:t>
            </a:r>
            <a:r>
              <a:rPr lang="en-US" sz="2600" b="0" strike="noStrike" spc="55" dirty="0" err="1">
                <a:solidFill>
                  <a:srgbClr val="000000"/>
                </a:solidFill>
                <a:latin typeface="Frutiger 55 Roman"/>
                <a:ea typeface="Frutiger 55 Roman"/>
              </a:rPr>
              <a:t>Milliarden</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Strukturförderung</a:t>
            </a:r>
            <a:r>
              <a:rPr lang="en-US" sz="2600" b="0" strike="noStrike" spc="55" dirty="0">
                <a:solidFill>
                  <a:srgbClr val="000000"/>
                </a:solidFill>
                <a:latin typeface="Frutiger 55 Roman"/>
                <a:ea typeface="Frutiger 55 Roman"/>
              </a:rPr>
              <a:t>"</a:t>
            </a:r>
            <a:endParaRPr lang="en-US" sz="2600" b="0" strike="noStrike" spc="-1" dirty="0">
              <a:latin typeface="Arial"/>
            </a:endParaRPr>
          </a:p>
          <a:p>
            <a:pPr marL="1204200" lvl="2" indent="-289440">
              <a:lnSpc>
                <a:spcPct val="100000"/>
              </a:lnSpc>
              <a:spcBef>
                <a:spcPts val="1001"/>
              </a:spcBef>
              <a:buClr>
                <a:srgbClr val="000000"/>
              </a:buClr>
              <a:buSzPct val="80000"/>
              <a:buFont typeface="Helvetica"/>
              <a:buChar char="‣"/>
            </a:pPr>
            <a:r>
              <a:rPr lang="en-US" sz="2600" b="0" strike="noStrike" spc="55" dirty="0" err="1">
                <a:solidFill>
                  <a:srgbClr val="000000"/>
                </a:solidFill>
                <a:latin typeface="Frutiger 55 Roman"/>
                <a:ea typeface="Frutiger 55 Roman"/>
              </a:rPr>
              <a:t>z.B.</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für</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Autobahnen</a:t>
            </a:r>
            <a:r>
              <a:rPr lang="en-US" sz="2600" b="0" strike="noStrike" spc="55" dirty="0">
                <a:solidFill>
                  <a:srgbClr val="000000"/>
                </a:solidFill>
                <a:latin typeface="Frutiger 55 Roman"/>
                <a:ea typeface="Frutiger 55 Roman"/>
              </a:rPr>
              <a:t> und </a:t>
            </a:r>
            <a:r>
              <a:rPr lang="en-US" sz="2600" b="0" strike="noStrike" spc="55" dirty="0" err="1">
                <a:solidFill>
                  <a:srgbClr val="000000"/>
                </a:solidFill>
                <a:latin typeface="Frutiger 55 Roman"/>
                <a:ea typeface="Frutiger 55 Roman"/>
              </a:rPr>
              <a:t>anderen</a:t>
            </a:r>
            <a:r>
              <a:rPr lang="en-US" sz="2600" b="0" strike="noStrike" spc="55" dirty="0">
                <a:solidFill>
                  <a:srgbClr val="000000"/>
                </a:solidFill>
                <a:latin typeface="Frutiger 55 Roman"/>
                <a:ea typeface="Frutiger 55 Roman"/>
              </a:rPr>
              <a:t> </a:t>
            </a:r>
            <a:r>
              <a:rPr lang="en-US" sz="2600" b="0" strike="noStrike" spc="55" dirty="0" err="1">
                <a:solidFill>
                  <a:srgbClr val="000000"/>
                </a:solidFill>
                <a:latin typeface="Frutiger 55 Roman"/>
                <a:ea typeface="Frutiger 55 Roman"/>
              </a:rPr>
              <a:t>Quatsch</a:t>
            </a:r>
            <a:endParaRPr lang="en-US" sz="2600" b="0" strike="noStrike" spc="-1" dirty="0">
              <a:latin typeface="Arial"/>
            </a:endParaRPr>
          </a:p>
        </p:txBody>
      </p:sp>
      <p:pic>
        <p:nvPicPr>
          <p:cNvPr id="301"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CustomShape 1"/>
          <p:cNvSpPr/>
          <p:nvPr/>
        </p:nvSpPr>
        <p:spPr>
          <a:xfrm>
            <a:off x="-49320" y="34308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pic>
        <p:nvPicPr>
          <p:cNvPr id="365" name="Picture 3"/>
          <p:cNvPicPr/>
          <p:nvPr/>
        </p:nvPicPr>
        <p:blipFill>
          <a:blip r:embed="rId2" cstate="print">
            <a:extLst>
              <a:ext uri="{28A0092B-C50C-407E-A947-70E740481C1C}">
                <a14:useLocalDpi xmlns:a14="http://schemas.microsoft.com/office/drawing/2010/main"/>
              </a:ext>
            </a:extLst>
          </a:blip>
          <a:srcRect/>
          <a:stretch/>
        </p:blipFill>
        <p:spPr>
          <a:xfrm>
            <a:off x="22320" y="1463760"/>
            <a:ext cx="7455960" cy="8229240"/>
          </a:xfrm>
          <a:prstGeom prst="rect">
            <a:avLst/>
          </a:prstGeom>
          <a:ln w="12600">
            <a:noFill/>
          </a:ln>
        </p:spPr>
      </p:pic>
      <p:sp>
        <p:nvSpPr>
          <p:cNvPr id="366" name="CustomShape 2"/>
          <p:cNvSpPr/>
          <p:nvPr/>
        </p:nvSpPr>
        <p:spPr>
          <a:xfrm>
            <a:off x="7536600" y="3443400"/>
            <a:ext cx="5230080" cy="32641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93000"/>
              </a:lnSpc>
            </a:pPr>
            <a:r>
              <a:rPr lang="en-US" sz="2800" b="0" strike="noStrike" spc="-1">
                <a:solidFill>
                  <a:srgbClr val="000000"/>
                </a:solidFill>
                <a:latin typeface="Frutiger 55 Roman"/>
                <a:ea typeface="Frutiger 55 Roman"/>
              </a:rPr>
              <a:t>… ist ein deutschlandweites Bündnis, in dem Betroffene aller Braunkohle-Reviere, die Klimagerechtigkeits-bewegung sowie solidarische Bürgerinnen und Bürger gemeinsam </a:t>
            </a:r>
            <a:r>
              <a:rPr lang="en-US" sz="2800" b="0" strike="noStrike" spc="-1">
                <a:solidFill>
                  <a:srgbClr val="72BF44"/>
                </a:solidFill>
                <a:latin typeface="Frutiger 55 Roman"/>
                <a:ea typeface="Frutiger 55 Roman"/>
              </a:rPr>
              <a:t>gegen Zwangsumsiedlung und Klimazerstörung </a:t>
            </a:r>
            <a:r>
              <a:rPr lang="en-US" sz="2800" b="0" strike="noStrike" spc="-1">
                <a:solidFill>
                  <a:srgbClr val="000000"/>
                </a:solidFill>
                <a:latin typeface="Frutiger 55 Roman"/>
                <a:ea typeface="Frutiger 55 Roman"/>
              </a:rPr>
              <a:t>kämpfen.</a:t>
            </a:r>
            <a:endParaRPr lang="en-US" sz="2800" b="0" strike="noStrike" spc="-1">
              <a:latin typeface="Arial"/>
            </a:endParaRPr>
          </a:p>
        </p:txBody>
      </p:sp>
      <p:sp>
        <p:nvSpPr>
          <p:cNvPr id="367" name="CustomShape 3"/>
          <p:cNvSpPr/>
          <p:nvPr/>
        </p:nvSpPr>
        <p:spPr>
          <a:xfrm>
            <a:off x="267480" y="397800"/>
            <a:ext cx="9364320" cy="8208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800" b="0" strike="noStrike" spc="-1">
                <a:solidFill>
                  <a:srgbClr val="FFFFFF"/>
                </a:solidFill>
                <a:latin typeface="Aku &amp; Kamu"/>
                <a:ea typeface="Aku &amp; Kamu"/>
              </a:rPr>
              <a:t>Das Bündnis</a:t>
            </a:r>
            <a:endParaRPr lang="en-US" sz="4800" b="0" strike="noStrike" spc="-1">
              <a:latin typeface="Arial"/>
            </a:endParaRPr>
          </a:p>
        </p:txBody>
      </p:sp>
      <p:pic>
        <p:nvPicPr>
          <p:cNvPr id="368"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CustomShape 1"/>
          <p:cNvSpPr/>
          <p:nvPr/>
        </p:nvSpPr>
        <p:spPr>
          <a:xfrm>
            <a:off x="-34920" y="30960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70" name="CustomShape 2"/>
          <p:cNvSpPr/>
          <p:nvPr/>
        </p:nvSpPr>
        <p:spPr>
          <a:xfrm>
            <a:off x="125280" y="335880"/>
            <a:ext cx="9840240" cy="8208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800" b="0" strike="noStrike" spc="-1">
                <a:solidFill>
                  <a:srgbClr val="FFFFFF"/>
                </a:solidFill>
                <a:latin typeface="Aku &amp; Kamu"/>
                <a:ea typeface="Aku &amp; Kamu"/>
              </a:rPr>
              <a:t>Aufruf von Alle Dörfer BLEIBEN!</a:t>
            </a:r>
            <a:endParaRPr lang="en-US" sz="4800" b="0" strike="noStrike" spc="-1">
              <a:latin typeface="Arial"/>
            </a:endParaRPr>
          </a:p>
        </p:txBody>
      </p:sp>
      <p:sp>
        <p:nvSpPr>
          <p:cNvPr id="371" name="CustomShape 3"/>
          <p:cNvSpPr/>
          <p:nvPr/>
        </p:nvSpPr>
        <p:spPr>
          <a:xfrm>
            <a:off x="2095560" y="2788560"/>
            <a:ext cx="9535320" cy="5997240"/>
          </a:xfrm>
          <a:prstGeom prst="rect">
            <a:avLst/>
          </a:prstGeom>
          <a:noFill/>
          <a:ln w="12600">
            <a:noFill/>
          </a:ln>
        </p:spPr>
        <p:style>
          <a:lnRef idx="0">
            <a:scrgbClr r="0" g="0" b="0"/>
          </a:lnRef>
          <a:fillRef idx="0">
            <a:scrgbClr r="0" g="0" b="0"/>
          </a:fillRef>
          <a:effectRef idx="0">
            <a:scrgbClr r="0" g="0" b="0"/>
          </a:effectRef>
          <a:fontRef idx="minor"/>
        </p:style>
        <p:txBody>
          <a:bodyPr wrap="none" lIns="45000" tIns="45000" rIns="45000" bIns="45000">
            <a:spAutoFit/>
          </a:bodyPr>
          <a:lstStyle/>
          <a:p>
            <a:pPr>
              <a:lnSpc>
                <a:spcPct val="93000"/>
              </a:lnSpc>
            </a:pPr>
            <a:r>
              <a:rPr lang="en-US" sz="2800" b="0" strike="noStrike" spc="-1">
                <a:solidFill>
                  <a:srgbClr val="000000"/>
                </a:solidFill>
                <a:latin typeface="Frutiger 55 Roman"/>
                <a:ea typeface="Frutiger 55 Roman"/>
              </a:rPr>
              <a:t>Wir werden uns schützend vor die Dörfer stellen.</a:t>
            </a:r>
            <a:endParaRPr lang="en-US" sz="2800" b="0" strike="noStrike" spc="-1">
              <a:latin typeface="Arial"/>
            </a:endParaRPr>
          </a:p>
          <a:p>
            <a:pPr>
              <a:lnSpc>
                <a:spcPct val="93000"/>
              </a:lnSpc>
            </a:pPr>
            <a:endParaRPr lang="en-US" sz="2800" b="0" strike="noStrike" spc="-1">
              <a:latin typeface="Arial"/>
            </a:endParaRPr>
          </a:p>
          <a:p>
            <a:pPr>
              <a:lnSpc>
                <a:spcPct val="93000"/>
              </a:lnSpc>
            </a:pPr>
            <a:r>
              <a:rPr lang="en-US" sz="2800" b="0" strike="noStrike" spc="-1">
                <a:solidFill>
                  <a:srgbClr val="000000"/>
                </a:solidFill>
                <a:latin typeface="Frutiger 55 Roman"/>
                <a:ea typeface="Frutiger 55 Roman"/>
              </a:rPr>
              <a:t>Wir fordern den sofortigen Stopp aller Zwangsum-</a:t>
            </a:r>
            <a:br/>
            <a:r>
              <a:rPr lang="en-US" sz="2800" b="0" strike="noStrike" spc="-1">
                <a:solidFill>
                  <a:srgbClr val="000000"/>
                </a:solidFill>
                <a:latin typeface="Frutiger 55 Roman"/>
                <a:ea typeface="Frutiger 55 Roman"/>
              </a:rPr>
              <a:t>siedlungen, aller Abrissarbeiten, aller Rodungen, Flächen-</a:t>
            </a:r>
            <a:br/>
            <a:r>
              <a:rPr lang="en-US" sz="2800" b="0" strike="noStrike" spc="-1">
                <a:solidFill>
                  <a:srgbClr val="000000"/>
                </a:solidFill>
                <a:latin typeface="Frutiger 55 Roman"/>
                <a:ea typeface="Frutiger 55 Roman"/>
              </a:rPr>
              <a:t>und Naturzerstörungen in den Braunkohlerevieren.</a:t>
            </a:r>
            <a:endParaRPr lang="en-US" sz="2800" b="0" strike="noStrike" spc="-1">
              <a:latin typeface="Arial"/>
            </a:endParaRPr>
          </a:p>
          <a:p>
            <a:pPr>
              <a:lnSpc>
                <a:spcPct val="93000"/>
              </a:lnSpc>
            </a:pPr>
            <a:endParaRPr lang="en-US" sz="2800" b="0" strike="noStrike" spc="-1">
              <a:latin typeface="Arial"/>
            </a:endParaRPr>
          </a:p>
          <a:p>
            <a:pPr>
              <a:lnSpc>
                <a:spcPct val="93000"/>
              </a:lnSpc>
            </a:pPr>
            <a:r>
              <a:rPr lang="en-US" sz="2800" b="0" strike="noStrike" spc="-1">
                <a:solidFill>
                  <a:srgbClr val="000000"/>
                </a:solidFill>
                <a:latin typeface="Frutiger 55 Roman"/>
                <a:ea typeface="Frutiger 55 Roman"/>
              </a:rPr>
              <a:t>Wir fordern den schnellstmöglichen Ausstieg aus der Kohle-</a:t>
            </a:r>
            <a:br/>
            <a:r>
              <a:rPr lang="en-US" sz="2800" b="0" strike="noStrike" spc="-1">
                <a:solidFill>
                  <a:srgbClr val="000000"/>
                </a:solidFill>
                <a:latin typeface="Frutiger 55 Roman"/>
                <a:ea typeface="Frutiger 55 Roman"/>
              </a:rPr>
              <a:t>förderung und die Einhaltung des Pariser Klimaziels von</a:t>
            </a:r>
            <a:br/>
            <a:r>
              <a:rPr lang="en-US" sz="2800" b="0" strike="noStrike" spc="-1">
                <a:solidFill>
                  <a:srgbClr val="000000"/>
                </a:solidFill>
                <a:latin typeface="Frutiger 55 Roman"/>
                <a:ea typeface="Frutiger 55 Roman"/>
              </a:rPr>
              <a:t>1.5°C für Klimagerechtigkeit hier und überall auf der Welt.</a:t>
            </a:r>
            <a:endParaRPr lang="en-US" sz="2800" b="0" strike="noStrike" spc="-1">
              <a:latin typeface="Arial"/>
            </a:endParaRPr>
          </a:p>
          <a:p>
            <a:pPr>
              <a:lnSpc>
                <a:spcPct val="93000"/>
              </a:lnSpc>
            </a:pPr>
            <a:endParaRPr lang="en-US" sz="2800" b="0" strike="noStrike" spc="-1">
              <a:latin typeface="Arial"/>
            </a:endParaRPr>
          </a:p>
          <a:p>
            <a:pPr>
              <a:lnSpc>
                <a:spcPct val="93000"/>
              </a:lnSpc>
            </a:pPr>
            <a:r>
              <a:rPr lang="en-US" sz="2800" b="0" strike="noStrike" spc="-1">
                <a:solidFill>
                  <a:srgbClr val="000000"/>
                </a:solidFill>
                <a:latin typeface="Frutiger 55 Roman"/>
                <a:ea typeface="Frutiger 55 Roman"/>
              </a:rPr>
              <a:t>Wir fordern </a:t>
            </a:r>
            <a:r>
              <a:rPr lang="en-US" sz="2800" b="0" strike="noStrike" spc="-1">
                <a:solidFill>
                  <a:srgbClr val="72BF44"/>
                </a:solidFill>
                <a:latin typeface="Frutiger 55 Roman"/>
                <a:ea typeface="Frutiger 55 Roman"/>
              </a:rPr>
              <a:t>#AlleDörferbleiben!</a:t>
            </a:r>
            <a:endParaRPr lang="en-US" sz="2800" b="0" strike="noStrike" spc="-1">
              <a:latin typeface="Arial"/>
            </a:endParaRPr>
          </a:p>
          <a:p>
            <a:pPr>
              <a:lnSpc>
                <a:spcPct val="93000"/>
              </a:lnSpc>
            </a:pPr>
            <a:endParaRPr lang="en-US" sz="2800" b="0" strike="noStrike" spc="-1">
              <a:latin typeface="Arial"/>
            </a:endParaRPr>
          </a:p>
          <a:p>
            <a:pPr>
              <a:lnSpc>
                <a:spcPct val="93000"/>
              </a:lnSpc>
            </a:pPr>
            <a:endParaRPr lang="en-US" sz="2800" b="0" strike="noStrike" spc="-1">
              <a:latin typeface="Arial"/>
            </a:endParaRPr>
          </a:p>
          <a:p>
            <a:pPr algn="r">
              <a:lnSpc>
                <a:spcPct val="93000"/>
              </a:lnSpc>
            </a:pPr>
            <a:r>
              <a:rPr lang="en-US" sz="2800" b="0" strike="noStrike" spc="-1">
                <a:solidFill>
                  <a:srgbClr val="000000"/>
                </a:solidFill>
                <a:latin typeface="Frutiger 55 Roman"/>
                <a:ea typeface="Frutiger 55 Roman"/>
              </a:rPr>
              <a:t>(alle-doerfer-bleiben.de, 29.04.2019)</a:t>
            </a:r>
            <a:endParaRPr lang="en-US" sz="2800" b="0" strike="noStrike" spc="-1">
              <a:latin typeface="Arial"/>
            </a:endParaRPr>
          </a:p>
        </p:txBody>
      </p:sp>
      <p:pic>
        <p:nvPicPr>
          <p:cNvPr id="372" name="Grafik 6"/>
          <p:cNvPicPr/>
          <p:nvPr/>
        </p:nvPicPr>
        <p:blipFill>
          <a:blip r:embed="rId2" cstate="screen">
            <a:extLst>
              <a:ext uri="{28A0092B-C50C-407E-A947-70E740481C1C}">
                <a14:useLocalDpi xmlns:a14="http://schemas.microsoft.com/office/drawing/2010/main"/>
              </a:ext>
            </a:extLst>
          </a:blip>
          <a:stretch/>
        </p:blipFill>
        <p:spPr>
          <a:xfrm>
            <a:off x="1652684" y="2716624"/>
            <a:ext cx="369360" cy="604440"/>
          </a:xfrm>
          <a:prstGeom prst="rect">
            <a:avLst/>
          </a:prstGeom>
          <a:ln w="12600">
            <a:noFill/>
          </a:ln>
        </p:spPr>
      </p:pic>
      <p:pic>
        <p:nvPicPr>
          <p:cNvPr id="373" name="Grafik 7"/>
          <p:cNvPicPr/>
          <p:nvPr/>
        </p:nvPicPr>
        <p:blipFill>
          <a:blip r:embed="rId2" cstate="screen">
            <a:extLst>
              <a:ext uri="{28A0092B-C50C-407E-A947-70E740481C1C}">
                <a14:useLocalDpi xmlns:a14="http://schemas.microsoft.com/office/drawing/2010/main"/>
              </a:ext>
            </a:extLst>
          </a:blip>
          <a:stretch/>
        </p:blipFill>
        <p:spPr>
          <a:xfrm>
            <a:off x="1675724" y="3499032"/>
            <a:ext cx="369360" cy="604440"/>
          </a:xfrm>
          <a:prstGeom prst="rect">
            <a:avLst/>
          </a:prstGeom>
          <a:ln w="12600">
            <a:noFill/>
          </a:ln>
        </p:spPr>
      </p:pic>
      <p:pic>
        <p:nvPicPr>
          <p:cNvPr id="374" name="Grafik 8"/>
          <p:cNvPicPr/>
          <p:nvPr/>
        </p:nvPicPr>
        <p:blipFill>
          <a:blip r:embed="rId2" cstate="screen">
            <a:extLst>
              <a:ext uri="{28A0092B-C50C-407E-A947-70E740481C1C}">
                <a14:useLocalDpi xmlns:a14="http://schemas.microsoft.com/office/drawing/2010/main"/>
              </a:ext>
            </a:extLst>
          </a:blip>
          <a:stretch/>
        </p:blipFill>
        <p:spPr>
          <a:xfrm>
            <a:off x="1652684" y="5088260"/>
            <a:ext cx="369360" cy="604440"/>
          </a:xfrm>
          <a:prstGeom prst="rect">
            <a:avLst/>
          </a:prstGeom>
          <a:ln w="12600">
            <a:noFill/>
          </a:ln>
        </p:spPr>
      </p:pic>
      <p:pic>
        <p:nvPicPr>
          <p:cNvPr id="375" name="Grafik 9"/>
          <p:cNvPicPr/>
          <p:nvPr/>
        </p:nvPicPr>
        <p:blipFill>
          <a:blip r:embed="rId3" cstate="print">
            <a:extLst>
              <a:ext uri="{28A0092B-C50C-407E-A947-70E740481C1C}">
                <a14:useLocalDpi xmlns:a14="http://schemas.microsoft.com/office/drawing/2010/main"/>
              </a:ext>
            </a:extLst>
          </a:blip>
          <a:stretch/>
        </p:blipFill>
        <p:spPr>
          <a:xfrm>
            <a:off x="1653764" y="6709544"/>
            <a:ext cx="367920" cy="604440"/>
          </a:xfrm>
          <a:prstGeom prst="rect">
            <a:avLst/>
          </a:prstGeom>
          <a:ln w="12600">
            <a:noFill/>
          </a:ln>
        </p:spPr>
      </p:pic>
      <p:pic>
        <p:nvPicPr>
          <p:cNvPr id="376"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71280" y="34596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78" name="CustomShape 2"/>
          <p:cNvSpPr/>
          <p:nvPr/>
        </p:nvSpPr>
        <p:spPr>
          <a:xfrm>
            <a:off x="453600" y="436680"/>
            <a:ext cx="10278000" cy="7599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400" b="0" strike="noStrike" spc="-1">
                <a:solidFill>
                  <a:srgbClr val="FFFFFF"/>
                </a:solidFill>
                <a:latin typeface="Aku &amp; Kamu"/>
                <a:ea typeface="Aku &amp; Kamu"/>
              </a:rPr>
              <a:t>Alle Dörfer bleiben – weltweit!</a:t>
            </a:r>
            <a:endParaRPr lang="en-US" sz="4400" b="0" strike="noStrike" spc="-1">
              <a:latin typeface="Arial"/>
            </a:endParaRPr>
          </a:p>
        </p:txBody>
      </p:sp>
      <p:sp>
        <p:nvSpPr>
          <p:cNvPr id="379" name="CustomShape 3"/>
          <p:cNvSpPr/>
          <p:nvPr/>
        </p:nvSpPr>
        <p:spPr>
          <a:xfrm>
            <a:off x="741600" y="3205800"/>
            <a:ext cx="10311120" cy="3197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algn="just">
              <a:lnSpc>
                <a:spcPct val="100000"/>
              </a:lnSpc>
            </a:pPr>
            <a:r>
              <a:rPr lang="en-US" sz="2800" b="0" strike="noStrike" spc="-1" dirty="0" err="1">
                <a:solidFill>
                  <a:srgbClr val="72BF44"/>
                </a:solidFill>
                <a:latin typeface="Frutiger 55 Roman"/>
                <a:ea typeface="Frutiger 55 Roman"/>
              </a:rPr>
              <a:t>Gemeinsam</a:t>
            </a:r>
            <a:r>
              <a:rPr lang="en-US" sz="2800" b="0" strike="noStrike" spc="-1" dirty="0">
                <a:solidFill>
                  <a:srgbClr val="72BF44"/>
                </a:solidFill>
                <a:latin typeface="Frutiger 55 Roman"/>
                <a:ea typeface="Frutiger 55 Roman"/>
              </a:rPr>
              <a:t> </a:t>
            </a:r>
            <a:r>
              <a:rPr lang="en-US" sz="2800" b="0" strike="noStrike" spc="-1" dirty="0" err="1">
                <a:solidFill>
                  <a:srgbClr val="72BF44"/>
                </a:solidFill>
                <a:latin typeface="Frutiger 55 Roman"/>
                <a:ea typeface="Frutiger 55 Roman"/>
              </a:rPr>
              <a:t>kämpfen</a:t>
            </a:r>
            <a:r>
              <a:rPr lang="en-US" sz="2800" b="0" strike="noStrike" spc="-1" dirty="0">
                <a:solidFill>
                  <a:srgbClr val="72BF44"/>
                </a:solidFill>
                <a:latin typeface="Frutiger 55 Roman"/>
                <a:ea typeface="Frutiger 55 Roman"/>
              </a:rPr>
              <a:t> </a:t>
            </a:r>
            <a:r>
              <a:rPr lang="en-US" sz="2800" b="0" strike="noStrike" spc="-1" dirty="0" err="1">
                <a:solidFill>
                  <a:srgbClr val="72BF44"/>
                </a:solidFill>
                <a:latin typeface="Frutiger 55 Roman"/>
                <a:ea typeface="Frutiger 55 Roman"/>
              </a:rPr>
              <a:t>wir</a:t>
            </a:r>
            <a:r>
              <a:rPr lang="en-US" sz="2800" b="0" strike="noStrike" spc="-1" dirty="0">
                <a:solidFill>
                  <a:srgbClr val="72BF44"/>
                </a:solidFill>
                <a:latin typeface="Frutiger 55 Roman"/>
                <a:ea typeface="Frutiger 55 Roman"/>
              </a:rPr>
              <a:t> </a:t>
            </a:r>
            <a:r>
              <a:rPr lang="en-US" sz="2800" b="0" strike="noStrike" spc="-1" dirty="0" err="1">
                <a:solidFill>
                  <a:srgbClr val="72BF44"/>
                </a:solidFill>
                <a:latin typeface="Frutiger 55 Roman"/>
                <a:ea typeface="Frutiger 55 Roman"/>
              </a:rPr>
              <a:t>für</a:t>
            </a:r>
            <a:r>
              <a:rPr lang="en-US" sz="2800" b="0" strike="noStrike" spc="-1" dirty="0">
                <a:solidFill>
                  <a:srgbClr val="72BF44"/>
                </a:solidFill>
                <a:latin typeface="Frutiger 55 Roman"/>
                <a:ea typeface="Frutiger 55 Roman"/>
              </a:rPr>
              <a:t> </a:t>
            </a:r>
            <a:r>
              <a:rPr lang="en-US" sz="2800" b="0" strike="noStrike" spc="-1" dirty="0" err="1">
                <a:solidFill>
                  <a:srgbClr val="72BF44"/>
                </a:solidFill>
                <a:latin typeface="Frutiger 55 Roman"/>
                <a:ea typeface="Frutiger 55 Roman"/>
              </a:rPr>
              <a:t>Klimagerechtigkeit</a:t>
            </a:r>
            <a:r>
              <a:rPr lang="en-US" sz="2800" b="0" strike="noStrike" spc="-1" dirty="0">
                <a:solidFill>
                  <a:srgbClr val="72BF44"/>
                </a:solidFill>
                <a:latin typeface="Frutiger 55 Roman"/>
                <a:ea typeface="Frutiger 55 Roman"/>
              </a:rPr>
              <a:t>! </a:t>
            </a:r>
            <a:endParaRPr lang="en-US" sz="2800" b="0" strike="noStrike" spc="-1" dirty="0">
              <a:latin typeface="Arial"/>
            </a:endParaRPr>
          </a:p>
          <a:p>
            <a:pPr algn="just">
              <a:lnSpc>
                <a:spcPct val="100000"/>
              </a:lnSpc>
            </a:pPr>
            <a:br>
              <a:rPr dirty="0"/>
            </a:br>
            <a:r>
              <a:rPr lang="en-US" sz="2800" b="0" strike="noStrike" spc="-1" dirty="0" err="1">
                <a:solidFill>
                  <a:srgbClr val="000000"/>
                </a:solidFill>
                <a:latin typeface="Frutiger 55 Roman"/>
                <a:ea typeface="Frutiger 55 Roman"/>
              </a:rPr>
              <a:t>Wir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lassen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nicht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zu</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dass</a:t>
            </a:r>
            <a:r>
              <a:rPr lang="en-US" sz="2800" b="0" strike="noStrike" spc="-1" dirty="0">
                <a:solidFill>
                  <a:srgbClr val="000000"/>
                </a:solidFill>
                <a:latin typeface="Frutiger 55 Roman"/>
                <a:ea typeface="Frutiger 55 Roman"/>
              </a:rPr>
              <a:t> das Klima </a:t>
            </a:r>
            <a:r>
              <a:rPr lang="en-US" sz="2800" b="0" strike="noStrike" spc="-1" dirty="0" err="1">
                <a:solidFill>
                  <a:srgbClr val="000000"/>
                </a:solidFill>
                <a:latin typeface="Frutiger 55 Roman"/>
                <a:ea typeface="Frutiger 55 Roman"/>
              </a:rPr>
              <a:t>weiter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aufgeheizt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wird</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dass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Inseln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im</a:t>
            </a:r>
            <a:r>
              <a:rPr lang="en-US" sz="2800" b="0" strike="noStrike" spc="-1" dirty="0">
                <a:solidFill>
                  <a:srgbClr val="000000"/>
                </a:solidFill>
                <a:latin typeface="Frutiger 55 Roman"/>
                <a:ea typeface="Frutiger 55 Roman"/>
              </a:rPr>
              <a:t> Meer </a:t>
            </a:r>
            <a:r>
              <a:rPr lang="en-US" sz="2800" b="0" strike="noStrike" spc="-1" dirty="0" err="1">
                <a:solidFill>
                  <a:srgbClr val="000000"/>
                </a:solidFill>
                <a:latin typeface="Frutiger 55 Roman"/>
                <a:ea typeface="Frutiger 55 Roman"/>
              </a:rPr>
              <a:t>versinken</a:t>
            </a:r>
            <a:r>
              <a:rPr lang="en-US" sz="2800" b="0" strike="noStrike" spc="-1" dirty="0">
                <a:solidFill>
                  <a:srgbClr val="000000"/>
                </a:solidFill>
                <a:latin typeface="Frutiger 55 Roman"/>
                <a:ea typeface="Frutiger 55 Roman"/>
              </a:rPr>
              <a:t> und </a:t>
            </a:r>
            <a:r>
              <a:rPr lang="en-US" sz="2800" b="0" strike="noStrike" spc="-1" dirty="0" err="1">
                <a:solidFill>
                  <a:srgbClr val="000000"/>
                </a:solidFill>
                <a:latin typeface="Frutiger 55 Roman"/>
                <a:ea typeface="Frutiger 55 Roman"/>
              </a:rPr>
              <a:t>weitere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Dörfer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für</a:t>
            </a:r>
            <a:r>
              <a:rPr lang="en-US" sz="2800" b="0" strike="noStrike" spc="-1" dirty="0">
                <a:solidFill>
                  <a:srgbClr val="000000"/>
                </a:solidFill>
                <a:latin typeface="Frutiger 55 Roman"/>
                <a:ea typeface="Frutiger 55 Roman"/>
              </a:rPr>
              <a:t> die </a:t>
            </a:r>
            <a:r>
              <a:rPr lang="en-US" sz="2800" b="0" strike="noStrike" spc="-1" dirty="0" err="1">
                <a:solidFill>
                  <a:srgbClr val="000000"/>
                </a:solidFill>
                <a:latin typeface="Frutiger 55 Roman"/>
                <a:ea typeface="Frutiger 55 Roman"/>
              </a:rPr>
              <a:t>dreckige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Braunkohle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abgebaggert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werden</a:t>
            </a:r>
            <a:r>
              <a:rPr lang="en-US" sz="2800" b="0" strike="noStrike" spc="-1" dirty="0">
                <a:solidFill>
                  <a:srgbClr val="000000"/>
                </a:solidFill>
                <a:latin typeface="Frutiger 55 Roman"/>
                <a:ea typeface="Frutiger 55 Roman"/>
              </a:rPr>
              <a:t>.</a:t>
            </a:r>
            <a:endParaRPr lang="en-US" sz="2800" b="0" strike="noStrike" spc="-1" dirty="0">
              <a:latin typeface="Arial"/>
            </a:endParaRPr>
          </a:p>
          <a:p>
            <a:pPr algn="just">
              <a:lnSpc>
                <a:spcPct val="100000"/>
              </a:lnSpc>
            </a:pPr>
            <a:br>
              <a:rPr dirty="0"/>
            </a:br>
            <a:r>
              <a:rPr lang="en-US" sz="3200" b="0" strike="noStrike" spc="-1" dirty="0">
                <a:solidFill>
                  <a:srgbClr val="72BF44"/>
                </a:solidFill>
                <a:latin typeface="Aku &amp; Kamu"/>
                <a:ea typeface="Aku &amp; Kamu"/>
              </a:rPr>
              <a:t>Alle </a:t>
            </a:r>
            <a:r>
              <a:rPr lang="en-US" sz="3200" b="0" strike="noStrike" spc="-1" dirty="0" err="1">
                <a:solidFill>
                  <a:srgbClr val="72BF44"/>
                </a:solidFill>
                <a:latin typeface="Aku &amp; Kamu"/>
                <a:ea typeface="Aku &amp; Kamu"/>
              </a:rPr>
              <a:t>Dörfer</a:t>
            </a:r>
            <a:r>
              <a:rPr lang="en-US" sz="3200" b="0" strike="noStrike" spc="-1" dirty="0">
                <a:solidFill>
                  <a:srgbClr val="72BF44"/>
                </a:solidFill>
                <a:latin typeface="Aku &amp; Kamu"/>
                <a:ea typeface="Aku &amp; Kamu"/>
              </a:rPr>
              <a:t> </a:t>
            </a:r>
            <a:r>
              <a:rPr lang="en-US" sz="3200" b="0" strike="noStrike" spc="-1" dirty="0" err="1">
                <a:solidFill>
                  <a:srgbClr val="72BF44"/>
                </a:solidFill>
                <a:latin typeface="Aku &amp; Kamu"/>
                <a:ea typeface="Aku &amp; Kamu"/>
              </a:rPr>
              <a:t>bleiben</a:t>
            </a:r>
            <a:r>
              <a:rPr lang="en-US" sz="3200" b="0" strike="noStrike" spc="-1" dirty="0">
                <a:solidFill>
                  <a:srgbClr val="72BF44"/>
                </a:solidFill>
                <a:latin typeface="Aku &amp; Kamu"/>
                <a:ea typeface="Aku &amp; Kamu"/>
              </a:rPr>
              <a:t> – </a:t>
            </a:r>
            <a:r>
              <a:rPr lang="en-US" sz="3200" b="0" strike="noStrike" spc="-1" dirty="0" err="1">
                <a:solidFill>
                  <a:srgbClr val="72BF44"/>
                </a:solidFill>
                <a:latin typeface="Aku &amp; Kamu"/>
                <a:ea typeface="Aku &amp; Kamu"/>
              </a:rPr>
              <a:t>im</a:t>
            </a:r>
            <a:r>
              <a:rPr lang="en-US" sz="3200" b="0" strike="noStrike" spc="-1" dirty="0">
                <a:solidFill>
                  <a:srgbClr val="72BF44"/>
                </a:solidFill>
                <a:latin typeface="Aku &amp; Kamu"/>
                <a:ea typeface="Aku &amp; Kamu"/>
              </a:rPr>
              <a:t> </a:t>
            </a:r>
            <a:r>
              <a:rPr lang="en-US" sz="3200" b="0" strike="noStrike" spc="-1" dirty="0" err="1">
                <a:solidFill>
                  <a:srgbClr val="72BF44"/>
                </a:solidFill>
                <a:latin typeface="Aku &amp; Kamu"/>
                <a:ea typeface="Aku &amp; Kamu"/>
              </a:rPr>
              <a:t>Rheinland</a:t>
            </a:r>
            <a:r>
              <a:rPr lang="en-US" sz="3200" b="0" strike="noStrike" spc="-1" dirty="0">
                <a:solidFill>
                  <a:srgbClr val="72BF44"/>
                </a:solidFill>
                <a:latin typeface="Aku &amp; Kamu"/>
                <a:ea typeface="Aku &amp; Kamu"/>
              </a:rPr>
              <a:t> und </a:t>
            </a:r>
            <a:r>
              <a:rPr lang="en-US" sz="3200" b="0" strike="noStrike" spc="-1" dirty="0" err="1">
                <a:solidFill>
                  <a:srgbClr val="72BF44"/>
                </a:solidFill>
                <a:latin typeface="Aku &amp; Kamu"/>
                <a:ea typeface="Aku &amp; Kamu"/>
              </a:rPr>
              <a:t>weltweit</a:t>
            </a:r>
            <a:r>
              <a:rPr lang="en-US" sz="3200" b="0" strike="noStrike" spc="-1" dirty="0">
                <a:solidFill>
                  <a:srgbClr val="72BF44"/>
                </a:solidFill>
                <a:latin typeface="Aku &amp; Kamu"/>
                <a:ea typeface="Aku &amp; Kamu"/>
              </a:rPr>
              <a:t>!</a:t>
            </a:r>
            <a:endParaRPr lang="en-US" sz="3200" b="0" strike="noStrike" spc="-1" dirty="0">
              <a:latin typeface="Arial"/>
            </a:endParaRPr>
          </a:p>
        </p:txBody>
      </p:sp>
      <p:pic>
        <p:nvPicPr>
          <p:cNvPr id="380"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D39A2C75-3E7E-49E2-B9F0-CCE82F02DC4A}"/>
              </a:ext>
            </a:extLst>
          </p:cNvPr>
          <p:cNvSpPr/>
          <p:nvPr/>
        </p:nvSpPr>
        <p:spPr>
          <a:xfrm>
            <a:off x="0" y="376238"/>
            <a:ext cx="13004800" cy="1011238"/>
          </a:xfrm>
          <a:prstGeom prst="rect">
            <a:avLst/>
          </a:prstGeom>
          <a:solidFill>
            <a:srgbClr val="C7327C"/>
          </a:solidFill>
          <a:ln w="12700">
            <a:miter lim="400000"/>
          </a:ln>
        </p:spPr>
        <p:txBody>
          <a:bodyPr lIns="45719" rIns="45719" anchor="ctr"/>
          <a:lstStyle/>
          <a:p>
            <a:pPr>
              <a:lnSpc>
                <a:spcPct val="93000"/>
              </a:lnSpc>
              <a:defRPr>
                <a:latin typeface="Arial"/>
                <a:ea typeface="Arial"/>
                <a:cs typeface="Arial"/>
                <a:sym typeface="Arial"/>
              </a:defRPr>
            </a:pPr>
            <a:endParaRPr/>
          </a:p>
        </p:txBody>
      </p:sp>
      <p:sp>
        <p:nvSpPr>
          <p:cNvPr id="303" name="CustomShape 2"/>
          <p:cNvSpPr/>
          <p:nvPr/>
        </p:nvSpPr>
        <p:spPr>
          <a:xfrm>
            <a:off x="381600" y="48348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FAZIT</a:t>
            </a:r>
            <a:endParaRPr lang="en-US" sz="4800" b="0" strike="noStrike" spc="-1">
              <a:latin typeface="Arial"/>
            </a:endParaRPr>
          </a:p>
        </p:txBody>
      </p:sp>
      <p:sp>
        <p:nvSpPr>
          <p:cNvPr id="304" name="CustomShape 3"/>
          <p:cNvSpPr/>
          <p:nvPr/>
        </p:nvSpPr>
        <p:spPr>
          <a:xfrm>
            <a:off x="545040" y="2860200"/>
            <a:ext cx="11914560" cy="50493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800" b="0" strike="noStrike" spc="63" dirty="0" err="1">
                <a:solidFill>
                  <a:srgbClr val="000000"/>
                </a:solidFill>
                <a:latin typeface="Frutiger 55 Roman"/>
                <a:ea typeface="Frutiger 55 Roman"/>
              </a:rPr>
              <a:t>Kapitalismus</a:t>
            </a:r>
            <a:r>
              <a:rPr lang="en-US" sz="2800" b="0" strike="noStrike" spc="63" dirty="0">
                <a:solidFill>
                  <a:srgbClr val="000000"/>
                </a:solidFill>
                <a:latin typeface="Frutiger 55 Roman"/>
                <a:ea typeface="Frutiger 55 Roman"/>
              </a:rPr>
              <a:t> = </a:t>
            </a:r>
            <a:r>
              <a:rPr lang="en-US" sz="2800" b="0" strike="noStrike" spc="63" dirty="0" err="1">
                <a:solidFill>
                  <a:srgbClr val="000000"/>
                </a:solidFill>
                <a:latin typeface="Frutiger 55 Roman"/>
                <a:ea typeface="Frutiger 55 Roman"/>
              </a:rPr>
              <a:t>grenzenloses</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Wachstum</a:t>
            </a:r>
            <a:r>
              <a:rPr lang="en-US" sz="2800" b="0" strike="noStrike" spc="63" dirty="0">
                <a:solidFill>
                  <a:srgbClr val="000000"/>
                </a:solidFill>
                <a:latin typeface="Frutiger 55 Roman"/>
                <a:ea typeface="Frutiger 55 Roman"/>
              </a:rPr>
              <a:t> </a:t>
            </a: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63" dirty="0" err="1">
                <a:solidFill>
                  <a:srgbClr val="000000"/>
                </a:solidFill>
                <a:latin typeface="Frutiger 55 Roman"/>
                <a:ea typeface="Frutiger 55 Roman"/>
              </a:rPr>
              <a:t>ohne</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Rücksicht</a:t>
            </a:r>
            <a:r>
              <a:rPr lang="en-US" sz="2800" b="0" strike="noStrike" spc="63" dirty="0">
                <a:solidFill>
                  <a:srgbClr val="000000"/>
                </a:solidFill>
                <a:latin typeface="Frutiger 55 Roman"/>
                <a:ea typeface="Frutiger 55 Roman"/>
              </a:rPr>
              <a:t> auf </a:t>
            </a:r>
            <a:r>
              <a:rPr lang="en-US" sz="2800" b="0" strike="noStrike" spc="63" dirty="0" err="1">
                <a:solidFill>
                  <a:srgbClr val="000000"/>
                </a:solidFill>
                <a:latin typeface="Frutiger 55 Roman"/>
                <a:ea typeface="Frutiger 55 Roman"/>
              </a:rPr>
              <a:t>Nachhaltigkeit</a:t>
            </a:r>
            <a:r>
              <a:rPr lang="en-US" sz="2800" b="0" strike="noStrike" spc="63" dirty="0">
                <a:solidFill>
                  <a:srgbClr val="000000"/>
                </a:solidFill>
                <a:latin typeface="Frutiger 55 Roman"/>
                <a:ea typeface="Frutiger 55 Roman"/>
              </a:rPr>
              <a:t> &amp; </a:t>
            </a:r>
            <a:r>
              <a:rPr lang="en-US" sz="2800" b="0" strike="noStrike" spc="63" dirty="0" err="1">
                <a:solidFill>
                  <a:srgbClr val="000000"/>
                </a:solidFill>
                <a:latin typeface="Frutiger 55 Roman"/>
                <a:ea typeface="Frutiger 55 Roman"/>
              </a:rPr>
              <a:t>Generationengerechtigkeit</a:t>
            </a: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63" dirty="0" err="1">
                <a:solidFill>
                  <a:srgbClr val="000000"/>
                </a:solidFill>
                <a:latin typeface="Frutiger 55 Roman"/>
                <a:ea typeface="Frutiger 55 Roman"/>
              </a:rPr>
              <a:t>schneller</a:t>
            </a:r>
            <a:r>
              <a:rPr lang="en-US" sz="2800" b="0" strike="noStrike" spc="63" dirty="0">
                <a:solidFill>
                  <a:srgbClr val="000000"/>
                </a:solidFill>
                <a:latin typeface="Frutiger 55 Roman"/>
                <a:ea typeface="Frutiger 55 Roman"/>
              </a:rPr>
              <a:t> Profit &amp; </a:t>
            </a:r>
            <a:r>
              <a:rPr lang="en-US" sz="2800" b="0" strike="noStrike" spc="63" dirty="0" err="1">
                <a:solidFill>
                  <a:srgbClr val="000000"/>
                </a:solidFill>
                <a:latin typeface="Frutiger 55 Roman"/>
                <a:ea typeface="Frutiger 55 Roman"/>
              </a:rPr>
              <a:t>Ausbeutung</a:t>
            </a: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63" dirty="0" err="1">
                <a:solidFill>
                  <a:srgbClr val="000000"/>
                </a:solidFill>
                <a:latin typeface="Frutiger 55 Roman"/>
                <a:ea typeface="Frutiger 55 Roman"/>
              </a:rPr>
              <a:t>kein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bedürfnisorientiertes</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Wirtschaften</a:t>
            </a: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spc="-1" dirty="0">
                <a:solidFill>
                  <a:srgbClr val="000000"/>
                </a:solidFill>
                <a:latin typeface="Frutiger 55 Roman"/>
                <a:ea typeface="Frutiger 55 Roman"/>
              </a:rPr>
              <a:t>P</a:t>
            </a:r>
            <a:r>
              <a:rPr lang="en-US" sz="2800" b="0" strike="noStrike" spc="-1" dirty="0">
                <a:solidFill>
                  <a:srgbClr val="000000"/>
                </a:solidFill>
                <a:latin typeface="Frutiger 55 Roman"/>
                <a:ea typeface="Frutiger 55 Roman"/>
              </a:rPr>
              <a:t>lanet </a:t>
            </a:r>
            <a:r>
              <a:rPr lang="en-US" sz="2800" b="0" strike="noStrike" spc="-1" dirty="0" err="1">
                <a:solidFill>
                  <a:srgbClr val="000000"/>
                </a:solidFill>
                <a:latin typeface="Frutiger 55 Roman"/>
                <a:ea typeface="Frutiger 55 Roman"/>
              </a:rPr>
              <a:t>mit</a:t>
            </a:r>
            <a:r>
              <a:rPr lang="en-US" sz="2800" b="0" strike="noStrike" spc="-1"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begrenzten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Ressourcen</a:t>
            </a:r>
            <a:r>
              <a:rPr lang="en-US" sz="2800" b="0" strike="noStrike" spc="63" dirty="0">
                <a:solidFill>
                  <a:srgbClr val="000000"/>
                </a:solidFill>
                <a:latin typeface="Frutiger 55 Roman"/>
                <a:ea typeface="Frutiger 55 Roman"/>
              </a:rPr>
              <a:t> </a:t>
            </a:r>
            <a:endParaRPr lang="en-US" sz="2800" b="0" strike="noStrike" spc="-1" dirty="0">
              <a:latin typeface="Arial"/>
            </a:endParaRPr>
          </a:p>
          <a:p>
            <a:pPr>
              <a:lnSpc>
                <a:spcPct val="100000"/>
              </a:lnSpc>
              <a:spcBef>
                <a:spcPts val="1001"/>
              </a:spcBef>
            </a:pPr>
            <a:r>
              <a:rPr lang="en-US" sz="2800" b="0" strike="noStrike" spc="63" dirty="0">
                <a:solidFill>
                  <a:srgbClr val="000000"/>
                </a:solidFill>
                <a:latin typeface="Aku &amp; Kamu"/>
                <a:ea typeface="Aku &amp; Kamu"/>
              </a:rPr>
              <a:t>► ZERSTÖRERISCHES SYSTEM</a:t>
            </a:r>
            <a:endParaRPr lang="en-US" sz="2800" b="0" strike="noStrike" spc="-1" dirty="0">
              <a:latin typeface="Arial"/>
            </a:endParaRPr>
          </a:p>
          <a:p>
            <a:pPr>
              <a:lnSpc>
                <a:spcPct val="100000"/>
              </a:lnSpc>
              <a:spcBef>
                <a:spcPts val="1001"/>
              </a:spcBef>
            </a:pP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1" dirty="0" err="1">
                <a:solidFill>
                  <a:srgbClr val="000000"/>
                </a:solidFill>
                <a:latin typeface="Frutiger 55 Roman"/>
                <a:ea typeface="Frutiger 55 Roman"/>
              </a:rPr>
              <a:t>Ressourcen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müssen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demokratisiert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werden</a:t>
            </a: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1" dirty="0" err="1">
                <a:solidFill>
                  <a:srgbClr val="000000"/>
                </a:solidFill>
                <a:latin typeface="Frutiger 55 Roman"/>
                <a:ea typeface="Frutiger 55 Roman"/>
              </a:rPr>
              <a:t>Besetzung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ist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Enteignung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mit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unseren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Körpern</a:t>
            </a:r>
            <a:r>
              <a:rPr lang="en-US" sz="2800" b="0" strike="noStrike" spc="-1" dirty="0">
                <a:solidFill>
                  <a:srgbClr val="000000"/>
                </a:solidFill>
                <a:latin typeface="Frutiger 55 Roman"/>
                <a:ea typeface="Frutiger 55 Roman"/>
              </a:rPr>
              <a:t>”</a:t>
            </a:r>
            <a:endParaRPr lang="en-US" sz="2800" b="0" strike="noStrike" spc="-1" dirty="0">
              <a:latin typeface="Arial"/>
            </a:endParaRPr>
          </a:p>
        </p:txBody>
      </p:sp>
      <p:sp>
        <p:nvSpPr>
          <p:cNvPr id="305" name="CustomShape 4"/>
          <p:cNvSpPr/>
          <p:nvPr/>
        </p:nvSpPr>
        <p:spPr>
          <a:xfrm>
            <a:off x="612720" y="8647560"/>
            <a:ext cx="11548800" cy="5882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3200" b="0" strike="noStrike" spc="66">
                <a:solidFill>
                  <a:srgbClr val="945200"/>
                </a:solidFill>
                <a:latin typeface="Lucida Grande"/>
                <a:ea typeface="Lucida Grande"/>
              </a:rPr>
              <a:t>► </a:t>
            </a:r>
            <a:r>
              <a:rPr lang="en-US" sz="3200" b="0" strike="noStrike" spc="66">
                <a:solidFill>
                  <a:srgbClr val="945200"/>
                </a:solidFill>
                <a:latin typeface="Aku &amp; Kamu"/>
                <a:ea typeface="Aku &amp; Kamu"/>
              </a:rPr>
              <a:t>SYSTEMwandel statt klimawandel !</a:t>
            </a:r>
            <a:endParaRPr lang="en-US" sz="3200" b="0" strike="noStrike" spc="-1">
              <a:latin typeface="Arial"/>
            </a:endParaRPr>
          </a:p>
        </p:txBody>
      </p:sp>
      <p:pic>
        <p:nvPicPr>
          <p:cNvPr id="306"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Picture 14" descr="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66895" y="46037"/>
            <a:ext cx="2007743" cy="2007743"/>
          </a:xfrm>
          <a:prstGeom prst="rect">
            <a:avLst/>
          </a:prstGeom>
          <a:ln w="12700">
            <a:miter lim="400000"/>
          </a:ln>
        </p:spPr>
      </p:pic>
      <p:sp>
        <p:nvSpPr>
          <p:cNvPr id="510" name="Rectangle 2"/>
          <p:cNvSpPr txBox="1"/>
          <p:nvPr/>
        </p:nvSpPr>
        <p:spPr>
          <a:xfrm>
            <a:off x="404813" y="460475"/>
            <a:ext cx="12195176" cy="841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60" tIns="50760" rIns="50760" bIns="50760" anchor="ctr">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6000">
                <a:solidFill>
                  <a:schemeClr val="accent3">
                    <a:lumOff val="44000"/>
                  </a:schemeClr>
                </a:solidFill>
              </a:defRPr>
            </a:pPr>
            <a:endParaRPr sz="4800" dirty="0"/>
          </a:p>
        </p:txBody>
      </p:sp>
      <p:pic>
        <p:nvPicPr>
          <p:cNvPr id="3" name="Grafik 2">
            <a:extLst>
              <a:ext uri="{FF2B5EF4-FFF2-40B4-BE49-F238E27FC236}">
                <a16:creationId xmlns:a16="http://schemas.microsoft.com/office/drawing/2014/main" id="{7037D114-107E-45D9-AE0C-C640B91F3A2A}"/>
              </a:ext>
            </a:extLst>
          </p:cNvPr>
          <p:cNvPicPr>
            <a:picLocks noChangeAspect="1"/>
          </p:cNvPicPr>
          <p:nvPr/>
        </p:nvPicPr>
        <p:blipFill>
          <a:blip r:embed="rId3"/>
          <a:stretch>
            <a:fillRect/>
          </a:stretch>
        </p:blipFill>
        <p:spPr>
          <a:xfrm>
            <a:off x="-333829" y="0"/>
            <a:ext cx="13556343" cy="9785155"/>
          </a:xfrm>
          <a:prstGeom prst="rect">
            <a:avLst/>
          </a:prstGeom>
        </p:spPr>
      </p:pic>
    </p:spTree>
    <p:extLst>
      <p:ext uri="{BB962C8B-B14F-4D97-AF65-F5344CB8AC3E}">
        <p14:creationId xmlns:p14="http://schemas.microsoft.com/office/powerpoint/2010/main" val="3429889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32" name="CustomShape 2"/>
          <p:cNvSpPr/>
          <p:nvPr/>
        </p:nvSpPr>
        <p:spPr>
          <a:xfrm>
            <a:off x="544680" y="2290884"/>
            <a:ext cx="11914560" cy="543730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920" indent="-457200">
              <a:lnSpc>
                <a:spcPct val="100000"/>
              </a:lnSpc>
              <a:spcBef>
                <a:spcPts val="1001"/>
              </a:spcBef>
              <a:buClr>
                <a:srgbClr val="000000"/>
              </a:buClr>
              <a:buSzPct val="80000"/>
              <a:buFont typeface="Arial" panose="020B0604020202020204" pitchFamily="34" charset="0"/>
              <a:buChar char="•"/>
            </a:pPr>
            <a:r>
              <a:rPr lang="en-US" sz="2800" b="0" strike="noStrike" spc="63" dirty="0" err="1">
                <a:solidFill>
                  <a:srgbClr val="000000"/>
                </a:solidFill>
                <a:latin typeface="Frutiger 55 Roman"/>
                <a:ea typeface="Frutiger 55 Roman"/>
              </a:rPr>
              <a:t>Beispiele</a:t>
            </a:r>
            <a:r>
              <a:rPr lang="en-US" sz="2800" b="0" strike="noStrike" spc="63" dirty="0">
                <a:solidFill>
                  <a:srgbClr val="000000"/>
                </a:solidFill>
                <a:latin typeface="Frutiger 55 Roman"/>
                <a:ea typeface="Frutiger 55 Roman"/>
              </a:rPr>
              <a:t>:</a:t>
            </a:r>
            <a:endParaRPr lang="en-US" sz="2800" b="0" strike="noStrike" spc="-1" dirty="0">
              <a:latin typeface="Arial"/>
            </a:endParaRPr>
          </a:p>
          <a:p>
            <a:pPr marL="914760" lvl="1" indent="-457200">
              <a:lnSpc>
                <a:spcPct val="100000"/>
              </a:lnSpc>
              <a:spcBef>
                <a:spcPts val="1001"/>
              </a:spcBef>
              <a:buClr>
                <a:srgbClr val="000000"/>
              </a:buClr>
              <a:buSzPct val="80000"/>
              <a:buFont typeface="Arial" panose="020B0604020202020204" pitchFamily="34" charset="0"/>
              <a:buChar char="•"/>
            </a:pPr>
            <a:r>
              <a:rPr lang="en-US" sz="2800" b="0" strike="noStrike" spc="63" dirty="0" err="1">
                <a:solidFill>
                  <a:srgbClr val="000000"/>
                </a:solidFill>
                <a:latin typeface="Frutiger 55 Roman"/>
                <a:ea typeface="Frutiger 55 Roman"/>
              </a:rPr>
              <a:t>Waldbrände</a:t>
            </a:r>
            <a:r>
              <a:rPr lang="en-US" sz="2800" b="0" strike="noStrike" spc="63" dirty="0">
                <a:solidFill>
                  <a:srgbClr val="000000"/>
                </a:solidFill>
                <a:latin typeface="Frutiger 55 Roman"/>
                <a:ea typeface="Frutiger 55 Roman"/>
              </a:rPr>
              <a:t> </a:t>
            </a:r>
            <a:endParaRPr lang="en-US" sz="2800" b="0" strike="noStrike" spc="-1" dirty="0">
              <a:latin typeface="Arial"/>
            </a:endParaRPr>
          </a:p>
          <a:p>
            <a:pPr marL="914760" lvl="1" indent="-457200">
              <a:lnSpc>
                <a:spcPct val="100000"/>
              </a:lnSpc>
              <a:spcBef>
                <a:spcPts val="1001"/>
              </a:spcBef>
              <a:buClr>
                <a:srgbClr val="000000"/>
              </a:buClr>
              <a:buSzPct val="80000"/>
              <a:buFont typeface="Arial" panose="020B0604020202020204" pitchFamily="34" charset="0"/>
              <a:buChar char="•"/>
            </a:pPr>
            <a:r>
              <a:rPr lang="en-US" sz="2800" b="0" strike="noStrike" spc="63" dirty="0" err="1">
                <a:solidFill>
                  <a:srgbClr val="000000"/>
                </a:solidFill>
                <a:latin typeface="Frutiger 55 Roman"/>
                <a:ea typeface="Frutiger 55 Roman"/>
              </a:rPr>
              <a:t>Absterben</a:t>
            </a:r>
            <a:r>
              <a:rPr lang="en-US" sz="2800" b="0" strike="noStrike" spc="63" dirty="0">
                <a:solidFill>
                  <a:srgbClr val="000000"/>
                </a:solidFill>
                <a:latin typeface="Frutiger 55 Roman"/>
                <a:ea typeface="Frutiger 55 Roman"/>
              </a:rPr>
              <a:t> von </a:t>
            </a:r>
            <a:r>
              <a:rPr lang="en-US" sz="2800" b="0" strike="noStrike" spc="63" dirty="0" err="1">
                <a:solidFill>
                  <a:srgbClr val="000000"/>
                </a:solidFill>
                <a:latin typeface="Frutiger 55 Roman"/>
                <a:ea typeface="Frutiger 55 Roman"/>
              </a:rPr>
              <a:t>Korallenriffen</a:t>
            </a:r>
            <a:endParaRPr lang="en-US" sz="2800" b="0" strike="noStrike" spc="-1" dirty="0">
              <a:latin typeface="Arial"/>
            </a:endParaRPr>
          </a:p>
          <a:p>
            <a:pPr marL="914760" lvl="1" indent="-457200">
              <a:lnSpc>
                <a:spcPct val="100000"/>
              </a:lnSpc>
              <a:spcBef>
                <a:spcPts val="1001"/>
              </a:spcBef>
              <a:buClr>
                <a:srgbClr val="000000"/>
              </a:buClr>
              <a:buSzPct val="80000"/>
              <a:buFont typeface="Arial" panose="020B0604020202020204" pitchFamily="34" charset="0"/>
              <a:buChar char="•"/>
            </a:pPr>
            <a:r>
              <a:rPr lang="en-US" sz="2800" b="0" strike="noStrike" spc="63" dirty="0" err="1">
                <a:solidFill>
                  <a:srgbClr val="000000"/>
                </a:solidFill>
                <a:latin typeface="Frutiger 55 Roman"/>
                <a:ea typeface="Frutiger 55 Roman"/>
              </a:rPr>
              <a:t>Methan</a:t>
            </a:r>
            <a:r>
              <a:rPr lang="en-US" sz="2800" b="0" strike="noStrike" spc="63" dirty="0">
                <a:solidFill>
                  <a:srgbClr val="000000"/>
                </a:solidFill>
                <a:latin typeface="Frutiger 55 Roman"/>
                <a:ea typeface="Frutiger 55 Roman"/>
              </a:rPr>
              <a:t> in </a:t>
            </a:r>
            <a:r>
              <a:rPr lang="en-US" sz="2800" b="0" strike="noStrike" spc="63" dirty="0" err="1">
                <a:solidFill>
                  <a:srgbClr val="000000"/>
                </a:solidFill>
                <a:latin typeface="Frutiger 55 Roman"/>
                <a:ea typeface="Frutiger 55 Roman"/>
              </a:rPr>
              <a:t>Permafrostböden</a:t>
            </a:r>
            <a:r>
              <a:rPr lang="en-US" sz="2800" b="0" strike="noStrike" spc="63" dirty="0">
                <a:solidFill>
                  <a:srgbClr val="000000"/>
                </a:solidFill>
                <a:latin typeface="Frutiger 55 Roman"/>
                <a:ea typeface="Frutiger 55 Roman"/>
              </a:rPr>
              <a:t> in </a:t>
            </a:r>
            <a:r>
              <a:rPr lang="en-US" sz="2800" b="0" strike="noStrike" spc="63" dirty="0" err="1">
                <a:solidFill>
                  <a:srgbClr val="000000"/>
                </a:solidFill>
                <a:latin typeface="Frutiger 55 Roman"/>
                <a:ea typeface="Frutiger 55 Roman"/>
              </a:rPr>
              <a:t>Sibirien</a:t>
            </a:r>
            <a:endParaRPr lang="en-US" sz="2800" b="0" strike="noStrike" spc="-1" dirty="0">
              <a:latin typeface="Arial"/>
            </a:endParaRPr>
          </a:p>
          <a:p>
            <a:pPr marL="720">
              <a:lnSpc>
                <a:spcPct val="100000"/>
              </a:lnSpc>
              <a:spcBef>
                <a:spcPts val="1001"/>
              </a:spcBef>
              <a:buClr>
                <a:srgbClr val="000000"/>
              </a:buClr>
              <a:buSzPct val="80000"/>
            </a:pPr>
            <a:endParaRPr lang="en-US" sz="2800" b="0" strike="noStrike" spc="63" dirty="0">
              <a:solidFill>
                <a:srgbClr val="000000"/>
              </a:solidFill>
              <a:latin typeface="Frutiger 55 Roman"/>
              <a:ea typeface="Frutiger 55 Roman"/>
            </a:endParaRPr>
          </a:p>
          <a:p>
            <a:pPr marL="720">
              <a:lnSpc>
                <a:spcPct val="100000"/>
              </a:lnSpc>
              <a:spcBef>
                <a:spcPts val="1001"/>
              </a:spcBef>
              <a:buClr>
                <a:srgbClr val="000000"/>
              </a:buClr>
              <a:buSzPct val="80000"/>
            </a:pPr>
            <a:endParaRPr lang="en-US" sz="2800" spc="63" dirty="0">
              <a:solidFill>
                <a:srgbClr val="000000"/>
              </a:solidFill>
              <a:latin typeface="Frutiger 55 Roman"/>
              <a:ea typeface="Frutiger 55 Roman"/>
            </a:endParaRPr>
          </a:p>
          <a:p>
            <a:pPr marL="720">
              <a:lnSpc>
                <a:spcPct val="100000"/>
              </a:lnSpc>
              <a:spcBef>
                <a:spcPts val="1001"/>
              </a:spcBef>
              <a:buClr>
                <a:srgbClr val="000000"/>
              </a:buClr>
              <a:buSzPct val="80000"/>
            </a:pPr>
            <a:r>
              <a:rPr lang="en-US" sz="2800" b="1" strike="noStrike" spc="63" dirty="0" err="1">
                <a:solidFill>
                  <a:srgbClr val="000000"/>
                </a:solidFill>
                <a:latin typeface="Frutiger 55 Roman"/>
                <a:ea typeface="Frutiger 55 Roman"/>
              </a:rPr>
              <a:t>Videoempfehlung</a:t>
            </a:r>
            <a:r>
              <a:rPr lang="en-US" sz="2800" b="1" strike="noStrike" spc="63" dirty="0">
                <a:solidFill>
                  <a:srgbClr val="000000"/>
                </a:solidFill>
                <a:latin typeface="Frutiger 55 Roman"/>
                <a:ea typeface="Frutiger 55 Roman"/>
              </a:rPr>
              <a:t>:</a:t>
            </a:r>
            <a:endParaRPr lang="en-US" sz="2800" b="1" strike="noStrike" spc="-1" dirty="0">
              <a:latin typeface="Arial"/>
            </a:endParaRPr>
          </a:p>
          <a:p>
            <a:pPr>
              <a:spcBef>
                <a:spcPts val="1001"/>
              </a:spcBef>
            </a:pPr>
            <a:r>
              <a:rPr lang="en-US" sz="2800" b="0" strike="noStrike" spc="63" dirty="0">
                <a:solidFill>
                  <a:srgbClr val="000000"/>
                </a:solidFill>
                <a:latin typeface="Frutiger 55 Roman"/>
                <a:ea typeface="Frutiger 55 Roman"/>
              </a:rPr>
              <a:t>“Wake up, Freak out - </a:t>
            </a:r>
            <a:br>
              <a:rPr dirty="0"/>
            </a:br>
            <a:r>
              <a:rPr lang="en-US" sz="2800" b="0" strike="noStrike" spc="63" dirty="0">
                <a:solidFill>
                  <a:srgbClr val="000000"/>
                </a:solidFill>
                <a:latin typeface="Frutiger 55 Roman"/>
                <a:ea typeface="Frutiger 55 Roman"/>
              </a:rPr>
              <a:t>THEN get the grip”</a:t>
            </a:r>
            <a:endParaRPr lang="en-US" sz="2800" b="0" strike="noStrike" spc="-1" dirty="0">
              <a:latin typeface="Arial"/>
            </a:endParaRPr>
          </a:p>
          <a:p>
            <a:pPr>
              <a:spcBef>
                <a:spcPts val="1001"/>
              </a:spcBef>
            </a:pPr>
            <a:r>
              <a:rPr lang="en-US" sz="2800" b="0" strike="noStrike" spc="63" dirty="0">
                <a:solidFill>
                  <a:srgbClr val="000000"/>
                </a:solidFill>
                <a:latin typeface="Frutiger 55 Roman"/>
                <a:ea typeface="Frutiger 55 Roman"/>
              </a:rPr>
              <a:t>auf </a:t>
            </a:r>
            <a:r>
              <a:rPr lang="en-US" sz="2800" b="0" strike="noStrike" spc="63" dirty="0" err="1">
                <a:solidFill>
                  <a:srgbClr val="000000"/>
                </a:solidFill>
                <a:latin typeface="Frutiger 55 Roman"/>
                <a:ea typeface="Frutiger 55 Roman"/>
              </a:rPr>
              <a:t>cinerebelde.org</a:t>
            </a:r>
            <a:endParaRPr lang="en-US" sz="2800" b="0" strike="noStrike" spc="-1" dirty="0">
              <a:latin typeface="Arial"/>
            </a:endParaRPr>
          </a:p>
        </p:txBody>
      </p:sp>
      <p:sp>
        <p:nvSpPr>
          <p:cNvPr id="233"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Kippunkte</a:t>
            </a:r>
            <a:endParaRPr lang="en-US" sz="5400" b="0" strike="noStrike" spc="-1">
              <a:latin typeface="Arial"/>
            </a:endParaRPr>
          </a:p>
        </p:txBody>
      </p:sp>
      <p:pic>
        <p:nvPicPr>
          <p:cNvPr id="234" name="EG_logo.png"/>
          <p:cNvPicPr/>
          <p:nvPr/>
        </p:nvPicPr>
        <p:blipFill>
          <a:blip r:embed="rId3">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pic>
        <p:nvPicPr>
          <p:cNvPr id="235" name="Grafik Tipping Point.png"/>
          <p:cNvPicPr/>
          <p:nvPr/>
        </p:nvPicPr>
        <p:blipFill>
          <a:blip r:embed="rId4" cstate="screen">
            <a:extLst>
              <a:ext uri="{28A0092B-C50C-407E-A947-70E740481C1C}">
                <a14:useLocalDpi xmlns:a14="http://schemas.microsoft.com/office/drawing/2010/main"/>
              </a:ext>
            </a:extLst>
          </a:blip>
          <a:stretch/>
        </p:blipFill>
        <p:spPr>
          <a:xfrm>
            <a:off x="5991552" y="5749920"/>
            <a:ext cx="5785920" cy="3028320"/>
          </a:xfrm>
          <a:prstGeom prst="rect">
            <a:avLst/>
          </a:prstGeom>
          <a:ln w="12600">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Picture 1"/>
          <p:cNvPicPr/>
          <p:nvPr/>
        </p:nvPicPr>
        <p:blipFill>
          <a:blip r:embed="rId2" cstate="screen">
            <a:extLst>
              <a:ext uri="{28A0092B-C50C-407E-A947-70E740481C1C}">
                <a14:useLocalDpi xmlns:a14="http://schemas.microsoft.com/office/drawing/2010/main"/>
              </a:ext>
            </a:extLst>
          </a:blip>
          <a:stretch/>
        </p:blipFill>
        <p:spPr>
          <a:xfrm>
            <a:off x="0" y="0"/>
            <a:ext cx="13004280" cy="9753120"/>
          </a:xfrm>
          <a:prstGeom prst="rect">
            <a:avLst/>
          </a:prstGeom>
          <a:ln w="12600">
            <a:noFill/>
          </a:ln>
        </p:spPr>
      </p:pic>
      <p:sp>
        <p:nvSpPr>
          <p:cNvPr id="450" name="CustomShape 1"/>
          <p:cNvSpPr/>
          <p:nvPr/>
        </p:nvSpPr>
        <p:spPr>
          <a:xfrm>
            <a:off x="545400" y="2847600"/>
            <a:ext cx="11913840" cy="11995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7200" b="0" strike="noStrike" spc="-1">
                <a:solidFill>
                  <a:srgbClr val="FFFFFF"/>
                </a:solidFill>
                <a:latin typeface="Aku &amp; Kamu"/>
                <a:ea typeface="Aku &amp; Kamu"/>
              </a:rPr>
              <a:t>Fragen?</a:t>
            </a:r>
            <a:endParaRPr lang="en-US" sz="7200" b="0" strike="noStrike" spc="-1">
              <a:latin typeface="Arial"/>
            </a:endParaRPr>
          </a:p>
        </p:txBody>
      </p:sp>
      <p:pic>
        <p:nvPicPr>
          <p:cNvPr id="451" name="Picture 3"/>
          <p:cNvPicPr/>
          <p:nvPr/>
        </p:nvPicPr>
        <p:blipFill>
          <a:blip r:embed="rId3" cstate="screen">
            <a:extLst>
              <a:ext uri="{28A0092B-C50C-407E-A947-70E740481C1C}">
                <a14:useLocalDpi xmlns:a14="http://schemas.microsoft.com/office/drawing/2010/main"/>
              </a:ext>
            </a:extLst>
          </a:blip>
          <a:stretch/>
        </p:blipFill>
        <p:spPr>
          <a:xfrm>
            <a:off x="10148760" y="0"/>
            <a:ext cx="2825280" cy="2825280"/>
          </a:xfrm>
          <a:prstGeom prst="rect">
            <a:avLst/>
          </a:prstGeom>
          <a:ln w="1260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37" name="CustomShape 2"/>
          <p:cNvSpPr/>
          <p:nvPr/>
        </p:nvSpPr>
        <p:spPr>
          <a:xfrm>
            <a:off x="475280" y="2261880"/>
            <a:ext cx="12054240" cy="6211876"/>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560" indent="-457200">
              <a:lnSpc>
                <a:spcPct val="100000"/>
              </a:lnSpc>
              <a:spcBef>
                <a:spcPts val="1001"/>
              </a:spcBef>
              <a:buClr>
                <a:srgbClr val="000000"/>
              </a:buClr>
              <a:buSzPct val="80000"/>
              <a:buFont typeface="Arial" panose="020B0604020202020204" pitchFamily="34" charset="0"/>
              <a:buChar char="•"/>
            </a:pPr>
            <a:r>
              <a:rPr lang="en-US" sz="2800" b="0" strike="noStrike" spc="63" dirty="0">
                <a:solidFill>
                  <a:srgbClr val="000000"/>
                </a:solidFill>
                <a:latin typeface="Frutiger 55 Roman"/>
                <a:ea typeface="Frutiger 55 Roman"/>
              </a:rPr>
              <a:t>Der </a:t>
            </a:r>
            <a:r>
              <a:rPr lang="en-US" sz="2800" b="0" strike="noStrike" spc="63" dirty="0" err="1">
                <a:solidFill>
                  <a:srgbClr val="000000"/>
                </a:solidFill>
                <a:latin typeface="Frutiger 55 Roman"/>
                <a:ea typeface="Frutiger 55 Roman"/>
              </a:rPr>
              <a:t>Weltklimarat</a:t>
            </a:r>
            <a:r>
              <a:rPr lang="en-US" sz="2800" b="0" strike="noStrike" spc="63" dirty="0">
                <a:solidFill>
                  <a:srgbClr val="000000"/>
                </a:solidFill>
                <a:latin typeface="Frutiger 55 Roman"/>
                <a:ea typeface="Frutiger 55 Roman"/>
              </a:rPr>
              <a:t> IPCC </a:t>
            </a:r>
            <a:r>
              <a:rPr lang="en-US" sz="2800" b="0" strike="noStrike" spc="63" dirty="0" err="1">
                <a:solidFill>
                  <a:srgbClr val="000000"/>
                </a:solidFill>
                <a:latin typeface="Frutiger 55 Roman"/>
                <a:ea typeface="Frutiger 55 Roman"/>
              </a:rPr>
              <a:t>warnt</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vor</a:t>
            </a:r>
            <a:r>
              <a:rPr lang="en-US" sz="2800" b="0" strike="noStrike" spc="63" dirty="0">
                <a:solidFill>
                  <a:srgbClr val="000000"/>
                </a:solidFill>
                <a:latin typeface="Frutiger 55 Roman"/>
                <a:ea typeface="Frutiger 55 Roman"/>
              </a:rPr>
              <a:t> …</a:t>
            </a:r>
            <a:endParaRPr lang="en-US" sz="2800" b="0" strike="noStrike" spc="-1" dirty="0">
              <a:latin typeface="Arial"/>
            </a:endParaRPr>
          </a:p>
          <a:p>
            <a:pPr>
              <a:lnSpc>
                <a:spcPct val="100000"/>
              </a:lnSpc>
              <a:spcBef>
                <a:spcPts val="1001"/>
              </a:spcBef>
            </a:pPr>
            <a:r>
              <a:rPr lang="en-US" sz="2800" b="0" strike="noStrike" spc="63" dirty="0">
                <a:solidFill>
                  <a:srgbClr val="000000"/>
                </a:solidFill>
                <a:latin typeface="Frutiger 55 Roman"/>
                <a:ea typeface="Frutiger 55 Roman"/>
              </a:rPr>
              <a:t>	… </a:t>
            </a:r>
            <a:r>
              <a:rPr lang="en-US" sz="2800" b="0" strike="noStrike" spc="63" dirty="0" err="1">
                <a:solidFill>
                  <a:srgbClr val="000000"/>
                </a:solidFill>
                <a:latin typeface="Frutiger 55 Roman"/>
                <a:ea typeface="Frutiger 55 Roman"/>
              </a:rPr>
              <a:t>Konflikten</a:t>
            </a:r>
            <a:r>
              <a:rPr lang="en-US" sz="2800" b="0" strike="noStrike" spc="63" dirty="0">
                <a:solidFill>
                  <a:srgbClr val="000000"/>
                </a:solidFill>
                <a:latin typeface="Frutiger 55 Roman"/>
                <a:ea typeface="Frutiger 55 Roman"/>
              </a:rPr>
              <a:t> um Wasser und </a:t>
            </a:r>
            <a:r>
              <a:rPr lang="en-US" sz="2800" b="0" strike="noStrike" spc="63" dirty="0" err="1">
                <a:solidFill>
                  <a:srgbClr val="000000"/>
                </a:solidFill>
                <a:latin typeface="Frutiger 55 Roman"/>
                <a:ea typeface="Frutiger 55 Roman"/>
              </a:rPr>
              <a:t>Ressourcen</a:t>
            </a:r>
            <a:r>
              <a:rPr lang="en-US" sz="2800" b="0" strike="noStrike" spc="63" dirty="0">
                <a:solidFill>
                  <a:srgbClr val="000000"/>
                </a:solidFill>
                <a:latin typeface="Frutiger 55 Roman"/>
                <a:ea typeface="Frutiger 55 Roman"/>
              </a:rPr>
              <a:t>.</a:t>
            </a:r>
            <a:endParaRPr lang="en-US" sz="2800" b="0" strike="noStrike" spc="-1" dirty="0">
              <a:latin typeface="Arial"/>
            </a:endParaRPr>
          </a:p>
          <a:p>
            <a:pPr>
              <a:lnSpc>
                <a:spcPct val="100000"/>
              </a:lnSpc>
              <a:spcBef>
                <a:spcPts val="1001"/>
              </a:spcBef>
            </a:pPr>
            <a:r>
              <a:rPr lang="en-US" sz="2800" b="0" strike="noStrike" spc="63" dirty="0">
                <a:solidFill>
                  <a:srgbClr val="000000"/>
                </a:solidFill>
                <a:latin typeface="Frutiger 55 Roman"/>
                <a:ea typeface="Frutiger 55 Roman"/>
              </a:rPr>
              <a:t>	… </a:t>
            </a:r>
            <a:r>
              <a:rPr lang="en-US" sz="2800" b="0" strike="noStrike" spc="63" dirty="0" err="1">
                <a:solidFill>
                  <a:srgbClr val="000000"/>
                </a:solidFill>
                <a:latin typeface="Frutiger 55 Roman"/>
                <a:ea typeface="Frutiger 55 Roman"/>
              </a:rPr>
              <a:t>extremen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Wetterereignissen</a:t>
            </a:r>
            <a:r>
              <a:rPr lang="en-US" sz="2800" b="0" strike="noStrike" spc="63" dirty="0">
                <a:solidFill>
                  <a:srgbClr val="000000"/>
                </a:solidFill>
                <a:latin typeface="Frutiger 55 Roman"/>
                <a:ea typeface="Frutiger 55 Roman"/>
              </a:rPr>
              <a:t>.</a:t>
            </a:r>
            <a:endParaRPr lang="en-US" sz="2800" b="0" strike="noStrike" spc="-1" dirty="0">
              <a:latin typeface="Arial"/>
            </a:endParaRPr>
          </a:p>
          <a:p>
            <a:pPr>
              <a:lnSpc>
                <a:spcPct val="100000"/>
              </a:lnSpc>
              <a:spcBef>
                <a:spcPts val="1001"/>
              </a:spcBef>
            </a:pPr>
            <a:r>
              <a:rPr lang="en-US" sz="2800" b="0" strike="noStrike" spc="63" dirty="0">
                <a:solidFill>
                  <a:srgbClr val="000000"/>
                </a:solidFill>
                <a:latin typeface="Frutiger 55 Roman"/>
                <a:ea typeface="Frutiger 55 Roman"/>
              </a:rPr>
              <a:t>	… </a:t>
            </a:r>
            <a:r>
              <a:rPr lang="en-US" sz="2800" b="0" strike="noStrike" spc="63" dirty="0" err="1">
                <a:solidFill>
                  <a:srgbClr val="000000"/>
                </a:solidFill>
                <a:latin typeface="Frutiger 55 Roman"/>
                <a:ea typeface="Frutiger 55 Roman"/>
              </a:rPr>
              <a:t>verschärfter</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Ungerechtigkeit</a:t>
            </a:r>
            <a:r>
              <a:rPr lang="en-US" sz="2800" b="0" strike="noStrike" spc="63" dirty="0">
                <a:solidFill>
                  <a:srgbClr val="000000"/>
                </a:solidFill>
                <a:latin typeface="Frutiger 55 Roman"/>
                <a:ea typeface="Frutiger 55 Roman"/>
              </a:rPr>
              <a:t>.</a:t>
            </a:r>
            <a:endParaRPr lang="en-US" sz="2800" b="0" strike="noStrike" spc="-1" dirty="0">
              <a:latin typeface="Arial"/>
            </a:endParaRPr>
          </a:p>
          <a:p>
            <a:pPr marL="457200" indent="-457200">
              <a:lnSpc>
                <a:spcPct val="100000"/>
              </a:lnSpc>
              <a:spcBef>
                <a:spcPts val="1001"/>
              </a:spcBef>
              <a:buFont typeface="Arial" panose="020B0604020202020204" pitchFamily="34" charset="0"/>
              <a:buChar char="•"/>
            </a:pPr>
            <a:endParaRPr lang="en-US" sz="2800" b="0" strike="noStrike" spc="-1" dirty="0">
              <a:latin typeface="Arial"/>
            </a:endParaRPr>
          </a:p>
          <a:p>
            <a:pPr marL="457560" indent="-457200">
              <a:lnSpc>
                <a:spcPct val="100000"/>
              </a:lnSpc>
              <a:spcBef>
                <a:spcPts val="1001"/>
              </a:spcBef>
              <a:buClr>
                <a:srgbClr val="000000"/>
              </a:buClr>
              <a:buSzPct val="80000"/>
              <a:buFont typeface="Arial" panose="020B0604020202020204" pitchFamily="34" charset="0"/>
              <a:buChar char="•"/>
            </a:pPr>
            <a:r>
              <a:rPr lang="en-US" sz="2800" b="0" strike="noStrike" spc="63" dirty="0" err="1">
                <a:solidFill>
                  <a:srgbClr val="000000"/>
                </a:solidFill>
                <a:latin typeface="Frutiger 55 Roman"/>
                <a:ea typeface="Frutiger 55 Roman"/>
              </a:rPr>
              <a:t>Hauptverursacher</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sind</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Konzerne</a:t>
            </a:r>
            <a:r>
              <a:rPr lang="en-US" sz="2800" b="0" strike="noStrike" spc="63" dirty="0">
                <a:solidFill>
                  <a:srgbClr val="000000"/>
                </a:solidFill>
                <a:latin typeface="Frutiger 55 Roman"/>
                <a:ea typeface="Frutiger 55 Roman"/>
              </a:rPr>
              <a:t> und </a:t>
            </a:r>
            <a:r>
              <a:rPr lang="en-US" sz="2800" b="0" strike="noStrike" spc="63" dirty="0" err="1">
                <a:solidFill>
                  <a:srgbClr val="000000"/>
                </a:solidFill>
                <a:latin typeface="Frutiger 55 Roman"/>
                <a:ea typeface="Frutiger 55 Roman"/>
              </a:rPr>
              <a:t>Regierungen</a:t>
            </a:r>
            <a:r>
              <a:rPr lang="en-US" sz="2800" b="0" strike="noStrike" spc="63" dirty="0">
                <a:solidFill>
                  <a:srgbClr val="000000"/>
                </a:solidFill>
                <a:latin typeface="Frutiger 55 Roman"/>
                <a:ea typeface="Frutiger 55 Roman"/>
              </a:rPr>
              <a:t> des </a:t>
            </a:r>
            <a:r>
              <a:rPr lang="en-US" sz="2800" b="0" strike="noStrike" spc="63" dirty="0" err="1">
                <a:solidFill>
                  <a:srgbClr val="000000"/>
                </a:solidFill>
                <a:latin typeface="Frutiger 55 Roman"/>
                <a:ea typeface="Frutiger 55 Roman"/>
              </a:rPr>
              <a:t>Globalen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Nordens</a:t>
            </a:r>
            <a:r>
              <a:rPr lang="en-US" sz="2800" b="0" strike="noStrike" spc="63" dirty="0">
                <a:solidFill>
                  <a:srgbClr val="000000"/>
                </a:solidFill>
                <a:latin typeface="Frutiger 55 Roman"/>
                <a:ea typeface="Frutiger 55 Roman"/>
              </a:rPr>
              <a:t>.</a:t>
            </a:r>
            <a:endParaRPr lang="en-US" sz="2800" b="0" strike="noStrike" spc="-1" dirty="0">
              <a:latin typeface="Arial"/>
            </a:endParaRPr>
          </a:p>
          <a:p>
            <a:pPr marL="457560" indent="-457200">
              <a:lnSpc>
                <a:spcPct val="100000"/>
              </a:lnSpc>
              <a:spcBef>
                <a:spcPts val="1001"/>
              </a:spcBef>
              <a:buClr>
                <a:srgbClr val="000000"/>
              </a:buClr>
              <a:buSzPct val="80000"/>
              <a:buFont typeface="Arial" panose="020B0604020202020204" pitchFamily="34" charset="0"/>
              <a:buChar char="•"/>
            </a:pPr>
            <a:r>
              <a:rPr lang="en-US" sz="2800" b="0" strike="noStrike" spc="63" dirty="0" err="1">
                <a:solidFill>
                  <a:srgbClr val="000000"/>
                </a:solidFill>
                <a:latin typeface="Frutiger 55 Roman"/>
                <a:ea typeface="Frutiger 55 Roman"/>
              </a:rPr>
              <a:t>Besond</a:t>
            </a:r>
            <a:r>
              <a:rPr lang="en-US" sz="2800" b="0" strike="noStrike" spc="-1" dirty="0" err="1">
                <a:solidFill>
                  <a:srgbClr val="000000"/>
                </a:solidFill>
                <a:latin typeface="Frutiger 55 Roman"/>
                <a:ea typeface="Frutiger 55 Roman"/>
              </a:rPr>
              <a:t>ers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betroffen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sind</a:t>
            </a:r>
            <a:r>
              <a:rPr lang="en-US" sz="2800" b="0" strike="noStrike" spc="-1" dirty="0">
                <a:solidFill>
                  <a:srgbClr val="000000"/>
                </a:solidFill>
                <a:latin typeface="Frutiger 55 Roman"/>
                <a:ea typeface="Frutiger 55 Roman"/>
              </a:rPr>
              <a:t> f</a:t>
            </a:r>
            <a:r>
              <a:rPr lang="en-US" sz="2800" spc="-1" dirty="0">
                <a:solidFill>
                  <a:srgbClr val="000000"/>
                </a:solidFill>
                <a:latin typeface="Frutiger 55 Roman"/>
                <a:ea typeface="Frutiger 55 Roman"/>
              </a:rPr>
              <a:t>rontline communities </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im</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Globalen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Süden</a:t>
            </a:r>
            <a:r>
              <a:rPr lang="en-US" sz="2800" b="0" strike="noStrike" spc="-1" dirty="0">
                <a:solidFill>
                  <a:srgbClr val="000000"/>
                </a:solidFill>
                <a:latin typeface="Frutiger 55 Roman"/>
                <a:ea typeface="Frutiger 55 Roman"/>
              </a:rPr>
              <a:t> und in </a:t>
            </a:r>
            <a:r>
              <a:rPr lang="en-US" sz="2800" b="0" strike="noStrike" spc="-1" dirty="0" err="1">
                <a:solidFill>
                  <a:srgbClr val="000000"/>
                </a:solidFill>
                <a:latin typeface="Frutiger 55 Roman"/>
                <a:ea typeface="Frutiger 55 Roman"/>
              </a:rPr>
              <a:t>kolonisierten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Territorien</a:t>
            </a:r>
            <a:r>
              <a:rPr lang="en-US" sz="2800" b="0" strike="noStrike" spc="-1" dirty="0">
                <a:solidFill>
                  <a:srgbClr val="000000"/>
                </a:solidFill>
                <a:latin typeface="Frutiger 55 Roman"/>
                <a:ea typeface="Frutiger 55 Roman"/>
              </a:rPr>
              <a:t> des </a:t>
            </a:r>
            <a:r>
              <a:rPr lang="en-US" sz="2800" b="0" strike="noStrike" spc="-1" dirty="0" err="1">
                <a:solidFill>
                  <a:srgbClr val="000000"/>
                </a:solidFill>
                <a:latin typeface="Frutiger 55 Roman"/>
                <a:ea typeface="Frutiger 55 Roman"/>
              </a:rPr>
              <a:t>Globalen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Nordens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z.B.</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Kanada</a:t>
            </a:r>
            <a:r>
              <a:rPr lang="en-US" sz="2800" b="0" strike="noStrike" spc="-1" dirty="0">
                <a:solidFill>
                  <a:srgbClr val="000000"/>
                </a:solidFill>
                <a:latin typeface="Frutiger 55 Roman"/>
                <a:ea typeface="Frutiger 55 Roman"/>
              </a:rPr>
              <a:t>.</a:t>
            </a:r>
          </a:p>
          <a:p>
            <a:pPr marL="457560" indent="-457200">
              <a:lnSpc>
                <a:spcPct val="100000"/>
              </a:lnSpc>
              <a:spcBef>
                <a:spcPts val="1001"/>
              </a:spcBef>
              <a:buClr>
                <a:srgbClr val="000000"/>
              </a:buClr>
              <a:buSzPct val="80000"/>
              <a:buFont typeface="Arial" panose="020B0604020202020204" pitchFamily="34" charset="0"/>
              <a:buChar char="•"/>
            </a:pPr>
            <a:endParaRPr lang="en-US" sz="2800" b="0" strike="noStrike" spc="-1" dirty="0">
              <a:solidFill>
                <a:srgbClr val="000000"/>
              </a:solidFill>
              <a:latin typeface="Frutiger 55 Roman"/>
              <a:ea typeface="Frutiger 55 Roman"/>
            </a:endParaRPr>
          </a:p>
          <a:p>
            <a:pPr marL="360">
              <a:lnSpc>
                <a:spcPct val="100000"/>
              </a:lnSpc>
              <a:spcBef>
                <a:spcPts val="1001"/>
              </a:spcBef>
              <a:buClr>
                <a:srgbClr val="000000"/>
              </a:buClr>
              <a:buSzPct val="80000"/>
            </a:pPr>
            <a:r>
              <a:rPr lang="en-US" sz="2800" b="1" spc="-1" dirty="0">
                <a:solidFill>
                  <a:srgbClr val="000000"/>
                </a:solidFill>
                <a:latin typeface="Frutiger 55 Roman"/>
                <a:ea typeface="Frutiger 55 Roman"/>
              </a:rPr>
              <a:t>Der </a:t>
            </a:r>
            <a:r>
              <a:rPr lang="en-US" sz="2800" b="1" spc="-1" dirty="0" err="1">
                <a:solidFill>
                  <a:srgbClr val="000000"/>
                </a:solidFill>
                <a:latin typeface="Frutiger 55 Roman"/>
                <a:ea typeface="Frutiger 55 Roman"/>
              </a:rPr>
              <a:t>Klimawandel</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ist</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schon</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längst</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ein</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soziales</a:t>
            </a:r>
            <a:r>
              <a:rPr lang="en-US" sz="2800" b="1" spc="-1" dirty="0">
                <a:solidFill>
                  <a:srgbClr val="000000"/>
                </a:solidFill>
                <a:latin typeface="Frutiger 55 Roman"/>
                <a:ea typeface="Frutiger 55 Roman"/>
              </a:rPr>
              <a:t> Problem, </a:t>
            </a:r>
            <a:r>
              <a:rPr lang="en-US" sz="2800" b="1" spc="-1" dirty="0" err="1">
                <a:solidFill>
                  <a:srgbClr val="000000"/>
                </a:solidFill>
                <a:latin typeface="Frutiger 55 Roman"/>
                <a:ea typeface="Frutiger 55 Roman"/>
              </a:rPr>
              <a:t>sowohl</a:t>
            </a:r>
            <a:r>
              <a:rPr lang="en-US" sz="2800" b="1" spc="-1" dirty="0">
                <a:solidFill>
                  <a:srgbClr val="000000"/>
                </a:solidFill>
                <a:latin typeface="Frutiger 55 Roman"/>
                <a:ea typeface="Frutiger 55 Roman"/>
              </a:rPr>
              <a:t> in </a:t>
            </a:r>
            <a:r>
              <a:rPr lang="en-US" sz="2800" b="1" spc="-1" dirty="0" err="1">
                <a:solidFill>
                  <a:srgbClr val="000000"/>
                </a:solidFill>
                <a:latin typeface="Frutiger 55 Roman"/>
                <a:ea typeface="Frutiger 55 Roman"/>
              </a:rPr>
              <a:t>seinen</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Ursprüngen</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als</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auch</a:t>
            </a:r>
            <a:r>
              <a:rPr lang="en-US" sz="2800" b="1" spc="-1" dirty="0">
                <a:solidFill>
                  <a:srgbClr val="000000"/>
                </a:solidFill>
                <a:latin typeface="Frutiger 55 Roman"/>
                <a:ea typeface="Frutiger 55 Roman"/>
              </a:rPr>
              <a:t> in </a:t>
            </a:r>
            <a:r>
              <a:rPr lang="en-US" sz="2800" b="1" spc="-1" dirty="0" err="1">
                <a:solidFill>
                  <a:srgbClr val="000000"/>
                </a:solidFill>
                <a:latin typeface="Frutiger 55 Roman"/>
                <a:ea typeface="Frutiger 55 Roman"/>
              </a:rPr>
              <a:t>seinen</a:t>
            </a:r>
            <a:r>
              <a:rPr lang="en-US" sz="2800" b="1" spc="-1" dirty="0">
                <a:solidFill>
                  <a:srgbClr val="000000"/>
                </a:solidFill>
                <a:latin typeface="Frutiger 55 Roman"/>
                <a:ea typeface="Frutiger 55 Roman"/>
              </a:rPr>
              <a:t> </a:t>
            </a:r>
            <a:r>
              <a:rPr lang="en-US" sz="2800" b="1" spc="-1" dirty="0" err="1">
                <a:solidFill>
                  <a:srgbClr val="000000"/>
                </a:solidFill>
                <a:latin typeface="Frutiger 55 Roman"/>
                <a:ea typeface="Frutiger 55 Roman"/>
              </a:rPr>
              <a:t>Auswirkungen</a:t>
            </a:r>
            <a:r>
              <a:rPr lang="en-US" sz="2800" b="1" spc="-1" dirty="0">
                <a:solidFill>
                  <a:srgbClr val="000000"/>
                </a:solidFill>
                <a:latin typeface="Frutiger 55 Roman"/>
                <a:ea typeface="Frutiger 55 Roman"/>
              </a:rPr>
              <a:t>!</a:t>
            </a:r>
            <a:endParaRPr lang="en-US" sz="3200" b="0" strike="noStrike" spc="-1" dirty="0">
              <a:latin typeface="Arial"/>
            </a:endParaRPr>
          </a:p>
          <a:p>
            <a:pPr algn="r">
              <a:lnSpc>
                <a:spcPct val="100000"/>
              </a:lnSpc>
              <a:spcBef>
                <a:spcPts val="1001"/>
              </a:spcBef>
            </a:pPr>
            <a:r>
              <a:rPr lang="en-US" sz="1400" b="0" strike="noStrike" spc="-1" dirty="0">
                <a:solidFill>
                  <a:srgbClr val="000000"/>
                </a:solidFill>
                <a:latin typeface="Frutiger 55 Roman"/>
                <a:ea typeface="Frutiger 55 Roman"/>
              </a:rPr>
              <a:t>(</a:t>
            </a:r>
            <a:r>
              <a:rPr lang="en-US" sz="1400" b="0" strike="noStrike" spc="-1" dirty="0" err="1">
                <a:solidFill>
                  <a:srgbClr val="000000"/>
                </a:solidFill>
                <a:latin typeface="Frutiger 55 Roman"/>
                <a:ea typeface="Frutiger 55 Roman"/>
              </a:rPr>
              <a:t>Hauptaussagen</a:t>
            </a:r>
            <a:r>
              <a:rPr lang="en-US" sz="1400" b="0" strike="noStrike" spc="-1" dirty="0">
                <a:solidFill>
                  <a:srgbClr val="000000"/>
                </a:solidFill>
                <a:latin typeface="Frutiger 55 Roman"/>
                <a:ea typeface="Frutiger 55 Roman"/>
              </a:rPr>
              <a:t> des IPCC-</a:t>
            </a:r>
            <a:r>
              <a:rPr lang="en-US" sz="1400" b="0" strike="noStrike" spc="-1" dirty="0" err="1">
                <a:solidFill>
                  <a:srgbClr val="000000"/>
                </a:solidFill>
                <a:latin typeface="Frutiger 55 Roman"/>
                <a:ea typeface="Frutiger 55 Roman"/>
              </a:rPr>
              <a:t>Sonderberichts</a:t>
            </a:r>
            <a:r>
              <a:rPr lang="en-US" sz="1400" b="0" strike="noStrike" spc="-1" dirty="0">
                <a:solidFill>
                  <a:srgbClr val="000000"/>
                </a:solidFill>
                <a:latin typeface="Frutiger 55 Roman"/>
                <a:ea typeface="Frutiger 55 Roman"/>
              </a:rPr>
              <a:t> </a:t>
            </a:r>
            <a:r>
              <a:rPr lang="en-US" sz="1400" b="0" strike="noStrike" spc="-1" dirty="0" err="1">
                <a:solidFill>
                  <a:srgbClr val="000000"/>
                </a:solidFill>
                <a:latin typeface="Frutiger 55 Roman"/>
                <a:ea typeface="Frutiger 55 Roman"/>
              </a:rPr>
              <a:t>über</a:t>
            </a:r>
            <a:r>
              <a:rPr lang="en-US" sz="1400" b="0" strike="noStrike" spc="-1" dirty="0">
                <a:solidFill>
                  <a:srgbClr val="000000"/>
                </a:solidFill>
                <a:latin typeface="Frutiger 55 Roman"/>
                <a:ea typeface="Frutiger 55 Roman"/>
              </a:rPr>
              <a:t> 1,5 °C </a:t>
            </a:r>
            <a:r>
              <a:rPr lang="en-US" sz="1400" b="0" strike="noStrike" spc="-1" dirty="0" err="1">
                <a:solidFill>
                  <a:srgbClr val="000000"/>
                </a:solidFill>
                <a:latin typeface="Frutiger 55 Roman"/>
                <a:ea typeface="Frutiger 55 Roman"/>
              </a:rPr>
              <a:t>globale</a:t>
            </a:r>
            <a:r>
              <a:rPr lang="en-US" sz="1400" b="0" strike="noStrike" spc="-1" dirty="0">
                <a:solidFill>
                  <a:srgbClr val="000000"/>
                </a:solidFill>
                <a:latin typeface="Frutiger 55 Roman"/>
                <a:ea typeface="Frutiger 55 Roman"/>
              </a:rPr>
              <a:t> </a:t>
            </a:r>
            <a:r>
              <a:rPr lang="en-US" sz="1400" b="0" strike="noStrike" spc="-1" dirty="0" err="1">
                <a:solidFill>
                  <a:srgbClr val="000000"/>
                </a:solidFill>
                <a:latin typeface="Frutiger 55 Roman"/>
                <a:ea typeface="Frutiger 55 Roman"/>
              </a:rPr>
              <a:t>Erwärmung</a:t>
            </a:r>
            <a:r>
              <a:rPr lang="en-US" sz="1400" b="0" strike="noStrike" spc="-1" dirty="0">
                <a:solidFill>
                  <a:srgbClr val="000000"/>
                </a:solidFill>
                <a:latin typeface="Frutiger 55 Roman"/>
                <a:ea typeface="Frutiger 55 Roman"/>
              </a:rPr>
              <a:t>)</a:t>
            </a:r>
            <a:endParaRPr lang="en-US" sz="1400" b="0" strike="noStrike" spc="-1" dirty="0">
              <a:latin typeface="Arial"/>
            </a:endParaRPr>
          </a:p>
        </p:txBody>
      </p:sp>
      <p:sp>
        <p:nvSpPr>
          <p:cNvPr id="238" name="CustomShape 3"/>
          <p:cNvSpPr/>
          <p:nvPr/>
        </p:nvSpPr>
        <p:spPr>
          <a:xfrm>
            <a:off x="403920" y="412920"/>
            <a:ext cx="86385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Klima</a:t>
            </a:r>
            <a:r>
              <a:rPr lang="en-US" sz="5400" b="0" strike="noStrike" spc="-1">
                <a:solidFill>
                  <a:srgbClr val="2F96C4"/>
                </a:solidFill>
                <a:latin typeface="Aku &amp; Kamu"/>
                <a:ea typeface="Aku &amp; Kamu"/>
              </a:rPr>
              <a:t>UN</a:t>
            </a:r>
            <a:r>
              <a:rPr lang="en-US" sz="5400" b="0" strike="noStrike" spc="-1">
                <a:solidFill>
                  <a:srgbClr val="FFFFFF"/>
                </a:solidFill>
                <a:latin typeface="Aku &amp; Kamu"/>
                <a:ea typeface="Aku &amp; Kamu"/>
              </a:rPr>
              <a:t>gerechtigkeit</a:t>
            </a:r>
            <a:endParaRPr lang="en-US" sz="5400" b="0" strike="noStrike" spc="-1">
              <a:latin typeface="Arial"/>
            </a:endParaRPr>
          </a:p>
        </p:txBody>
      </p:sp>
      <p:pic>
        <p:nvPicPr>
          <p:cNvPr id="239"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60" name="CustomShape 2"/>
          <p:cNvSpPr/>
          <p:nvPr/>
        </p:nvSpPr>
        <p:spPr>
          <a:xfrm>
            <a:off x="381600" y="437760"/>
            <a:ext cx="1219464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Geschichte</a:t>
            </a:r>
            <a:endParaRPr lang="en-US" sz="5400" b="0" strike="noStrike" spc="-1">
              <a:latin typeface="Arial"/>
            </a:endParaRPr>
          </a:p>
        </p:txBody>
      </p:sp>
      <p:pic>
        <p:nvPicPr>
          <p:cNvPr id="261" name="EG_logo.png"/>
          <p:cNvPicPr/>
          <p:nvPr/>
        </p:nvPicPr>
        <p:blipFill>
          <a:blip r:embed="rId2">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pic>
        <p:nvPicPr>
          <p:cNvPr id="262" name="moderner Kapitalismus = fossile Energie.png"/>
          <p:cNvPicPr/>
          <p:nvPr/>
        </p:nvPicPr>
        <p:blipFill>
          <a:blip r:embed="rId3" cstate="screen">
            <a:extLst>
              <a:ext uri="{28A0092B-C50C-407E-A947-70E740481C1C}">
                <a14:useLocalDpi xmlns:a14="http://schemas.microsoft.com/office/drawing/2010/main"/>
              </a:ext>
            </a:extLst>
          </a:blip>
          <a:stretch/>
        </p:blipFill>
        <p:spPr>
          <a:xfrm>
            <a:off x="1779776" y="1865016"/>
            <a:ext cx="9445248" cy="6650280"/>
          </a:xfrm>
          <a:prstGeom prst="rect">
            <a:avLst/>
          </a:prstGeom>
          <a:ln w="12600">
            <a:noFill/>
          </a:ln>
        </p:spPr>
      </p:pic>
      <p:sp>
        <p:nvSpPr>
          <p:cNvPr id="263" name="CustomShape 3"/>
          <p:cNvSpPr/>
          <p:nvPr/>
        </p:nvSpPr>
        <p:spPr>
          <a:xfrm>
            <a:off x="1131192" y="8685720"/>
            <a:ext cx="12534120" cy="5284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2800" b="1" strike="noStrike" spc="63" dirty="0">
                <a:solidFill>
                  <a:srgbClr val="000000"/>
                </a:solidFill>
                <a:latin typeface="Aku &amp; Kamu"/>
                <a:ea typeface="Aku &amp; Kamu"/>
              </a:rPr>
              <a:t>→ </a:t>
            </a:r>
            <a:r>
              <a:rPr lang="en-US" sz="2800" b="1" strike="noStrike" spc="63" dirty="0" err="1">
                <a:solidFill>
                  <a:srgbClr val="000000"/>
                </a:solidFill>
                <a:latin typeface="Aku &amp; Kamu"/>
                <a:ea typeface="Aku &amp; Kamu"/>
              </a:rPr>
              <a:t>globaler</a:t>
            </a:r>
            <a:r>
              <a:rPr lang="en-US" sz="2800" b="1" strike="noStrike" spc="63" dirty="0">
                <a:solidFill>
                  <a:srgbClr val="000000"/>
                </a:solidFill>
                <a:latin typeface="Aku &amp; Kamu"/>
                <a:ea typeface="Aku &amp; Kamu"/>
              </a:rPr>
              <a:t> Norden </a:t>
            </a:r>
            <a:r>
              <a:rPr lang="en-US" sz="2800" b="1" strike="noStrike" spc="63" dirty="0" err="1">
                <a:solidFill>
                  <a:srgbClr val="000000"/>
                </a:solidFill>
                <a:latin typeface="Aku &amp; Kamu"/>
                <a:ea typeface="Aku &amp; Kamu"/>
              </a:rPr>
              <a:t>ist</a:t>
            </a:r>
            <a:r>
              <a:rPr lang="en-US" sz="2800" b="1" strike="noStrike" spc="63" dirty="0">
                <a:solidFill>
                  <a:srgbClr val="000000"/>
                </a:solidFill>
                <a:latin typeface="Aku &amp; Kamu"/>
                <a:ea typeface="Aku &amp; Kamu"/>
              </a:rPr>
              <a:t> </a:t>
            </a:r>
            <a:r>
              <a:rPr lang="en-US" sz="2800" b="1" strike="noStrike" spc="63" dirty="0" err="1">
                <a:solidFill>
                  <a:srgbClr val="000000"/>
                </a:solidFill>
                <a:latin typeface="Aku &amp; Kamu"/>
                <a:ea typeface="Aku &amp; Kamu"/>
              </a:rPr>
              <a:t>historisch</a:t>
            </a:r>
            <a:r>
              <a:rPr lang="en-US" sz="2800" b="1" strike="noStrike" spc="63" dirty="0">
                <a:solidFill>
                  <a:srgbClr val="000000"/>
                </a:solidFill>
                <a:latin typeface="Aku &amp; Kamu"/>
                <a:ea typeface="Aku &amp; Kamu"/>
              </a:rPr>
              <a:t> </a:t>
            </a:r>
            <a:r>
              <a:rPr lang="en-US" sz="2800" b="1" strike="noStrike" spc="63" dirty="0" err="1">
                <a:solidFill>
                  <a:srgbClr val="000000"/>
                </a:solidFill>
                <a:latin typeface="Aku &amp; Kamu"/>
                <a:ea typeface="Aku &amp; Kamu"/>
              </a:rPr>
              <a:t>Hauptverursacher</a:t>
            </a:r>
            <a:r>
              <a:rPr lang="en-US" sz="2800" b="1" strike="noStrike" spc="63" dirty="0">
                <a:solidFill>
                  <a:srgbClr val="000000"/>
                </a:solidFill>
                <a:latin typeface="Aku &amp; Kamu"/>
                <a:ea typeface="Aku &amp; Kamu"/>
              </a:rPr>
              <a:t> der </a:t>
            </a:r>
            <a:r>
              <a:rPr lang="en-US" sz="2800" b="1" strike="noStrike" spc="63" dirty="0" err="1">
                <a:solidFill>
                  <a:srgbClr val="000000"/>
                </a:solidFill>
                <a:latin typeface="Aku &amp; Kamu"/>
                <a:ea typeface="Aku &amp; Kamu"/>
              </a:rPr>
              <a:t>Klimakrise</a:t>
            </a:r>
            <a:endParaRPr lang="en-US" sz="2800" b="1" strike="noStrike" spc="-1" dirty="0">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41" name="CustomShape 2"/>
          <p:cNvSpPr/>
          <p:nvPr/>
        </p:nvSpPr>
        <p:spPr>
          <a:xfrm>
            <a:off x="403920" y="412920"/>
            <a:ext cx="818280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Umweltgerechtigkeit</a:t>
            </a:r>
            <a:endParaRPr lang="en-US" sz="5400" b="0" strike="noStrike" spc="-1">
              <a:latin typeface="Arial"/>
            </a:endParaRPr>
          </a:p>
        </p:txBody>
      </p:sp>
      <p:pic>
        <p:nvPicPr>
          <p:cNvPr id="242" name="01 Warren Women.jpeg"/>
          <p:cNvPicPr/>
          <p:nvPr/>
        </p:nvPicPr>
        <p:blipFill>
          <a:blip r:embed="rId3" cstate="screen">
            <a:extLst>
              <a:ext uri="{28A0092B-C50C-407E-A947-70E740481C1C}">
                <a14:useLocalDpi xmlns:a14="http://schemas.microsoft.com/office/drawing/2010/main"/>
              </a:ext>
            </a:extLst>
          </a:blip>
          <a:stretch/>
        </p:blipFill>
        <p:spPr>
          <a:xfrm>
            <a:off x="6133320" y="4438440"/>
            <a:ext cx="6215400" cy="4049280"/>
          </a:xfrm>
          <a:prstGeom prst="rect">
            <a:avLst/>
          </a:prstGeom>
          <a:ln w="12600">
            <a:noFill/>
          </a:ln>
        </p:spPr>
      </p:pic>
      <p:sp>
        <p:nvSpPr>
          <p:cNvPr id="243" name="CustomShape 3"/>
          <p:cNvSpPr/>
          <p:nvPr/>
        </p:nvSpPr>
        <p:spPr>
          <a:xfrm>
            <a:off x="6318360" y="8922600"/>
            <a:ext cx="5845680" cy="3610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spcBef>
                <a:spcPts val="400"/>
              </a:spcBef>
            </a:pPr>
            <a:r>
              <a:rPr lang="en-US" sz="1600" b="0" u="sng" strike="noStrike" spc="-1">
                <a:solidFill>
                  <a:srgbClr val="0000FF"/>
                </a:solidFill>
                <a:uFillTx/>
                <a:latin typeface="Frutiger 55 Roman"/>
                <a:ea typeface="Frutiger 55 Roman"/>
                <a:hlinkClick r:id="rId4"/>
              </a:rPr>
              <a:t>https://timeline.com/warren-county-dumping-race-4d8fe8de06cb</a:t>
            </a:r>
            <a:endParaRPr lang="en-US" sz="1600" b="0" strike="noStrike" spc="-1">
              <a:latin typeface="Arial"/>
            </a:endParaRPr>
          </a:p>
        </p:txBody>
      </p:sp>
      <p:sp>
        <p:nvSpPr>
          <p:cNvPr id="244" name="CustomShape 4"/>
          <p:cNvSpPr/>
          <p:nvPr/>
        </p:nvSpPr>
        <p:spPr>
          <a:xfrm>
            <a:off x="545040" y="2797817"/>
            <a:ext cx="11914560" cy="964286"/>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920" indent="-457200">
              <a:lnSpc>
                <a:spcPct val="100000"/>
              </a:lnSpc>
              <a:spcBef>
                <a:spcPts val="1001"/>
              </a:spcBef>
              <a:buClr>
                <a:srgbClr val="000000"/>
              </a:buClr>
              <a:buSzPct val="80000"/>
              <a:buFont typeface="Arial" panose="020B0604020202020204" pitchFamily="34" charset="0"/>
              <a:buChar char="•"/>
            </a:pPr>
            <a:r>
              <a:rPr lang="en-US" sz="2800" b="0" strike="noStrike" spc="63" dirty="0">
                <a:solidFill>
                  <a:srgbClr val="000000"/>
                </a:solidFill>
                <a:latin typeface="Frutiger 55 Roman"/>
                <a:ea typeface="Frutiger 55 Roman"/>
              </a:rPr>
              <a:t>Die </a:t>
            </a:r>
            <a:r>
              <a:rPr lang="en-US" sz="2800" b="0" strike="noStrike" spc="63" dirty="0" err="1">
                <a:solidFill>
                  <a:srgbClr val="000000"/>
                </a:solidFill>
                <a:latin typeface="Frutiger 55 Roman"/>
                <a:ea typeface="Frutiger 55 Roman"/>
              </a:rPr>
              <a:t>Klimagerechtigkeitsbewegung</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steht</a:t>
            </a:r>
            <a:r>
              <a:rPr lang="en-US" sz="2800" b="0" strike="noStrike" spc="63" dirty="0">
                <a:solidFill>
                  <a:srgbClr val="000000"/>
                </a:solidFill>
                <a:latin typeface="Frutiger 55 Roman"/>
                <a:ea typeface="Frutiger 55 Roman"/>
              </a:rPr>
              <a:t> in der Tradition der </a:t>
            </a:r>
            <a:r>
              <a:rPr lang="en-US" sz="2800" b="0" strike="noStrike" spc="63" dirty="0" err="1">
                <a:solidFill>
                  <a:srgbClr val="000000"/>
                </a:solidFill>
                <a:latin typeface="Frutiger 55 Roman"/>
                <a:ea typeface="Frutiger 55 Roman"/>
              </a:rPr>
              <a:t>Umweltgerechtigkeitsbewegung</a:t>
            </a:r>
            <a:r>
              <a:rPr lang="en-US" sz="2800" b="0" strike="noStrike" spc="63" dirty="0">
                <a:solidFill>
                  <a:srgbClr val="000000"/>
                </a:solidFill>
                <a:latin typeface="Frutiger 55 Roman"/>
                <a:ea typeface="Frutiger 55 Roman"/>
              </a:rPr>
              <a:t>.</a:t>
            </a:r>
            <a:endParaRPr lang="en-US" sz="2800" b="0" strike="noStrike" spc="-1" dirty="0">
              <a:latin typeface="Arial"/>
            </a:endParaRPr>
          </a:p>
        </p:txBody>
      </p:sp>
      <p:sp>
        <p:nvSpPr>
          <p:cNvPr id="245" name="CustomShape 5"/>
          <p:cNvSpPr/>
          <p:nvPr/>
        </p:nvSpPr>
        <p:spPr>
          <a:xfrm>
            <a:off x="516600" y="4523040"/>
            <a:ext cx="5061240" cy="38602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920" indent="-457200">
              <a:lnSpc>
                <a:spcPct val="100000"/>
              </a:lnSpc>
              <a:spcBef>
                <a:spcPts val="1001"/>
              </a:spcBef>
              <a:buClr>
                <a:srgbClr val="000000"/>
              </a:buClr>
              <a:buSzPct val="80000"/>
              <a:buFont typeface="Arial" panose="020B0604020202020204" pitchFamily="34" charset="0"/>
              <a:buChar char="•"/>
            </a:pPr>
            <a:r>
              <a:rPr lang="en-US" sz="2800" b="0" strike="noStrike" spc="63" dirty="0" err="1">
                <a:solidFill>
                  <a:srgbClr val="000000"/>
                </a:solidFill>
                <a:latin typeface="Frutiger 55 Roman"/>
                <a:ea typeface="Frutiger 55 Roman"/>
              </a:rPr>
              <a:t>Umweltprobleme</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sind</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nicht</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zu</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trennen</a:t>
            </a:r>
            <a:r>
              <a:rPr lang="en-US" sz="2800" b="0" strike="noStrike" spc="63" dirty="0">
                <a:solidFill>
                  <a:srgbClr val="000000"/>
                </a:solidFill>
                <a:latin typeface="Frutiger 55 Roman"/>
                <a:ea typeface="Frutiger 55 Roman"/>
              </a:rPr>
              <a:t> von </a:t>
            </a:r>
            <a:r>
              <a:rPr lang="en-US" sz="2800" b="0" strike="noStrike" spc="63" dirty="0" err="1">
                <a:solidFill>
                  <a:srgbClr val="000000"/>
                </a:solidFill>
                <a:latin typeface="Frutiger 55 Roman"/>
                <a:ea typeface="Frutiger 55 Roman"/>
              </a:rPr>
              <a:t>gesellschaftlichen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Herrschaftsstrukturen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wie</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Rassismus</a:t>
            </a:r>
            <a:r>
              <a:rPr lang="en-US" sz="2800" b="0" strike="noStrike" spc="63" dirty="0">
                <a:solidFill>
                  <a:srgbClr val="000000"/>
                </a:solidFill>
                <a:latin typeface="Frutiger 55 Roman"/>
                <a:ea typeface="Frutiger 55 Roman"/>
              </a:rPr>
              <a:t> und </a:t>
            </a:r>
            <a:r>
              <a:rPr lang="en-US" sz="2800" b="0" strike="noStrike" spc="63" dirty="0" err="1">
                <a:solidFill>
                  <a:srgbClr val="000000"/>
                </a:solidFill>
                <a:latin typeface="Frutiger 55 Roman"/>
                <a:ea typeface="Frutiger 55 Roman"/>
              </a:rPr>
              <a:t>Patriarchat</a:t>
            </a:r>
            <a:endParaRPr lang="en-US" sz="2800" b="0" strike="noStrike" spc="-1" dirty="0">
              <a:latin typeface="Arial"/>
            </a:endParaRPr>
          </a:p>
          <a:p>
            <a:pPr>
              <a:lnSpc>
                <a:spcPct val="100000"/>
              </a:lnSpc>
              <a:spcBef>
                <a:spcPts val="1001"/>
              </a:spcBef>
            </a:pPr>
            <a:endParaRPr lang="en-US" sz="2800" b="0" strike="noStrike" spc="-1" dirty="0">
              <a:latin typeface="Arial"/>
            </a:endParaRPr>
          </a:p>
          <a:p>
            <a:pPr marL="457920" indent="-457200">
              <a:lnSpc>
                <a:spcPct val="100000"/>
              </a:lnSpc>
              <a:spcBef>
                <a:spcPts val="1001"/>
              </a:spcBef>
              <a:buClr>
                <a:srgbClr val="000000"/>
              </a:buClr>
              <a:buSzPct val="80000"/>
              <a:buFont typeface="Arial" panose="020B0604020202020204" pitchFamily="34" charset="0"/>
              <a:buChar char="•"/>
            </a:pPr>
            <a:r>
              <a:rPr lang="en-US" sz="2800" b="0" strike="noStrike" spc="63" dirty="0" err="1">
                <a:solidFill>
                  <a:srgbClr val="000000"/>
                </a:solidFill>
                <a:latin typeface="Frutiger 55 Roman"/>
                <a:ea typeface="Frutiger 55 Roman"/>
              </a:rPr>
              <a:t>Kritik</a:t>
            </a:r>
            <a:r>
              <a:rPr lang="en-US" sz="2800" b="0" strike="noStrike" spc="63" dirty="0">
                <a:solidFill>
                  <a:srgbClr val="000000"/>
                </a:solidFill>
                <a:latin typeface="Frutiger 55 Roman"/>
                <a:ea typeface="Frutiger 55 Roman"/>
              </a:rPr>
              <a:t> an NIMBY </a:t>
            </a:r>
            <a:br>
              <a:rPr dirty="0"/>
            </a:br>
            <a:r>
              <a:rPr lang="en-US" sz="2800" b="0" strike="noStrike" spc="63" dirty="0">
                <a:solidFill>
                  <a:srgbClr val="000000"/>
                </a:solidFill>
                <a:latin typeface="Frutiger 55 Roman"/>
                <a:ea typeface="Frutiger 55 Roman"/>
              </a:rPr>
              <a:t>(not in my backyard)</a:t>
            </a:r>
            <a:endParaRPr lang="en-US" sz="2800" b="0" strike="noStrike" spc="-1" dirty="0">
              <a:latin typeface="Arial"/>
            </a:endParaRPr>
          </a:p>
        </p:txBody>
      </p:sp>
      <p:pic>
        <p:nvPicPr>
          <p:cNvPr id="246" name="EG_logo.png"/>
          <p:cNvPicPr/>
          <p:nvPr/>
        </p:nvPicPr>
        <p:blipFill>
          <a:blip r:embed="rId5">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3929</Words>
  <Application>Microsoft Office PowerPoint</Application>
  <PresentationFormat>Benutzerdefiniert</PresentationFormat>
  <Paragraphs>447</Paragraphs>
  <Slides>60</Slides>
  <Notes>27</Notes>
  <HiddenSlides>0</HiddenSlides>
  <MMClips>1</MMClips>
  <ScaleCrop>false</ScaleCrop>
  <HeadingPairs>
    <vt:vector size="6" baseType="variant">
      <vt:variant>
        <vt:lpstr>Verwendete Schriftarten</vt:lpstr>
      </vt:variant>
      <vt:variant>
        <vt:i4>12</vt:i4>
      </vt:variant>
      <vt:variant>
        <vt:lpstr>Design</vt:lpstr>
      </vt:variant>
      <vt:variant>
        <vt:i4>5</vt:i4>
      </vt:variant>
      <vt:variant>
        <vt:lpstr>Folientitel</vt:lpstr>
      </vt:variant>
      <vt:variant>
        <vt:i4>60</vt:i4>
      </vt:variant>
    </vt:vector>
  </HeadingPairs>
  <TitlesOfParts>
    <vt:vector size="77" baseType="lpstr">
      <vt:lpstr>Aku &amp; Kamu</vt:lpstr>
      <vt:lpstr>Arial</vt:lpstr>
      <vt:lpstr>Frutiger 55 Roman</vt:lpstr>
      <vt:lpstr>Frutiger 75 Black</vt:lpstr>
      <vt:lpstr>Helvetica</vt:lpstr>
      <vt:lpstr>Lucida Grande</vt:lpstr>
      <vt:lpstr>Segoe UI</vt:lpstr>
      <vt:lpstr>StarSymbol</vt:lpstr>
      <vt:lpstr>Symbol</vt:lpstr>
      <vt:lpstr>Times New Roman</vt:lpstr>
      <vt:lpstr>VICE Grotesk</vt:lpstr>
      <vt:lpstr>Wingdings</vt:lpstr>
      <vt:lpstr>Office Theme</vt:lpstr>
      <vt:lpstr>Office Theme</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User</dc:creator>
  <dc:description/>
  <cp:lastModifiedBy>ga27dew</cp:lastModifiedBy>
  <cp:revision>129</cp:revision>
  <dcterms:modified xsi:type="dcterms:W3CDTF">2021-07-13T19:05:18Z</dcterms:modified>
  <dc:language>de-DE</dc:language>
</cp:coreProperties>
</file>